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56"/>
  </p:notesMasterIdLst>
  <p:handoutMasterIdLst>
    <p:handoutMasterId r:id="rId57"/>
  </p:handoutMasterIdLst>
  <p:sldIdLst>
    <p:sldId id="256" r:id="rId2"/>
    <p:sldId id="357" r:id="rId3"/>
    <p:sldId id="372" r:id="rId4"/>
    <p:sldId id="373" r:id="rId5"/>
    <p:sldId id="374" r:id="rId6"/>
    <p:sldId id="342" r:id="rId7"/>
    <p:sldId id="358" r:id="rId8"/>
    <p:sldId id="361" r:id="rId9"/>
    <p:sldId id="339" r:id="rId10"/>
    <p:sldId id="362" r:id="rId11"/>
    <p:sldId id="290" r:id="rId12"/>
    <p:sldId id="291" r:id="rId13"/>
    <p:sldId id="350" r:id="rId14"/>
    <p:sldId id="293" r:id="rId15"/>
    <p:sldId id="295" r:id="rId16"/>
    <p:sldId id="298" r:id="rId17"/>
    <p:sldId id="351" r:id="rId18"/>
    <p:sldId id="305" r:id="rId19"/>
    <p:sldId id="297" r:id="rId20"/>
    <p:sldId id="306" r:id="rId21"/>
    <p:sldId id="307" r:id="rId22"/>
    <p:sldId id="363" r:id="rId23"/>
    <p:sldId id="308" r:id="rId24"/>
    <p:sldId id="309" r:id="rId25"/>
    <p:sldId id="360" r:id="rId26"/>
    <p:sldId id="310" r:id="rId27"/>
    <p:sldId id="352" r:id="rId28"/>
    <p:sldId id="312" r:id="rId29"/>
    <p:sldId id="353" r:id="rId30"/>
    <p:sldId id="354" r:id="rId31"/>
    <p:sldId id="365" r:id="rId32"/>
    <p:sldId id="366" r:id="rId33"/>
    <p:sldId id="320" r:id="rId34"/>
    <p:sldId id="321" r:id="rId35"/>
    <p:sldId id="322" r:id="rId36"/>
    <p:sldId id="323" r:id="rId37"/>
    <p:sldId id="324" r:id="rId38"/>
    <p:sldId id="325" r:id="rId39"/>
    <p:sldId id="326" r:id="rId40"/>
    <p:sldId id="370" r:id="rId41"/>
    <p:sldId id="327" r:id="rId42"/>
    <p:sldId id="328" r:id="rId43"/>
    <p:sldId id="329" r:id="rId44"/>
    <p:sldId id="330" r:id="rId45"/>
    <p:sldId id="331" r:id="rId46"/>
    <p:sldId id="332" r:id="rId47"/>
    <p:sldId id="333" r:id="rId48"/>
    <p:sldId id="371" r:id="rId49"/>
    <p:sldId id="334" r:id="rId50"/>
    <p:sldId id="335" r:id="rId51"/>
    <p:sldId id="336" r:id="rId52"/>
    <p:sldId id="341" r:id="rId53"/>
    <p:sldId id="337" r:id="rId54"/>
    <p:sldId id="340" r:id="rId55"/>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8000"/>
    <a:srgbClr val="D60093"/>
    <a:srgbClr val="FF0066"/>
    <a:srgbClr val="680000"/>
    <a:srgbClr val="FF0000"/>
    <a:srgbClr val="CC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09" autoAdjust="0"/>
    <p:restoredTop sz="93312" autoAdjust="0"/>
  </p:normalViewPr>
  <p:slideViewPr>
    <p:cSldViewPr>
      <p:cViewPr varScale="1">
        <p:scale>
          <a:sx n="80" d="100"/>
          <a:sy n="80" d="100"/>
        </p:scale>
        <p:origin x="1002" y="78"/>
      </p:cViewPr>
      <p:guideLst>
        <p:guide orient="horz" pos="2160"/>
        <p:guide pos="2880"/>
      </p:guideLst>
    </p:cSldViewPr>
  </p:slideViewPr>
  <p:notesTextViewPr>
    <p:cViewPr>
      <p:scale>
        <a:sx n="100" d="100"/>
        <a:sy n="100" d="100"/>
      </p:scale>
      <p:origin x="0" y="0"/>
    </p:cViewPr>
  </p:notesTextViewPr>
  <p:sorterViewPr>
    <p:cViewPr>
      <p:scale>
        <a:sx n="116" d="100"/>
        <a:sy n="116"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handoutMaster" Target="handoutMasters/handout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AF4A99-25E1-44F9-90C0-EA66CF00B3B6}" type="doc">
      <dgm:prSet loTypeId="urn:microsoft.com/office/officeart/2005/8/layout/lProcess2" loCatId="list" qsTypeId="urn:microsoft.com/office/officeart/2005/8/quickstyle/simple5" qsCatId="simple" csTypeId="urn:microsoft.com/office/officeart/2005/8/colors/colorful1" csCatId="colorful" phldr="1"/>
      <dgm:spPr/>
      <dgm:t>
        <a:bodyPr/>
        <a:lstStyle/>
        <a:p>
          <a:endParaRPr lang="en-US"/>
        </a:p>
      </dgm:t>
    </dgm:pt>
    <dgm:pt modelId="{B28448BA-C9A8-43EB-A9DB-A0137196E3B9}">
      <dgm:prSet phldrT="[Text]" custT="1"/>
      <dgm:spPr/>
      <dgm:t>
        <a:bodyPr/>
        <a:lstStyle/>
        <a:p>
          <a:r>
            <a:rPr lang="en-US" sz="2400" b="1" dirty="0">
              <a:solidFill>
                <a:srgbClr val="0000FF"/>
              </a:solidFill>
            </a:rPr>
            <a:t>High dim. data</a:t>
          </a:r>
        </a:p>
      </dgm:t>
    </dgm:pt>
    <dgm:pt modelId="{3A37FA3F-0269-460F-ACCD-01DD513605A2}" type="parTrans" cxnId="{721BA034-D2BB-4F5E-AD28-4CD4B0B4FA35}">
      <dgm:prSet/>
      <dgm:spPr/>
      <dgm:t>
        <a:bodyPr/>
        <a:lstStyle/>
        <a:p>
          <a:endParaRPr lang="en-US"/>
        </a:p>
      </dgm:t>
    </dgm:pt>
    <dgm:pt modelId="{20234B47-CD57-4C94-B27A-16836C4AA9A8}" type="sibTrans" cxnId="{721BA034-D2BB-4F5E-AD28-4CD4B0B4FA35}">
      <dgm:prSet/>
      <dgm:spPr/>
      <dgm:t>
        <a:bodyPr/>
        <a:lstStyle/>
        <a:p>
          <a:endParaRPr lang="en-US"/>
        </a:p>
      </dgm:t>
    </dgm:pt>
    <dgm:pt modelId="{E9F388D8-C9C2-45F4-B532-779E8C2CB5E8}">
      <dgm:prSet phldrT="[Text]" custT="1">
        <dgm:style>
          <a:lnRef idx="0">
            <a:schemeClr val="accent3"/>
          </a:lnRef>
          <a:fillRef idx="3">
            <a:schemeClr val="accent3"/>
          </a:fillRef>
          <a:effectRef idx="3">
            <a:schemeClr val="accent3"/>
          </a:effectRef>
          <a:fontRef idx="minor">
            <a:schemeClr val="lt1"/>
          </a:fontRef>
        </dgm:style>
      </dgm:prSet>
      <dgm:spPr/>
      <dgm:t>
        <a:bodyPr/>
        <a:lstStyle/>
        <a:p>
          <a:r>
            <a:rPr lang="en-US" sz="1800" dirty="0">
              <a:latin typeface="Calibri" pitchFamily="34" charset="0"/>
              <a:cs typeface="Calibri" pitchFamily="34" charset="0"/>
            </a:rPr>
            <a:t>Locality sensitive hashing</a:t>
          </a:r>
        </a:p>
      </dgm:t>
    </dgm:pt>
    <dgm:pt modelId="{F2F7FB25-05F2-4ED0-B376-8372ACCE43FB}" type="parTrans" cxnId="{95C3269C-8E66-454E-90E4-64EBD4DB49A5}">
      <dgm:prSet/>
      <dgm:spPr/>
      <dgm:t>
        <a:bodyPr/>
        <a:lstStyle/>
        <a:p>
          <a:endParaRPr lang="en-US"/>
        </a:p>
      </dgm:t>
    </dgm:pt>
    <dgm:pt modelId="{1AE97BAD-F576-4336-A510-388E6942CDAC}" type="sibTrans" cxnId="{95C3269C-8E66-454E-90E4-64EBD4DB49A5}">
      <dgm:prSet/>
      <dgm:spPr/>
      <dgm:t>
        <a:bodyPr/>
        <a:lstStyle/>
        <a:p>
          <a:endParaRPr lang="en-US"/>
        </a:p>
      </dgm:t>
    </dgm:pt>
    <dgm:pt modelId="{E12CEE09-DEBB-4435-B911-A40A12F7930D}">
      <dgm:prSet phldrT="[Text]" custT="1">
        <dgm:style>
          <a:lnRef idx="0">
            <a:schemeClr val="accent3"/>
          </a:lnRef>
          <a:fillRef idx="3">
            <a:schemeClr val="accent3"/>
          </a:fillRef>
          <a:effectRef idx="3">
            <a:schemeClr val="accent3"/>
          </a:effectRef>
          <a:fontRef idx="minor">
            <a:schemeClr val="lt1"/>
          </a:fontRef>
        </dgm:style>
      </dgm:prSet>
      <dgm:spPr/>
      <dgm:t>
        <a:bodyPr/>
        <a:lstStyle/>
        <a:p>
          <a:r>
            <a:rPr lang="en-US" sz="1800" dirty="0">
              <a:latin typeface="Calibri" pitchFamily="34" charset="0"/>
              <a:cs typeface="Calibri" pitchFamily="34" charset="0"/>
            </a:rPr>
            <a:t>Clustering</a:t>
          </a:r>
        </a:p>
      </dgm:t>
    </dgm:pt>
    <dgm:pt modelId="{A642C0CA-D97F-4EA3-928C-13F990F569A1}" type="parTrans" cxnId="{751DC194-11AC-4068-BA1C-4404C839BDBA}">
      <dgm:prSet/>
      <dgm:spPr/>
      <dgm:t>
        <a:bodyPr/>
        <a:lstStyle/>
        <a:p>
          <a:endParaRPr lang="en-US"/>
        </a:p>
      </dgm:t>
    </dgm:pt>
    <dgm:pt modelId="{CF3DF39F-9248-4761-840A-28F131DA740D}" type="sibTrans" cxnId="{751DC194-11AC-4068-BA1C-4404C839BDBA}">
      <dgm:prSet/>
      <dgm:spPr/>
      <dgm:t>
        <a:bodyPr/>
        <a:lstStyle/>
        <a:p>
          <a:endParaRPr lang="en-US"/>
        </a:p>
      </dgm:t>
    </dgm:pt>
    <dgm:pt modelId="{5FC74589-1769-4EB4-9E51-9D82632D2E02}">
      <dgm:prSet phldrT="[Text]" custT="1"/>
      <dgm:spPr/>
      <dgm:t>
        <a:bodyPr/>
        <a:lstStyle/>
        <a:p>
          <a:r>
            <a:rPr lang="en-US" sz="2400" b="1" dirty="0"/>
            <a:t>Graph </a:t>
          </a:r>
          <a:br>
            <a:rPr lang="en-US" sz="2400" b="1" dirty="0"/>
          </a:br>
          <a:r>
            <a:rPr lang="en-US" sz="2400" b="1" dirty="0"/>
            <a:t>data</a:t>
          </a:r>
        </a:p>
      </dgm:t>
    </dgm:pt>
    <dgm:pt modelId="{4D0CCF7E-4481-42D2-95B3-0CB4029368E1}" type="parTrans" cxnId="{EA2FD3B8-722B-4877-B8F1-EEA7710C1B84}">
      <dgm:prSet/>
      <dgm:spPr/>
      <dgm:t>
        <a:bodyPr/>
        <a:lstStyle/>
        <a:p>
          <a:endParaRPr lang="en-US"/>
        </a:p>
      </dgm:t>
    </dgm:pt>
    <dgm:pt modelId="{8EB806C9-A9BC-450F-B9C3-AC2ED6D3AF68}" type="sibTrans" cxnId="{EA2FD3B8-722B-4877-B8F1-EEA7710C1B84}">
      <dgm:prSet/>
      <dgm:spPr/>
      <dgm:t>
        <a:bodyPr/>
        <a:lstStyle/>
        <a:p>
          <a:endParaRPr lang="en-US"/>
        </a:p>
      </dgm:t>
    </dgm:pt>
    <dgm:pt modelId="{B8FE7A32-1B20-4D46-8242-6C91907A490E}">
      <dgm:prSet phldrT="[Text]" custT="1">
        <dgm:style>
          <a:lnRef idx="0">
            <a:schemeClr val="accent2"/>
          </a:lnRef>
          <a:fillRef idx="3">
            <a:schemeClr val="accent2"/>
          </a:fillRef>
          <a:effectRef idx="3">
            <a:schemeClr val="accent2"/>
          </a:effectRef>
          <a:fontRef idx="minor">
            <a:schemeClr val="lt1"/>
          </a:fontRef>
        </dgm:style>
      </dgm:prSet>
      <dgm:spPr/>
      <dgm:t>
        <a:bodyPr/>
        <a:lstStyle/>
        <a:p>
          <a:r>
            <a:rPr lang="en-US" sz="1800" dirty="0">
              <a:latin typeface="Calibri" pitchFamily="34" charset="0"/>
              <a:cs typeface="Calibri" pitchFamily="34" charset="0"/>
            </a:rPr>
            <a:t>PageRank, </a:t>
          </a:r>
          <a:r>
            <a:rPr lang="en-US" sz="1800" dirty="0" err="1">
              <a:latin typeface="Calibri" pitchFamily="34" charset="0"/>
              <a:cs typeface="Calibri" pitchFamily="34" charset="0"/>
            </a:rPr>
            <a:t>SimRank</a:t>
          </a:r>
          <a:endParaRPr lang="en-US" sz="1800" dirty="0">
            <a:latin typeface="Calibri" pitchFamily="34" charset="0"/>
            <a:cs typeface="Calibri" pitchFamily="34" charset="0"/>
          </a:endParaRPr>
        </a:p>
      </dgm:t>
    </dgm:pt>
    <dgm:pt modelId="{86CD367E-951E-4F4B-BFC7-6603B931690A}" type="parTrans" cxnId="{35679A9F-A9C0-40B5-BA5C-B5D89AD516EE}">
      <dgm:prSet/>
      <dgm:spPr/>
      <dgm:t>
        <a:bodyPr/>
        <a:lstStyle/>
        <a:p>
          <a:endParaRPr lang="en-US"/>
        </a:p>
      </dgm:t>
    </dgm:pt>
    <dgm:pt modelId="{03DB6E86-A49B-4AF5-9791-CBACA4C5335D}" type="sibTrans" cxnId="{35679A9F-A9C0-40B5-BA5C-B5D89AD516EE}">
      <dgm:prSet/>
      <dgm:spPr/>
      <dgm:t>
        <a:bodyPr/>
        <a:lstStyle/>
        <a:p>
          <a:endParaRPr lang="en-US"/>
        </a:p>
      </dgm:t>
    </dgm:pt>
    <dgm:pt modelId="{EFD7AB2D-81E2-448E-B54E-4F3622AF7EF9}">
      <dgm:prSet phldrT="[Text]" custT="1">
        <dgm:style>
          <a:lnRef idx="0">
            <a:schemeClr val="accent2"/>
          </a:lnRef>
          <a:fillRef idx="3">
            <a:schemeClr val="accent2"/>
          </a:fillRef>
          <a:effectRef idx="3">
            <a:schemeClr val="accent2"/>
          </a:effectRef>
          <a:fontRef idx="minor">
            <a:schemeClr val="lt1"/>
          </a:fontRef>
        </dgm:style>
      </dgm:prSet>
      <dgm:spPr/>
      <dgm:t>
        <a:bodyPr/>
        <a:lstStyle/>
        <a:p>
          <a:r>
            <a:rPr lang="en-US" sz="1800" dirty="0">
              <a:latin typeface="Calibri" pitchFamily="34" charset="0"/>
              <a:cs typeface="Calibri" pitchFamily="34" charset="0"/>
            </a:rPr>
            <a:t>Network Analysis</a:t>
          </a:r>
        </a:p>
      </dgm:t>
    </dgm:pt>
    <dgm:pt modelId="{36574C9A-C9D9-41B3-A499-07AB4199CF7F}" type="parTrans" cxnId="{E8E1CBC2-E886-44D5-B930-C0A4D16118C4}">
      <dgm:prSet/>
      <dgm:spPr/>
      <dgm:t>
        <a:bodyPr/>
        <a:lstStyle/>
        <a:p>
          <a:endParaRPr lang="en-US"/>
        </a:p>
      </dgm:t>
    </dgm:pt>
    <dgm:pt modelId="{0FFBD1E1-7F1E-48F7-8092-88463CF1F65B}" type="sibTrans" cxnId="{E8E1CBC2-E886-44D5-B930-C0A4D16118C4}">
      <dgm:prSet/>
      <dgm:spPr/>
      <dgm:t>
        <a:bodyPr/>
        <a:lstStyle/>
        <a:p>
          <a:endParaRPr lang="en-US"/>
        </a:p>
      </dgm:t>
    </dgm:pt>
    <dgm:pt modelId="{A0A9AC20-5EC1-4862-BFC8-870928838544}">
      <dgm:prSet phldrT="[Text]" custT="1"/>
      <dgm:spPr/>
      <dgm:t>
        <a:bodyPr/>
        <a:lstStyle/>
        <a:p>
          <a:r>
            <a:rPr lang="en-US" sz="2400" b="1" dirty="0"/>
            <a:t>Infinite </a:t>
          </a:r>
          <a:br>
            <a:rPr lang="en-US" sz="2400" b="1" dirty="0"/>
          </a:br>
          <a:r>
            <a:rPr lang="en-US" sz="2400" b="1" dirty="0"/>
            <a:t>data</a:t>
          </a:r>
        </a:p>
      </dgm:t>
    </dgm:pt>
    <dgm:pt modelId="{69D52F25-6ACE-45DA-A9E8-1893E3A26C8C}" type="parTrans" cxnId="{E39A2E7D-4B01-443C-A093-8728A9F528A1}">
      <dgm:prSet/>
      <dgm:spPr/>
      <dgm:t>
        <a:bodyPr/>
        <a:lstStyle/>
        <a:p>
          <a:endParaRPr lang="en-US"/>
        </a:p>
      </dgm:t>
    </dgm:pt>
    <dgm:pt modelId="{FF5EAA6B-D3D9-4221-A79F-E9B4930D1CEF}" type="sibTrans" cxnId="{E39A2E7D-4B01-443C-A093-8728A9F528A1}">
      <dgm:prSet/>
      <dgm:spPr/>
      <dgm:t>
        <a:bodyPr/>
        <a:lstStyle/>
        <a:p>
          <a:endParaRPr lang="en-US"/>
        </a:p>
      </dgm:t>
    </dgm:pt>
    <dgm:pt modelId="{6856B0CF-FE68-485F-BF49-CA4A93F4F38C}">
      <dgm:prSet phldrT="[Text]" custT="1">
        <dgm:style>
          <a:lnRef idx="0">
            <a:schemeClr val="accent4"/>
          </a:lnRef>
          <a:fillRef idx="3">
            <a:schemeClr val="accent4"/>
          </a:fillRef>
          <a:effectRef idx="3">
            <a:schemeClr val="accent4"/>
          </a:effectRef>
          <a:fontRef idx="minor">
            <a:schemeClr val="lt1"/>
          </a:fontRef>
        </dgm:style>
      </dgm:prSet>
      <dgm:spPr/>
      <dgm:t>
        <a:bodyPr/>
        <a:lstStyle/>
        <a:p>
          <a:r>
            <a:rPr lang="en-US" sz="1800" dirty="0">
              <a:latin typeface="Calibri" pitchFamily="34" charset="0"/>
              <a:cs typeface="Calibri" pitchFamily="34" charset="0"/>
            </a:rPr>
            <a:t>Filtering data streams</a:t>
          </a:r>
        </a:p>
      </dgm:t>
    </dgm:pt>
    <dgm:pt modelId="{B52856D9-283B-499D-AE83-3A1B0694F8DA}" type="parTrans" cxnId="{1151B3DC-BFA5-46C2-A674-0EE40A938C5A}">
      <dgm:prSet/>
      <dgm:spPr/>
      <dgm:t>
        <a:bodyPr/>
        <a:lstStyle/>
        <a:p>
          <a:endParaRPr lang="en-US"/>
        </a:p>
      </dgm:t>
    </dgm:pt>
    <dgm:pt modelId="{60145AD2-C0A0-4426-8839-F8800D94963F}" type="sibTrans" cxnId="{1151B3DC-BFA5-46C2-A674-0EE40A938C5A}">
      <dgm:prSet/>
      <dgm:spPr/>
      <dgm:t>
        <a:bodyPr/>
        <a:lstStyle/>
        <a:p>
          <a:endParaRPr lang="en-US"/>
        </a:p>
      </dgm:t>
    </dgm:pt>
    <dgm:pt modelId="{5DA147F9-347F-4A9B-99C6-4679CBA742BD}">
      <dgm:prSet phldrT="[Text]" custT="1">
        <dgm:style>
          <a:lnRef idx="0">
            <a:schemeClr val="accent4"/>
          </a:lnRef>
          <a:fillRef idx="3">
            <a:schemeClr val="accent4"/>
          </a:fillRef>
          <a:effectRef idx="3">
            <a:schemeClr val="accent4"/>
          </a:effectRef>
          <a:fontRef idx="minor">
            <a:schemeClr val="lt1"/>
          </a:fontRef>
        </dgm:style>
      </dgm:prSet>
      <dgm:spPr/>
      <dgm:t>
        <a:bodyPr/>
        <a:lstStyle/>
        <a:p>
          <a:r>
            <a:rPr lang="en-US" sz="1800" dirty="0">
              <a:latin typeface="Calibri" pitchFamily="34" charset="0"/>
              <a:cs typeface="Calibri" pitchFamily="34" charset="0"/>
            </a:rPr>
            <a:t>Web advertising</a:t>
          </a:r>
        </a:p>
      </dgm:t>
    </dgm:pt>
    <dgm:pt modelId="{0DD651B9-CD26-4B12-B47E-A345F5C781A5}" type="parTrans" cxnId="{D2E71B6A-2ED0-4063-83D4-B7F1634C0332}">
      <dgm:prSet/>
      <dgm:spPr/>
      <dgm:t>
        <a:bodyPr/>
        <a:lstStyle/>
        <a:p>
          <a:endParaRPr lang="en-US"/>
        </a:p>
      </dgm:t>
    </dgm:pt>
    <dgm:pt modelId="{A279CC5C-DF39-4624-BFA5-ADC04410EA91}" type="sibTrans" cxnId="{D2E71B6A-2ED0-4063-83D4-B7F1634C0332}">
      <dgm:prSet/>
      <dgm:spPr/>
      <dgm:t>
        <a:bodyPr/>
        <a:lstStyle/>
        <a:p>
          <a:endParaRPr lang="en-US"/>
        </a:p>
      </dgm:t>
    </dgm:pt>
    <dgm:pt modelId="{91B14D9B-61DF-4421-AF43-318BB0021BDF}">
      <dgm:prSet phldrT="[Text]" custT="1">
        <dgm:style>
          <a:lnRef idx="0">
            <a:schemeClr val="accent3"/>
          </a:lnRef>
          <a:fillRef idx="3">
            <a:schemeClr val="accent3"/>
          </a:fillRef>
          <a:effectRef idx="3">
            <a:schemeClr val="accent3"/>
          </a:effectRef>
          <a:fontRef idx="minor">
            <a:schemeClr val="lt1"/>
          </a:fontRef>
        </dgm:style>
      </dgm:prSet>
      <dgm:spPr/>
      <dgm:t>
        <a:bodyPr/>
        <a:lstStyle/>
        <a:p>
          <a:r>
            <a:rPr lang="en-US" sz="1800" dirty="0">
              <a:latin typeface="Calibri" pitchFamily="34" charset="0"/>
              <a:cs typeface="Calibri" pitchFamily="34" charset="0"/>
            </a:rPr>
            <a:t>Dimensionality reduction</a:t>
          </a:r>
        </a:p>
      </dgm:t>
    </dgm:pt>
    <dgm:pt modelId="{6B1A9D79-1E1A-438E-9974-41204E573EDC}" type="parTrans" cxnId="{CDF2CC16-ED87-4552-8B18-DAAA2A151437}">
      <dgm:prSet/>
      <dgm:spPr/>
      <dgm:t>
        <a:bodyPr/>
        <a:lstStyle/>
        <a:p>
          <a:endParaRPr lang="en-US"/>
        </a:p>
      </dgm:t>
    </dgm:pt>
    <dgm:pt modelId="{5E874D73-6215-4109-909C-386CFCBBE123}" type="sibTrans" cxnId="{CDF2CC16-ED87-4552-8B18-DAAA2A151437}">
      <dgm:prSet/>
      <dgm:spPr/>
      <dgm:t>
        <a:bodyPr/>
        <a:lstStyle/>
        <a:p>
          <a:endParaRPr lang="en-US"/>
        </a:p>
      </dgm:t>
    </dgm:pt>
    <dgm:pt modelId="{FF0CDCCC-6F78-4064-A419-5EC5C753206F}">
      <dgm:prSet phldrT="[Text]" custT="1">
        <dgm:style>
          <a:lnRef idx="0">
            <a:schemeClr val="accent2"/>
          </a:lnRef>
          <a:fillRef idx="3">
            <a:schemeClr val="accent2"/>
          </a:fillRef>
          <a:effectRef idx="3">
            <a:schemeClr val="accent2"/>
          </a:effectRef>
          <a:fontRef idx="minor">
            <a:schemeClr val="lt1"/>
          </a:fontRef>
        </dgm:style>
      </dgm:prSet>
      <dgm:spPr/>
      <dgm:t>
        <a:bodyPr/>
        <a:lstStyle/>
        <a:p>
          <a:r>
            <a:rPr lang="en-US" sz="1800" dirty="0">
              <a:latin typeface="Calibri" pitchFamily="34" charset="0"/>
              <a:cs typeface="Calibri" pitchFamily="34" charset="0"/>
            </a:rPr>
            <a:t>Spam Detection</a:t>
          </a:r>
        </a:p>
      </dgm:t>
    </dgm:pt>
    <dgm:pt modelId="{C96EA5C7-A653-4A83-8F75-8585A07C9C8F}" type="parTrans" cxnId="{CD174D1A-F576-42A5-8360-9F1F6FB5C8D5}">
      <dgm:prSet/>
      <dgm:spPr/>
      <dgm:t>
        <a:bodyPr/>
        <a:lstStyle/>
        <a:p>
          <a:endParaRPr lang="en-US"/>
        </a:p>
      </dgm:t>
    </dgm:pt>
    <dgm:pt modelId="{8E668476-E60C-485B-B9C7-8F9496C26DF3}" type="sibTrans" cxnId="{CD174D1A-F576-42A5-8360-9F1F6FB5C8D5}">
      <dgm:prSet/>
      <dgm:spPr/>
      <dgm:t>
        <a:bodyPr/>
        <a:lstStyle/>
        <a:p>
          <a:endParaRPr lang="en-US"/>
        </a:p>
      </dgm:t>
    </dgm:pt>
    <dgm:pt modelId="{06D87D35-A66C-427C-B6DB-AF958D65D6B3}">
      <dgm:prSet phldrT="[Text]" custT="1">
        <dgm:style>
          <a:lnRef idx="0">
            <a:schemeClr val="accent4"/>
          </a:lnRef>
          <a:fillRef idx="3">
            <a:schemeClr val="accent4"/>
          </a:fillRef>
          <a:effectRef idx="3">
            <a:schemeClr val="accent4"/>
          </a:effectRef>
          <a:fontRef idx="minor">
            <a:schemeClr val="lt1"/>
          </a:fontRef>
        </dgm:style>
      </dgm:prSet>
      <dgm:spPr/>
      <dgm:t>
        <a:bodyPr/>
        <a:lstStyle/>
        <a:p>
          <a:r>
            <a:rPr lang="en-US" sz="1800" dirty="0">
              <a:latin typeface="Calibri" pitchFamily="34" charset="0"/>
              <a:cs typeface="Calibri" pitchFamily="34" charset="0"/>
            </a:rPr>
            <a:t>Queries on streams</a:t>
          </a:r>
        </a:p>
      </dgm:t>
    </dgm:pt>
    <dgm:pt modelId="{9A4B31E9-014C-4B63-A219-5A63A8ACB829}" type="parTrans" cxnId="{03033C8E-546A-4636-B996-DCA3A7F5D692}">
      <dgm:prSet/>
      <dgm:spPr/>
      <dgm:t>
        <a:bodyPr/>
        <a:lstStyle/>
        <a:p>
          <a:endParaRPr lang="en-US"/>
        </a:p>
      </dgm:t>
    </dgm:pt>
    <dgm:pt modelId="{AC1F3899-4696-4923-97F3-8D3FBB96254A}" type="sibTrans" cxnId="{03033C8E-546A-4636-B996-DCA3A7F5D692}">
      <dgm:prSet/>
      <dgm:spPr/>
      <dgm:t>
        <a:bodyPr/>
        <a:lstStyle/>
        <a:p>
          <a:endParaRPr lang="en-US"/>
        </a:p>
      </dgm:t>
    </dgm:pt>
    <dgm:pt modelId="{EA22DC01-B1C3-4425-86ED-5B66953397A8}">
      <dgm:prSet phldrT="[Text]" custT="1"/>
      <dgm:spPr/>
      <dgm:t>
        <a:bodyPr/>
        <a:lstStyle/>
        <a:p>
          <a:r>
            <a:rPr lang="en-US" sz="2400" b="1" dirty="0"/>
            <a:t>Machine learning</a:t>
          </a:r>
        </a:p>
      </dgm:t>
    </dgm:pt>
    <dgm:pt modelId="{5D0A80B1-3E50-448A-A64D-AD1355ED3022}" type="parTrans" cxnId="{6DB72DBE-E82A-47EF-ACEA-E04B7B517F26}">
      <dgm:prSet/>
      <dgm:spPr/>
      <dgm:t>
        <a:bodyPr/>
        <a:lstStyle/>
        <a:p>
          <a:endParaRPr lang="en-US"/>
        </a:p>
      </dgm:t>
    </dgm:pt>
    <dgm:pt modelId="{A9D991C7-41FC-48B5-87C1-98EB407695FE}" type="sibTrans" cxnId="{6DB72DBE-E82A-47EF-ACEA-E04B7B517F26}">
      <dgm:prSet/>
      <dgm:spPr/>
      <dgm:t>
        <a:bodyPr/>
        <a:lstStyle/>
        <a:p>
          <a:endParaRPr lang="en-US"/>
        </a:p>
      </dgm:t>
    </dgm:pt>
    <dgm:pt modelId="{BC15291E-510A-4A20-8D69-B0F2ACBA3CC6}">
      <dgm:prSet phldrT="[Text]" custT="1">
        <dgm:style>
          <a:lnRef idx="0">
            <a:schemeClr val="accent5"/>
          </a:lnRef>
          <a:fillRef idx="3">
            <a:schemeClr val="accent5"/>
          </a:fillRef>
          <a:effectRef idx="3">
            <a:schemeClr val="accent5"/>
          </a:effectRef>
          <a:fontRef idx="minor">
            <a:schemeClr val="lt1"/>
          </a:fontRef>
        </dgm:style>
      </dgm:prSet>
      <dgm:spPr/>
      <dgm:t>
        <a:bodyPr/>
        <a:lstStyle/>
        <a:p>
          <a:r>
            <a:rPr lang="en-US" sz="1800" dirty="0">
              <a:latin typeface="Calibri" pitchFamily="34" charset="0"/>
              <a:cs typeface="Calibri" pitchFamily="34" charset="0"/>
            </a:rPr>
            <a:t>SVM</a:t>
          </a:r>
        </a:p>
      </dgm:t>
    </dgm:pt>
    <dgm:pt modelId="{DDAF1636-99A0-4E4C-BF8B-7A50EC838E24}" type="parTrans" cxnId="{53D00FBE-0B8C-44B8-BD7B-FF723D810987}">
      <dgm:prSet/>
      <dgm:spPr/>
      <dgm:t>
        <a:bodyPr/>
        <a:lstStyle/>
        <a:p>
          <a:endParaRPr lang="en-US"/>
        </a:p>
      </dgm:t>
    </dgm:pt>
    <dgm:pt modelId="{25F65FF3-A145-4450-BC4A-2BD6189C0F89}" type="sibTrans" cxnId="{53D00FBE-0B8C-44B8-BD7B-FF723D810987}">
      <dgm:prSet/>
      <dgm:spPr/>
      <dgm:t>
        <a:bodyPr/>
        <a:lstStyle/>
        <a:p>
          <a:endParaRPr lang="en-US"/>
        </a:p>
      </dgm:t>
    </dgm:pt>
    <dgm:pt modelId="{86AB53FA-67D7-4EE7-8555-3EE8EB6FA4C8}">
      <dgm:prSet phldrT="[Text]" custT="1">
        <dgm:style>
          <a:lnRef idx="0">
            <a:schemeClr val="accent5"/>
          </a:lnRef>
          <a:fillRef idx="3">
            <a:schemeClr val="accent5"/>
          </a:fillRef>
          <a:effectRef idx="3">
            <a:schemeClr val="accent5"/>
          </a:effectRef>
          <a:fontRef idx="minor">
            <a:schemeClr val="lt1"/>
          </a:fontRef>
        </dgm:style>
      </dgm:prSet>
      <dgm:spPr/>
      <dgm:t>
        <a:bodyPr/>
        <a:lstStyle/>
        <a:p>
          <a:r>
            <a:rPr lang="en-US" sz="1800" dirty="0">
              <a:latin typeface="Calibri" pitchFamily="34" charset="0"/>
              <a:cs typeface="Calibri" pitchFamily="34" charset="0"/>
            </a:rPr>
            <a:t>Decision Trees</a:t>
          </a:r>
        </a:p>
      </dgm:t>
    </dgm:pt>
    <dgm:pt modelId="{EA03EBDD-B26B-4044-993F-F3F8F5C83B54}" type="parTrans" cxnId="{6723F50B-AA47-4273-81EA-65E1F5EA34FA}">
      <dgm:prSet/>
      <dgm:spPr/>
      <dgm:t>
        <a:bodyPr/>
        <a:lstStyle/>
        <a:p>
          <a:endParaRPr lang="en-US"/>
        </a:p>
      </dgm:t>
    </dgm:pt>
    <dgm:pt modelId="{AD9FF113-925C-46F3-AC17-3E3C7A57FE37}" type="sibTrans" cxnId="{6723F50B-AA47-4273-81EA-65E1F5EA34FA}">
      <dgm:prSet/>
      <dgm:spPr/>
      <dgm:t>
        <a:bodyPr/>
        <a:lstStyle/>
        <a:p>
          <a:endParaRPr lang="en-US"/>
        </a:p>
      </dgm:t>
    </dgm:pt>
    <dgm:pt modelId="{67EC18BA-DB21-4AAD-BE8A-067C85A9B73E}">
      <dgm:prSet phldrT="[Text]" custT="1">
        <dgm:style>
          <a:lnRef idx="0">
            <a:schemeClr val="accent5"/>
          </a:lnRef>
          <a:fillRef idx="3">
            <a:schemeClr val="accent5"/>
          </a:fillRef>
          <a:effectRef idx="3">
            <a:schemeClr val="accent5"/>
          </a:effectRef>
          <a:fontRef idx="minor">
            <a:schemeClr val="lt1"/>
          </a:fontRef>
        </dgm:style>
      </dgm:prSet>
      <dgm:spPr/>
      <dgm:t>
        <a:bodyPr/>
        <a:lstStyle/>
        <a:p>
          <a:r>
            <a:rPr lang="en-US" sz="1800" dirty="0">
              <a:latin typeface="Calibri" pitchFamily="34" charset="0"/>
              <a:cs typeface="Calibri" pitchFamily="34" charset="0"/>
            </a:rPr>
            <a:t>Perceptron, </a:t>
          </a:r>
          <a:r>
            <a:rPr lang="en-US" sz="1800" dirty="0" err="1">
              <a:latin typeface="Calibri" pitchFamily="34" charset="0"/>
              <a:cs typeface="Calibri" pitchFamily="34" charset="0"/>
            </a:rPr>
            <a:t>kNN</a:t>
          </a:r>
          <a:endParaRPr lang="en-US" sz="1800" dirty="0">
            <a:latin typeface="Calibri" pitchFamily="34" charset="0"/>
            <a:cs typeface="Calibri" pitchFamily="34" charset="0"/>
          </a:endParaRPr>
        </a:p>
      </dgm:t>
    </dgm:pt>
    <dgm:pt modelId="{8918E5B2-4513-4EC4-8164-E88158F78E11}" type="parTrans" cxnId="{090367F2-2F9D-429E-8090-D374C3282399}">
      <dgm:prSet/>
      <dgm:spPr/>
      <dgm:t>
        <a:bodyPr/>
        <a:lstStyle/>
        <a:p>
          <a:endParaRPr lang="en-US"/>
        </a:p>
      </dgm:t>
    </dgm:pt>
    <dgm:pt modelId="{FAC02AF5-6F72-4EED-98CA-D68C7F3B5D5A}" type="sibTrans" cxnId="{090367F2-2F9D-429E-8090-D374C3282399}">
      <dgm:prSet/>
      <dgm:spPr/>
      <dgm:t>
        <a:bodyPr/>
        <a:lstStyle/>
        <a:p>
          <a:endParaRPr lang="en-US"/>
        </a:p>
      </dgm:t>
    </dgm:pt>
    <dgm:pt modelId="{7D17D413-1C96-46A5-9E85-72C6636AE3C5}">
      <dgm:prSet phldrT="[Text]" custT="1"/>
      <dgm:spPr/>
      <dgm:t>
        <a:bodyPr/>
        <a:lstStyle/>
        <a:p>
          <a:r>
            <a:rPr lang="en-US" sz="2400" b="1" dirty="0"/>
            <a:t>Apps</a:t>
          </a:r>
        </a:p>
      </dgm:t>
    </dgm:pt>
    <dgm:pt modelId="{91A59BF2-53A7-4244-ADC4-8913701DE4BA}" type="parTrans" cxnId="{D9E35F5C-9C04-4B00-BAD8-AD36F1DD39DE}">
      <dgm:prSet/>
      <dgm:spPr/>
      <dgm:t>
        <a:bodyPr/>
        <a:lstStyle/>
        <a:p>
          <a:endParaRPr lang="en-US"/>
        </a:p>
      </dgm:t>
    </dgm:pt>
    <dgm:pt modelId="{06AA36B4-E14B-4E14-B273-C8197A0B582E}" type="sibTrans" cxnId="{D9E35F5C-9C04-4B00-BAD8-AD36F1DD39DE}">
      <dgm:prSet/>
      <dgm:spPr/>
      <dgm:t>
        <a:bodyPr/>
        <a:lstStyle/>
        <a:p>
          <a:endParaRPr lang="en-US"/>
        </a:p>
      </dgm:t>
    </dgm:pt>
    <dgm:pt modelId="{A9A35E3D-01EA-46C6-AED8-865E91E9D6C9}">
      <dgm:prSet phldrT="[Text]" custT="1">
        <dgm:style>
          <a:lnRef idx="0">
            <a:schemeClr val="accent6"/>
          </a:lnRef>
          <a:fillRef idx="3">
            <a:schemeClr val="accent6"/>
          </a:fillRef>
          <a:effectRef idx="3">
            <a:schemeClr val="accent6"/>
          </a:effectRef>
          <a:fontRef idx="minor">
            <a:schemeClr val="lt1"/>
          </a:fontRef>
        </dgm:style>
      </dgm:prSet>
      <dgm:spPr>
        <a:solidFill>
          <a:srgbClr val="333399"/>
        </a:solidFill>
      </dgm:spPr>
      <dgm:t>
        <a:bodyPr/>
        <a:lstStyle/>
        <a:p>
          <a:r>
            <a:rPr lang="en-US" sz="1800" dirty="0">
              <a:latin typeface="Calibri" pitchFamily="34" charset="0"/>
              <a:cs typeface="Calibri" pitchFamily="34" charset="0"/>
            </a:rPr>
            <a:t>Recommender systems</a:t>
          </a:r>
        </a:p>
      </dgm:t>
    </dgm:pt>
    <dgm:pt modelId="{0C34515A-9947-4AC4-8E07-6D77FB8F1E95}" type="parTrans" cxnId="{5018CE96-E6CC-471E-9B9C-30F70F6B8CE7}">
      <dgm:prSet/>
      <dgm:spPr/>
      <dgm:t>
        <a:bodyPr/>
        <a:lstStyle/>
        <a:p>
          <a:endParaRPr lang="en-US"/>
        </a:p>
      </dgm:t>
    </dgm:pt>
    <dgm:pt modelId="{3C0EBF76-BD27-4964-B79F-79CC6413DFD1}" type="sibTrans" cxnId="{5018CE96-E6CC-471E-9B9C-30F70F6B8CE7}">
      <dgm:prSet/>
      <dgm:spPr/>
      <dgm:t>
        <a:bodyPr/>
        <a:lstStyle/>
        <a:p>
          <a:endParaRPr lang="en-US"/>
        </a:p>
      </dgm:t>
    </dgm:pt>
    <dgm:pt modelId="{A5325020-A43F-4DC5-B91A-865612236E1B}">
      <dgm:prSet phldrT="[Text]" custT="1">
        <dgm:style>
          <a:lnRef idx="0">
            <a:schemeClr val="accent6"/>
          </a:lnRef>
          <a:fillRef idx="3">
            <a:schemeClr val="accent6"/>
          </a:fillRef>
          <a:effectRef idx="3">
            <a:schemeClr val="accent6"/>
          </a:effectRef>
          <a:fontRef idx="minor">
            <a:schemeClr val="lt1"/>
          </a:fontRef>
        </dgm:style>
      </dgm:prSet>
      <dgm:spPr>
        <a:solidFill>
          <a:srgbClr val="333399"/>
        </a:solidFill>
      </dgm:spPr>
      <dgm:t>
        <a:bodyPr/>
        <a:lstStyle/>
        <a:p>
          <a:r>
            <a:rPr lang="en-US" sz="1800" dirty="0">
              <a:latin typeface="Calibri" pitchFamily="34" charset="0"/>
              <a:cs typeface="Calibri" pitchFamily="34" charset="0"/>
            </a:rPr>
            <a:t>Association Rules</a:t>
          </a:r>
        </a:p>
      </dgm:t>
    </dgm:pt>
    <dgm:pt modelId="{B397B1E6-BB15-4DF4-B38A-02A5DF7C7E5D}" type="parTrans" cxnId="{0949B049-F928-4520-A037-C172C962E0C9}">
      <dgm:prSet/>
      <dgm:spPr/>
      <dgm:t>
        <a:bodyPr/>
        <a:lstStyle/>
        <a:p>
          <a:endParaRPr lang="en-US"/>
        </a:p>
      </dgm:t>
    </dgm:pt>
    <dgm:pt modelId="{E5885318-4367-4D45-A1BC-C2768E0C5F2B}" type="sibTrans" cxnId="{0949B049-F928-4520-A037-C172C962E0C9}">
      <dgm:prSet/>
      <dgm:spPr/>
      <dgm:t>
        <a:bodyPr/>
        <a:lstStyle/>
        <a:p>
          <a:endParaRPr lang="en-US"/>
        </a:p>
      </dgm:t>
    </dgm:pt>
    <dgm:pt modelId="{63784350-6FB5-4F39-A0AA-A76D20385A1A}">
      <dgm:prSet phldrT="[Text]" custT="1">
        <dgm:style>
          <a:lnRef idx="0">
            <a:schemeClr val="accent6"/>
          </a:lnRef>
          <a:fillRef idx="3">
            <a:schemeClr val="accent6"/>
          </a:fillRef>
          <a:effectRef idx="3">
            <a:schemeClr val="accent6"/>
          </a:effectRef>
          <a:fontRef idx="minor">
            <a:schemeClr val="lt1"/>
          </a:fontRef>
        </dgm:style>
      </dgm:prSet>
      <dgm:spPr>
        <a:solidFill>
          <a:srgbClr val="333399"/>
        </a:solidFill>
      </dgm:spPr>
      <dgm:t>
        <a:bodyPr/>
        <a:lstStyle/>
        <a:p>
          <a:r>
            <a:rPr lang="en-US" sz="1800" dirty="0">
              <a:latin typeface="Calibri" pitchFamily="34" charset="0"/>
              <a:cs typeface="Calibri" pitchFamily="34" charset="0"/>
            </a:rPr>
            <a:t>Duplicate document detection</a:t>
          </a:r>
        </a:p>
      </dgm:t>
    </dgm:pt>
    <dgm:pt modelId="{02F99CF5-BE6F-4557-8BB4-68B7181CCBA5}" type="parTrans" cxnId="{CDAE2543-0EE1-4B34-B52E-A8EEEA699492}">
      <dgm:prSet/>
      <dgm:spPr/>
      <dgm:t>
        <a:bodyPr/>
        <a:lstStyle/>
        <a:p>
          <a:endParaRPr lang="en-US"/>
        </a:p>
      </dgm:t>
    </dgm:pt>
    <dgm:pt modelId="{E47CBEBB-6EFF-43F4-952B-B6C93B5E9493}" type="sibTrans" cxnId="{CDAE2543-0EE1-4B34-B52E-A8EEEA699492}">
      <dgm:prSet/>
      <dgm:spPr/>
      <dgm:t>
        <a:bodyPr/>
        <a:lstStyle/>
        <a:p>
          <a:endParaRPr lang="en-US"/>
        </a:p>
      </dgm:t>
    </dgm:pt>
    <dgm:pt modelId="{5473F14B-8F21-412E-B8DE-EADF32D6F521}" type="pres">
      <dgm:prSet presAssocID="{7DAF4A99-25E1-44F9-90C0-EA66CF00B3B6}" presName="theList" presStyleCnt="0">
        <dgm:presLayoutVars>
          <dgm:dir/>
          <dgm:animLvl val="lvl"/>
          <dgm:resizeHandles val="exact"/>
        </dgm:presLayoutVars>
      </dgm:prSet>
      <dgm:spPr/>
      <dgm:t>
        <a:bodyPr/>
        <a:lstStyle/>
        <a:p>
          <a:endParaRPr lang="zh-TW" altLang="en-US"/>
        </a:p>
      </dgm:t>
    </dgm:pt>
    <dgm:pt modelId="{C0D74A84-CA9B-4A55-82D3-C4473BCAB74F}" type="pres">
      <dgm:prSet presAssocID="{B28448BA-C9A8-43EB-A9DB-A0137196E3B9}" presName="compNode" presStyleCnt="0"/>
      <dgm:spPr/>
    </dgm:pt>
    <dgm:pt modelId="{F5FB40AB-A8F0-43CC-AED2-A0B6D3491F03}" type="pres">
      <dgm:prSet presAssocID="{B28448BA-C9A8-43EB-A9DB-A0137196E3B9}" presName="aNode" presStyleLbl="bgShp" presStyleIdx="0" presStyleCnt="5"/>
      <dgm:spPr/>
      <dgm:t>
        <a:bodyPr/>
        <a:lstStyle/>
        <a:p>
          <a:endParaRPr lang="zh-TW" altLang="en-US"/>
        </a:p>
      </dgm:t>
    </dgm:pt>
    <dgm:pt modelId="{189EA2CD-99B4-4604-BDBC-34AEB91058A9}" type="pres">
      <dgm:prSet presAssocID="{B28448BA-C9A8-43EB-A9DB-A0137196E3B9}" presName="textNode" presStyleLbl="bgShp" presStyleIdx="0" presStyleCnt="5"/>
      <dgm:spPr/>
      <dgm:t>
        <a:bodyPr/>
        <a:lstStyle/>
        <a:p>
          <a:endParaRPr lang="zh-TW" altLang="en-US"/>
        </a:p>
      </dgm:t>
    </dgm:pt>
    <dgm:pt modelId="{051CD919-C14E-4FF7-A82B-674D57B30AF8}" type="pres">
      <dgm:prSet presAssocID="{B28448BA-C9A8-43EB-A9DB-A0137196E3B9}" presName="compChildNode" presStyleCnt="0"/>
      <dgm:spPr/>
    </dgm:pt>
    <dgm:pt modelId="{151EFC3A-4B26-48D8-87A4-D28DC0264B02}" type="pres">
      <dgm:prSet presAssocID="{B28448BA-C9A8-43EB-A9DB-A0137196E3B9}" presName="theInnerList" presStyleCnt="0"/>
      <dgm:spPr/>
    </dgm:pt>
    <dgm:pt modelId="{D6B8C86D-B5C5-4707-BB1C-60E6EB9E4EBA}" type="pres">
      <dgm:prSet presAssocID="{E9F388D8-C9C2-45F4-B532-779E8C2CB5E8}" presName="childNode" presStyleLbl="node1" presStyleIdx="0" presStyleCnt="15">
        <dgm:presLayoutVars>
          <dgm:bulletEnabled val="1"/>
        </dgm:presLayoutVars>
      </dgm:prSet>
      <dgm:spPr/>
      <dgm:t>
        <a:bodyPr/>
        <a:lstStyle/>
        <a:p>
          <a:endParaRPr lang="zh-TW" altLang="en-US"/>
        </a:p>
      </dgm:t>
    </dgm:pt>
    <dgm:pt modelId="{FEA7308F-F292-4734-BC92-11C7BB5AF5E5}" type="pres">
      <dgm:prSet presAssocID="{E9F388D8-C9C2-45F4-B532-779E8C2CB5E8}" presName="aSpace2" presStyleCnt="0"/>
      <dgm:spPr/>
    </dgm:pt>
    <dgm:pt modelId="{20F65450-B565-4F6E-8CBD-65CD2502E3B0}" type="pres">
      <dgm:prSet presAssocID="{E12CEE09-DEBB-4435-B911-A40A12F7930D}" presName="childNode" presStyleLbl="node1" presStyleIdx="1" presStyleCnt="15">
        <dgm:presLayoutVars>
          <dgm:bulletEnabled val="1"/>
        </dgm:presLayoutVars>
      </dgm:prSet>
      <dgm:spPr/>
      <dgm:t>
        <a:bodyPr/>
        <a:lstStyle/>
        <a:p>
          <a:endParaRPr lang="zh-TW" altLang="en-US"/>
        </a:p>
      </dgm:t>
    </dgm:pt>
    <dgm:pt modelId="{1943ED51-E95A-4F6E-A717-80400DEEEE20}" type="pres">
      <dgm:prSet presAssocID="{E12CEE09-DEBB-4435-B911-A40A12F7930D}" presName="aSpace2" presStyleCnt="0"/>
      <dgm:spPr/>
    </dgm:pt>
    <dgm:pt modelId="{80F88CB8-4B64-4172-B897-E8F8383812F7}" type="pres">
      <dgm:prSet presAssocID="{91B14D9B-61DF-4421-AF43-318BB0021BDF}" presName="childNode" presStyleLbl="node1" presStyleIdx="2" presStyleCnt="15">
        <dgm:presLayoutVars>
          <dgm:bulletEnabled val="1"/>
        </dgm:presLayoutVars>
      </dgm:prSet>
      <dgm:spPr/>
      <dgm:t>
        <a:bodyPr/>
        <a:lstStyle/>
        <a:p>
          <a:endParaRPr lang="zh-TW" altLang="en-US"/>
        </a:p>
      </dgm:t>
    </dgm:pt>
    <dgm:pt modelId="{DC9EA69A-B885-4DA4-818F-1748672594CF}" type="pres">
      <dgm:prSet presAssocID="{B28448BA-C9A8-43EB-A9DB-A0137196E3B9}" presName="aSpace" presStyleCnt="0"/>
      <dgm:spPr/>
    </dgm:pt>
    <dgm:pt modelId="{3A6F3D38-6FA6-469E-B3C3-234BD62E4CCA}" type="pres">
      <dgm:prSet presAssocID="{5FC74589-1769-4EB4-9E51-9D82632D2E02}" presName="compNode" presStyleCnt="0"/>
      <dgm:spPr/>
    </dgm:pt>
    <dgm:pt modelId="{C1CD2EAA-2E66-4BDA-BB6E-F99B46E1B919}" type="pres">
      <dgm:prSet presAssocID="{5FC74589-1769-4EB4-9E51-9D82632D2E02}" presName="aNode" presStyleLbl="bgShp" presStyleIdx="1" presStyleCnt="5"/>
      <dgm:spPr/>
      <dgm:t>
        <a:bodyPr/>
        <a:lstStyle/>
        <a:p>
          <a:endParaRPr lang="zh-TW" altLang="en-US"/>
        </a:p>
      </dgm:t>
    </dgm:pt>
    <dgm:pt modelId="{727186A0-986E-40DF-85B7-ACC6191E0924}" type="pres">
      <dgm:prSet presAssocID="{5FC74589-1769-4EB4-9E51-9D82632D2E02}" presName="textNode" presStyleLbl="bgShp" presStyleIdx="1" presStyleCnt="5"/>
      <dgm:spPr/>
      <dgm:t>
        <a:bodyPr/>
        <a:lstStyle/>
        <a:p>
          <a:endParaRPr lang="zh-TW" altLang="en-US"/>
        </a:p>
      </dgm:t>
    </dgm:pt>
    <dgm:pt modelId="{F4329E4E-5431-4760-B147-9E77700EF61A}" type="pres">
      <dgm:prSet presAssocID="{5FC74589-1769-4EB4-9E51-9D82632D2E02}" presName="compChildNode" presStyleCnt="0"/>
      <dgm:spPr/>
    </dgm:pt>
    <dgm:pt modelId="{B5C22EF8-EBFA-4704-BF77-C1B26E178B0D}" type="pres">
      <dgm:prSet presAssocID="{5FC74589-1769-4EB4-9E51-9D82632D2E02}" presName="theInnerList" presStyleCnt="0"/>
      <dgm:spPr/>
    </dgm:pt>
    <dgm:pt modelId="{EFE71110-9F14-440A-945D-9BFF90054013}" type="pres">
      <dgm:prSet presAssocID="{B8FE7A32-1B20-4D46-8242-6C91907A490E}" presName="childNode" presStyleLbl="node1" presStyleIdx="3" presStyleCnt="15">
        <dgm:presLayoutVars>
          <dgm:bulletEnabled val="1"/>
        </dgm:presLayoutVars>
      </dgm:prSet>
      <dgm:spPr/>
      <dgm:t>
        <a:bodyPr/>
        <a:lstStyle/>
        <a:p>
          <a:endParaRPr lang="zh-TW" altLang="en-US"/>
        </a:p>
      </dgm:t>
    </dgm:pt>
    <dgm:pt modelId="{35EA0CEB-E637-4D3C-96EF-C8D3B04060F2}" type="pres">
      <dgm:prSet presAssocID="{B8FE7A32-1B20-4D46-8242-6C91907A490E}" presName="aSpace2" presStyleCnt="0"/>
      <dgm:spPr/>
    </dgm:pt>
    <dgm:pt modelId="{9E190C18-AEDE-45E1-8A46-924B1190ACB6}" type="pres">
      <dgm:prSet presAssocID="{EFD7AB2D-81E2-448E-B54E-4F3622AF7EF9}" presName="childNode" presStyleLbl="node1" presStyleIdx="4" presStyleCnt="15">
        <dgm:presLayoutVars>
          <dgm:bulletEnabled val="1"/>
        </dgm:presLayoutVars>
      </dgm:prSet>
      <dgm:spPr/>
      <dgm:t>
        <a:bodyPr/>
        <a:lstStyle/>
        <a:p>
          <a:endParaRPr lang="zh-TW" altLang="en-US"/>
        </a:p>
      </dgm:t>
    </dgm:pt>
    <dgm:pt modelId="{1E1AD27B-2438-4D0B-AB02-AF912F764D09}" type="pres">
      <dgm:prSet presAssocID="{EFD7AB2D-81E2-448E-B54E-4F3622AF7EF9}" presName="aSpace2" presStyleCnt="0"/>
      <dgm:spPr/>
    </dgm:pt>
    <dgm:pt modelId="{EB498954-62A4-422D-9DE3-1FA74DD1D37F}" type="pres">
      <dgm:prSet presAssocID="{FF0CDCCC-6F78-4064-A419-5EC5C753206F}" presName="childNode" presStyleLbl="node1" presStyleIdx="5" presStyleCnt="15">
        <dgm:presLayoutVars>
          <dgm:bulletEnabled val="1"/>
        </dgm:presLayoutVars>
      </dgm:prSet>
      <dgm:spPr/>
      <dgm:t>
        <a:bodyPr/>
        <a:lstStyle/>
        <a:p>
          <a:endParaRPr lang="zh-TW" altLang="en-US"/>
        </a:p>
      </dgm:t>
    </dgm:pt>
    <dgm:pt modelId="{BB3C6D49-326B-48DE-AC1D-9DC877BB01DD}" type="pres">
      <dgm:prSet presAssocID="{5FC74589-1769-4EB4-9E51-9D82632D2E02}" presName="aSpace" presStyleCnt="0"/>
      <dgm:spPr/>
    </dgm:pt>
    <dgm:pt modelId="{EF090B29-38A2-4F08-90FA-7BB67BE8B3E2}" type="pres">
      <dgm:prSet presAssocID="{A0A9AC20-5EC1-4862-BFC8-870928838544}" presName="compNode" presStyleCnt="0"/>
      <dgm:spPr/>
    </dgm:pt>
    <dgm:pt modelId="{9A6AB0E7-12CE-4F4C-9194-CFD62AA0E26B}" type="pres">
      <dgm:prSet presAssocID="{A0A9AC20-5EC1-4862-BFC8-870928838544}" presName="aNode" presStyleLbl="bgShp" presStyleIdx="2" presStyleCnt="5"/>
      <dgm:spPr/>
      <dgm:t>
        <a:bodyPr/>
        <a:lstStyle/>
        <a:p>
          <a:endParaRPr lang="zh-TW" altLang="en-US"/>
        </a:p>
      </dgm:t>
    </dgm:pt>
    <dgm:pt modelId="{4735A497-84C1-49AD-B2D7-A0E2E20F2536}" type="pres">
      <dgm:prSet presAssocID="{A0A9AC20-5EC1-4862-BFC8-870928838544}" presName="textNode" presStyleLbl="bgShp" presStyleIdx="2" presStyleCnt="5"/>
      <dgm:spPr/>
      <dgm:t>
        <a:bodyPr/>
        <a:lstStyle/>
        <a:p>
          <a:endParaRPr lang="zh-TW" altLang="en-US"/>
        </a:p>
      </dgm:t>
    </dgm:pt>
    <dgm:pt modelId="{5235814C-D240-476B-A6EA-F820ADA9F290}" type="pres">
      <dgm:prSet presAssocID="{A0A9AC20-5EC1-4862-BFC8-870928838544}" presName="compChildNode" presStyleCnt="0"/>
      <dgm:spPr/>
    </dgm:pt>
    <dgm:pt modelId="{F8C87951-0BEC-442E-BD13-E67FB71AC42B}" type="pres">
      <dgm:prSet presAssocID="{A0A9AC20-5EC1-4862-BFC8-870928838544}" presName="theInnerList" presStyleCnt="0"/>
      <dgm:spPr/>
    </dgm:pt>
    <dgm:pt modelId="{DECF7DEE-4FD4-4CE5-AEDF-10353AC11531}" type="pres">
      <dgm:prSet presAssocID="{6856B0CF-FE68-485F-BF49-CA4A93F4F38C}" presName="childNode" presStyleLbl="node1" presStyleIdx="6" presStyleCnt="15">
        <dgm:presLayoutVars>
          <dgm:bulletEnabled val="1"/>
        </dgm:presLayoutVars>
      </dgm:prSet>
      <dgm:spPr/>
      <dgm:t>
        <a:bodyPr/>
        <a:lstStyle/>
        <a:p>
          <a:endParaRPr lang="zh-TW" altLang="en-US"/>
        </a:p>
      </dgm:t>
    </dgm:pt>
    <dgm:pt modelId="{739A0DE6-D28A-493F-A1CB-4B3CCAC72873}" type="pres">
      <dgm:prSet presAssocID="{6856B0CF-FE68-485F-BF49-CA4A93F4F38C}" presName="aSpace2" presStyleCnt="0"/>
      <dgm:spPr/>
    </dgm:pt>
    <dgm:pt modelId="{02FBE83C-F7E3-4AC9-9A61-66BF67D7D8B6}" type="pres">
      <dgm:prSet presAssocID="{5DA147F9-347F-4A9B-99C6-4679CBA742BD}" presName="childNode" presStyleLbl="node1" presStyleIdx="7" presStyleCnt="15">
        <dgm:presLayoutVars>
          <dgm:bulletEnabled val="1"/>
        </dgm:presLayoutVars>
      </dgm:prSet>
      <dgm:spPr/>
      <dgm:t>
        <a:bodyPr/>
        <a:lstStyle/>
        <a:p>
          <a:endParaRPr lang="zh-TW" altLang="en-US"/>
        </a:p>
      </dgm:t>
    </dgm:pt>
    <dgm:pt modelId="{87C5B8B3-4388-4867-AA6C-4B2D717EAAF2}" type="pres">
      <dgm:prSet presAssocID="{5DA147F9-347F-4A9B-99C6-4679CBA742BD}" presName="aSpace2" presStyleCnt="0"/>
      <dgm:spPr/>
    </dgm:pt>
    <dgm:pt modelId="{1EC52667-0754-4666-9083-6E56A0F9B67B}" type="pres">
      <dgm:prSet presAssocID="{06D87D35-A66C-427C-B6DB-AF958D65D6B3}" presName="childNode" presStyleLbl="node1" presStyleIdx="8" presStyleCnt="15">
        <dgm:presLayoutVars>
          <dgm:bulletEnabled val="1"/>
        </dgm:presLayoutVars>
      </dgm:prSet>
      <dgm:spPr/>
      <dgm:t>
        <a:bodyPr/>
        <a:lstStyle/>
        <a:p>
          <a:endParaRPr lang="zh-TW" altLang="en-US"/>
        </a:p>
      </dgm:t>
    </dgm:pt>
    <dgm:pt modelId="{9C67C073-8031-4FB8-83D0-BB3987979FB7}" type="pres">
      <dgm:prSet presAssocID="{A0A9AC20-5EC1-4862-BFC8-870928838544}" presName="aSpace" presStyleCnt="0"/>
      <dgm:spPr/>
    </dgm:pt>
    <dgm:pt modelId="{3D53649F-3A9D-48AC-B3B4-F9359FF49907}" type="pres">
      <dgm:prSet presAssocID="{EA22DC01-B1C3-4425-86ED-5B66953397A8}" presName="compNode" presStyleCnt="0"/>
      <dgm:spPr/>
    </dgm:pt>
    <dgm:pt modelId="{18B77C7D-672C-4358-9CA6-BD8FA6E2302A}" type="pres">
      <dgm:prSet presAssocID="{EA22DC01-B1C3-4425-86ED-5B66953397A8}" presName="aNode" presStyleLbl="bgShp" presStyleIdx="3" presStyleCnt="5"/>
      <dgm:spPr/>
      <dgm:t>
        <a:bodyPr/>
        <a:lstStyle/>
        <a:p>
          <a:endParaRPr lang="zh-TW" altLang="en-US"/>
        </a:p>
      </dgm:t>
    </dgm:pt>
    <dgm:pt modelId="{AB95B1F2-DB60-4BC5-81D3-1FA274FF69C7}" type="pres">
      <dgm:prSet presAssocID="{EA22DC01-B1C3-4425-86ED-5B66953397A8}" presName="textNode" presStyleLbl="bgShp" presStyleIdx="3" presStyleCnt="5"/>
      <dgm:spPr/>
      <dgm:t>
        <a:bodyPr/>
        <a:lstStyle/>
        <a:p>
          <a:endParaRPr lang="zh-TW" altLang="en-US"/>
        </a:p>
      </dgm:t>
    </dgm:pt>
    <dgm:pt modelId="{9D4EF955-0664-47BE-890F-75DA470A2A2E}" type="pres">
      <dgm:prSet presAssocID="{EA22DC01-B1C3-4425-86ED-5B66953397A8}" presName="compChildNode" presStyleCnt="0"/>
      <dgm:spPr/>
    </dgm:pt>
    <dgm:pt modelId="{CCD58064-6258-410C-B1E0-023DF3946A43}" type="pres">
      <dgm:prSet presAssocID="{EA22DC01-B1C3-4425-86ED-5B66953397A8}" presName="theInnerList" presStyleCnt="0"/>
      <dgm:spPr/>
    </dgm:pt>
    <dgm:pt modelId="{204F3481-2F4C-45A5-A0A1-C088684F0126}" type="pres">
      <dgm:prSet presAssocID="{BC15291E-510A-4A20-8D69-B0F2ACBA3CC6}" presName="childNode" presStyleLbl="node1" presStyleIdx="9" presStyleCnt="15">
        <dgm:presLayoutVars>
          <dgm:bulletEnabled val="1"/>
        </dgm:presLayoutVars>
      </dgm:prSet>
      <dgm:spPr/>
      <dgm:t>
        <a:bodyPr/>
        <a:lstStyle/>
        <a:p>
          <a:endParaRPr lang="zh-TW" altLang="en-US"/>
        </a:p>
      </dgm:t>
    </dgm:pt>
    <dgm:pt modelId="{B768FAA9-E2C4-4A6B-82D8-EF54C53E14D8}" type="pres">
      <dgm:prSet presAssocID="{BC15291E-510A-4A20-8D69-B0F2ACBA3CC6}" presName="aSpace2" presStyleCnt="0"/>
      <dgm:spPr/>
    </dgm:pt>
    <dgm:pt modelId="{0F3CAB81-CF76-498F-9619-BAF8144FA3C3}" type="pres">
      <dgm:prSet presAssocID="{86AB53FA-67D7-4EE7-8555-3EE8EB6FA4C8}" presName="childNode" presStyleLbl="node1" presStyleIdx="10" presStyleCnt="15">
        <dgm:presLayoutVars>
          <dgm:bulletEnabled val="1"/>
        </dgm:presLayoutVars>
      </dgm:prSet>
      <dgm:spPr/>
      <dgm:t>
        <a:bodyPr/>
        <a:lstStyle/>
        <a:p>
          <a:endParaRPr lang="zh-TW" altLang="en-US"/>
        </a:p>
      </dgm:t>
    </dgm:pt>
    <dgm:pt modelId="{0E0C811E-F3C5-4F24-A485-437F0C0EAD6A}" type="pres">
      <dgm:prSet presAssocID="{86AB53FA-67D7-4EE7-8555-3EE8EB6FA4C8}" presName="aSpace2" presStyleCnt="0"/>
      <dgm:spPr/>
    </dgm:pt>
    <dgm:pt modelId="{80762C44-FA02-441A-8A8D-FC00E4F372F1}" type="pres">
      <dgm:prSet presAssocID="{67EC18BA-DB21-4AAD-BE8A-067C85A9B73E}" presName="childNode" presStyleLbl="node1" presStyleIdx="11" presStyleCnt="15">
        <dgm:presLayoutVars>
          <dgm:bulletEnabled val="1"/>
        </dgm:presLayoutVars>
      </dgm:prSet>
      <dgm:spPr/>
      <dgm:t>
        <a:bodyPr/>
        <a:lstStyle/>
        <a:p>
          <a:endParaRPr lang="zh-TW" altLang="en-US"/>
        </a:p>
      </dgm:t>
    </dgm:pt>
    <dgm:pt modelId="{1EEF13C7-AF43-4380-A8A5-F72A5D476D05}" type="pres">
      <dgm:prSet presAssocID="{EA22DC01-B1C3-4425-86ED-5B66953397A8}" presName="aSpace" presStyleCnt="0"/>
      <dgm:spPr/>
    </dgm:pt>
    <dgm:pt modelId="{0618492F-D453-4601-9C36-8CE6AA153D1B}" type="pres">
      <dgm:prSet presAssocID="{7D17D413-1C96-46A5-9E85-72C6636AE3C5}" presName="compNode" presStyleCnt="0"/>
      <dgm:spPr/>
    </dgm:pt>
    <dgm:pt modelId="{5A591EE2-4B7B-40DB-B051-D75F7BFEDDD6}" type="pres">
      <dgm:prSet presAssocID="{7D17D413-1C96-46A5-9E85-72C6636AE3C5}" presName="aNode" presStyleLbl="bgShp" presStyleIdx="4" presStyleCnt="5"/>
      <dgm:spPr/>
      <dgm:t>
        <a:bodyPr/>
        <a:lstStyle/>
        <a:p>
          <a:endParaRPr lang="zh-TW" altLang="en-US"/>
        </a:p>
      </dgm:t>
    </dgm:pt>
    <dgm:pt modelId="{34BAB90F-F3E5-4FFB-A339-2946D1CD0CCB}" type="pres">
      <dgm:prSet presAssocID="{7D17D413-1C96-46A5-9E85-72C6636AE3C5}" presName="textNode" presStyleLbl="bgShp" presStyleIdx="4" presStyleCnt="5"/>
      <dgm:spPr/>
      <dgm:t>
        <a:bodyPr/>
        <a:lstStyle/>
        <a:p>
          <a:endParaRPr lang="zh-TW" altLang="en-US"/>
        </a:p>
      </dgm:t>
    </dgm:pt>
    <dgm:pt modelId="{BA794F96-F89B-483A-BF3A-9118CA9CCDA4}" type="pres">
      <dgm:prSet presAssocID="{7D17D413-1C96-46A5-9E85-72C6636AE3C5}" presName="compChildNode" presStyleCnt="0"/>
      <dgm:spPr/>
    </dgm:pt>
    <dgm:pt modelId="{76BCF6F8-619E-4477-AF5E-3CC45345624F}" type="pres">
      <dgm:prSet presAssocID="{7D17D413-1C96-46A5-9E85-72C6636AE3C5}" presName="theInnerList" presStyleCnt="0"/>
      <dgm:spPr/>
    </dgm:pt>
    <dgm:pt modelId="{F0B767F2-4C7E-481B-967C-8FE0CB529397}" type="pres">
      <dgm:prSet presAssocID="{A9A35E3D-01EA-46C6-AED8-865E91E9D6C9}" presName="childNode" presStyleLbl="node1" presStyleIdx="12" presStyleCnt="15">
        <dgm:presLayoutVars>
          <dgm:bulletEnabled val="1"/>
        </dgm:presLayoutVars>
      </dgm:prSet>
      <dgm:spPr/>
      <dgm:t>
        <a:bodyPr/>
        <a:lstStyle/>
        <a:p>
          <a:endParaRPr lang="zh-TW" altLang="en-US"/>
        </a:p>
      </dgm:t>
    </dgm:pt>
    <dgm:pt modelId="{B342BD1C-A54C-4F1C-A099-03A03E61088D}" type="pres">
      <dgm:prSet presAssocID="{A9A35E3D-01EA-46C6-AED8-865E91E9D6C9}" presName="aSpace2" presStyleCnt="0"/>
      <dgm:spPr/>
    </dgm:pt>
    <dgm:pt modelId="{6F277C00-29F7-4ECD-8C97-37788C7BA770}" type="pres">
      <dgm:prSet presAssocID="{A5325020-A43F-4DC5-B91A-865612236E1B}" presName="childNode" presStyleLbl="node1" presStyleIdx="13" presStyleCnt="15">
        <dgm:presLayoutVars>
          <dgm:bulletEnabled val="1"/>
        </dgm:presLayoutVars>
      </dgm:prSet>
      <dgm:spPr/>
      <dgm:t>
        <a:bodyPr/>
        <a:lstStyle/>
        <a:p>
          <a:endParaRPr lang="zh-TW" altLang="en-US"/>
        </a:p>
      </dgm:t>
    </dgm:pt>
    <dgm:pt modelId="{3945A699-1DD4-41EF-B849-687FF56CB987}" type="pres">
      <dgm:prSet presAssocID="{A5325020-A43F-4DC5-B91A-865612236E1B}" presName="aSpace2" presStyleCnt="0"/>
      <dgm:spPr/>
    </dgm:pt>
    <dgm:pt modelId="{6C9EBB1C-8DC1-467B-832A-DCA29AD54F62}" type="pres">
      <dgm:prSet presAssocID="{63784350-6FB5-4F39-A0AA-A76D20385A1A}" presName="childNode" presStyleLbl="node1" presStyleIdx="14" presStyleCnt="15">
        <dgm:presLayoutVars>
          <dgm:bulletEnabled val="1"/>
        </dgm:presLayoutVars>
      </dgm:prSet>
      <dgm:spPr/>
      <dgm:t>
        <a:bodyPr/>
        <a:lstStyle/>
        <a:p>
          <a:endParaRPr lang="zh-TW" altLang="en-US"/>
        </a:p>
      </dgm:t>
    </dgm:pt>
  </dgm:ptLst>
  <dgm:cxnLst>
    <dgm:cxn modelId="{BF57F036-D1AD-49E6-B4FA-47DB2B8B2862}" type="presOf" srcId="{EFD7AB2D-81E2-448E-B54E-4F3622AF7EF9}" destId="{9E190C18-AEDE-45E1-8A46-924B1190ACB6}" srcOrd="0" destOrd="0" presId="urn:microsoft.com/office/officeart/2005/8/layout/lProcess2"/>
    <dgm:cxn modelId="{E8E1CBC2-E886-44D5-B930-C0A4D16118C4}" srcId="{5FC74589-1769-4EB4-9E51-9D82632D2E02}" destId="{EFD7AB2D-81E2-448E-B54E-4F3622AF7EF9}" srcOrd="1" destOrd="0" parTransId="{36574C9A-C9D9-41B3-A499-07AB4199CF7F}" sibTransId="{0FFBD1E1-7F1E-48F7-8092-88463CF1F65B}"/>
    <dgm:cxn modelId="{639F07DB-7964-43D2-95D7-BA7EC4E507FC}" type="presOf" srcId="{5FC74589-1769-4EB4-9E51-9D82632D2E02}" destId="{727186A0-986E-40DF-85B7-ACC6191E0924}" srcOrd="1" destOrd="0" presId="urn:microsoft.com/office/officeart/2005/8/layout/lProcess2"/>
    <dgm:cxn modelId="{CD174D1A-F576-42A5-8360-9F1F6FB5C8D5}" srcId="{5FC74589-1769-4EB4-9E51-9D82632D2E02}" destId="{FF0CDCCC-6F78-4064-A419-5EC5C753206F}" srcOrd="2" destOrd="0" parTransId="{C96EA5C7-A653-4A83-8F75-8585A07C9C8F}" sibTransId="{8E668476-E60C-485B-B9C7-8F9496C26DF3}"/>
    <dgm:cxn modelId="{6723F50B-AA47-4273-81EA-65E1F5EA34FA}" srcId="{EA22DC01-B1C3-4425-86ED-5B66953397A8}" destId="{86AB53FA-67D7-4EE7-8555-3EE8EB6FA4C8}" srcOrd="1" destOrd="0" parTransId="{EA03EBDD-B26B-4044-993F-F3F8F5C83B54}" sibTransId="{AD9FF113-925C-46F3-AC17-3E3C7A57FE37}"/>
    <dgm:cxn modelId="{DA73BB40-22A3-49A5-9D03-009AC1139B43}" type="presOf" srcId="{7DAF4A99-25E1-44F9-90C0-EA66CF00B3B6}" destId="{5473F14B-8F21-412E-B8DE-EADF32D6F521}" srcOrd="0" destOrd="0" presId="urn:microsoft.com/office/officeart/2005/8/layout/lProcess2"/>
    <dgm:cxn modelId="{4FEE0695-AABA-4748-A84D-F764B2ACF56D}" type="presOf" srcId="{67EC18BA-DB21-4AAD-BE8A-067C85A9B73E}" destId="{80762C44-FA02-441A-8A8D-FC00E4F372F1}" srcOrd="0" destOrd="0" presId="urn:microsoft.com/office/officeart/2005/8/layout/lProcess2"/>
    <dgm:cxn modelId="{41013E66-99A9-4C59-9AF0-45EF4F7C50CA}" type="presOf" srcId="{7D17D413-1C96-46A5-9E85-72C6636AE3C5}" destId="{34BAB90F-F3E5-4FFB-A339-2946D1CD0CCB}" srcOrd="1" destOrd="0" presId="urn:microsoft.com/office/officeart/2005/8/layout/lProcess2"/>
    <dgm:cxn modelId="{35679A9F-A9C0-40B5-BA5C-B5D89AD516EE}" srcId="{5FC74589-1769-4EB4-9E51-9D82632D2E02}" destId="{B8FE7A32-1B20-4D46-8242-6C91907A490E}" srcOrd="0" destOrd="0" parTransId="{86CD367E-951E-4F4B-BFC7-6603B931690A}" sibTransId="{03DB6E86-A49B-4AF5-9791-CBACA4C5335D}"/>
    <dgm:cxn modelId="{0DF5A9D4-852B-4426-97B7-4FC1F151AC47}" type="presOf" srcId="{BC15291E-510A-4A20-8D69-B0F2ACBA3CC6}" destId="{204F3481-2F4C-45A5-A0A1-C088684F0126}" srcOrd="0" destOrd="0" presId="urn:microsoft.com/office/officeart/2005/8/layout/lProcess2"/>
    <dgm:cxn modelId="{95C3269C-8E66-454E-90E4-64EBD4DB49A5}" srcId="{B28448BA-C9A8-43EB-A9DB-A0137196E3B9}" destId="{E9F388D8-C9C2-45F4-B532-779E8C2CB5E8}" srcOrd="0" destOrd="0" parTransId="{F2F7FB25-05F2-4ED0-B376-8372ACCE43FB}" sibTransId="{1AE97BAD-F576-4336-A510-388E6942CDAC}"/>
    <dgm:cxn modelId="{B735DB76-EF9D-422A-837C-639A3551191C}" type="presOf" srcId="{91B14D9B-61DF-4421-AF43-318BB0021BDF}" destId="{80F88CB8-4B64-4172-B897-E8F8383812F7}" srcOrd="0" destOrd="0" presId="urn:microsoft.com/office/officeart/2005/8/layout/lProcess2"/>
    <dgm:cxn modelId="{7C38591D-6B4A-4501-B365-1745488399D6}" type="presOf" srcId="{A5325020-A43F-4DC5-B91A-865612236E1B}" destId="{6F277C00-29F7-4ECD-8C97-37788C7BA770}" srcOrd="0" destOrd="0" presId="urn:microsoft.com/office/officeart/2005/8/layout/lProcess2"/>
    <dgm:cxn modelId="{E0D2FB43-4A29-4BC9-AA94-704AFCA401F6}" type="presOf" srcId="{86AB53FA-67D7-4EE7-8555-3EE8EB6FA4C8}" destId="{0F3CAB81-CF76-498F-9619-BAF8144FA3C3}" srcOrd="0" destOrd="0" presId="urn:microsoft.com/office/officeart/2005/8/layout/lProcess2"/>
    <dgm:cxn modelId="{751DC194-11AC-4068-BA1C-4404C839BDBA}" srcId="{B28448BA-C9A8-43EB-A9DB-A0137196E3B9}" destId="{E12CEE09-DEBB-4435-B911-A40A12F7930D}" srcOrd="1" destOrd="0" parTransId="{A642C0CA-D97F-4EA3-928C-13F990F569A1}" sibTransId="{CF3DF39F-9248-4761-840A-28F131DA740D}"/>
    <dgm:cxn modelId="{CDF2CC16-ED87-4552-8B18-DAAA2A151437}" srcId="{B28448BA-C9A8-43EB-A9DB-A0137196E3B9}" destId="{91B14D9B-61DF-4421-AF43-318BB0021BDF}" srcOrd="2" destOrd="0" parTransId="{6B1A9D79-1E1A-438E-9974-41204E573EDC}" sibTransId="{5E874D73-6215-4109-909C-386CFCBBE123}"/>
    <dgm:cxn modelId="{0949B049-F928-4520-A037-C172C962E0C9}" srcId="{7D17D413-1C96-46A5-9E85-72C6636AE3C5}" destId="{A5325020-A43F-4DC5-B91A-865612236E1B}" srcOrd="1" destOrd="0" parTransId="{B397B1E6-BB15-4DF4-B38A-02A5DF7C7E5D}" sibTransId="{E5885318-4367-4D45-A1BC-C2768E0C5F2B}"/>
    <dgm:cxn modelId="{60D0BB12-08A5-44D8-896D-43CE99B8476E}" type="presOf" srcId="{6856B0CF-FE68-485F-BF49-CA4A93F4F38C}" destId="{DECF7DEE-4FD4-4CE5-AEDF-10353AC11531}" srcOrd="0" destOrd="0" presId="urn:microsoft.com/office/officeart/2005/8/layout/lProcess2"/>
    <dgm:cxn modelId="{C462CA0B-A4FE-4BE1-930B-24B1297170CF}" type="presOf" srcId="{63784350-6FB5-4F39-A0AA-A76D20385A1A}" destId="{6C9EBB1C-8DC1-467B-832A-DCA29AD54F62}" srcOrd="0" destOrd="0" presId="urn:microsoft.com/office/officeart/2005/8/layout/lProcess2"/>
    <dgm:cxn modelId="{C5647994-AFBB-48B0-B990-C257A96DFCD0}" type="presOf" srcId="{B8FE7A32-1B20-4D46-8242-6C91907A490E}" destId="{EFE71110-9F14-440A-945D-9BFF90054013}" srcOrd="0" destOrd="0" presId="urn:microsoft.com/office/officeart/2005/8/layout/lProcess2"/>
    <dgm:cxn modelId="{4392D196-3402-471E-9D4B-6FE47AF160B3}" type="presOf" srcId="{E9F388D8-C9C2-45F4-B532-779E8C2CB5E8}" destId="{D6B8C86D-B5C5-4707-BB1C-60E6EB9E4EBA}" srcOrd="0" destOrd="0" presId="urn:microsoft.com/office/officeart/2005/8/layout/lProcess2"/>
    <dgm:cxn modelId="{D9E35F5C-9C04-4B00-BAD8-AD36F1DD39DE}" srcId="{7DAF4A99-25E1-44F9-90C0-EA66CF00B3B6}" destId="{7D17D413-1C96-46A5-9E85-72C6636AE3C5}" srcOrd="4" destOrd="0" parTransId="{91A59BF2-53A7-4244-ADC4-8913701DE4BA}" sibTransId="{06AA36B4-E14B-4E14-B273-C8197A0B582E}"/>
    <dgm:cxn modelId="{4E24A60D-99D4-4427-9A29-2C863AE5583D}" type="presOf" srcId="{7D17D413-1C96-46A5-9E85-72C6636AE3C5}" destId="{5A591EE2-4B7B-40DB-B051-D75F7BFEDDD6}" srcOrd="0" destOrd="0" presId="urn:microsoft.com/office/officeart/2005/8/layout/lProcess2"/>
    <dgm:cxn modelId="{8EC3C2E7-64DB-4F9C-8006-CEE4637C0F0E}" type="presOf" srcId="{E12CEE09-DEBB-4435-B911-A40A12F7930D}" destId="{20F65450-B565-4F6E-8CBD-65CD2502E3B0}" srcOrd="0" destOrd="0" presId="urn:microsoft.com/office/officeart/2005/8/layout/lProcess2"/>
    <dgm:cxn modelId="{721BA034-D2BB-4F5E-AD28-4CD4B0B4FA35}" srcId="{7DAF4A99-25E1-44F9-90C0-EA66CF00B3B6}" destId="{B28448BA-C9A8-43EB-A9DB-A0137196E3B9}" srcOrd="0" destOrd="0" parTransId="{3A37FA3F-0269-460F-ACCD-01DD513605A2}" sibTransId="{20234B47-CD57-4C94-B27A-16836C4AA9A8}"/>
    <dgm:cxn modelId="{E39A2E7D-4B01-443C-A093-8728A9F528A1}" srcId="{7DAF4A99-25E1-44F9-90C0-EA66CF00B3B6}" destId="{A0A9AC20-5EC1-4862-BFC8-870928838544}" srcOrd="2" destOrd="0" parTransId="{69D52F25-6ACE-45DA-A9E8-1893E3A26C8C}" sibTransId="{FF5EAA6B-D3D9-4221-A79F-E9B4930D1CEF}"/>
    <dgm:cxn modelId="{6DB72DBE-E82A-47EF-ACEA-E04B7B517F26}" srcId="{7DAF4A99-25E1-44F9-90C0-EA66CF00B3B6}" destId="{EA22DC01-B1C3-4425-86ED-5B66953397A8}" srcOrd="3" destOrd="0" parTransId="{5D0A80B1-3E50-448A-A64D-AD1355ED3022}" sibTransId="{A9D991C7-41FC-48B5-87C1-98EB407695FE}"/>
    <dgm:cxn modelId="{CDAE2543-0EE1-4B34-B52E-A8EEEA699492}" srcId="{7D17D413-1C96-46A5-9E85-72C6636AE3C5}" destId="{63784350-6FB5-4F39-A0AA-A76D20385A1A}" srcOrd="2" destOrd="0" parTransId="{02F99CF5-BE6F-4557-8BB4-68B7181CCBA5}" sibTransId="{E47CBEBB-6EFF-43F4-952B-B6C93B5E9493}"/>
    <dgm:cxn modelId="{D2E71B6A-2ED0-4063-83D4-B7F1634C0332}" srcId="{A0A9AC20-5EC1-4862-BFC8-870928838544}" destId="{5DA147F9-347F-4A9B-99C6-4679CBA742BD}" srcOrd="1" destOrd="0" parTransId="{0DD651B9-CD26-4B12-B47E-A345F5C781A5}" sibTransId="{A279CC5C-DF39-4624-BFA5-ADC04410EA91}"/>
    <dgm:cxn modelId="{D6AAB61B-5587-4BB8-9049-1A8C9F1E4AF5}" type="presOf" srcId="{A0A9AC20-5EC1-4862-BFC8-870928838544}" destId="{9A6AB0E7-12CE-4F4C-9194-CFD62AA0E26B}" srcOrd="0" destOrd="0" presId="urn:microsoft.com/office/officeart/2005/8/layout/lProcess2"/>
    <dgm:cxn modelId="{2AED99FB-474D-45CA-B51C-5045C2AA3D51}" type="presOf" srcId="{06D87D35-A66C-427C-B6DB-AF958D65D6B3}" destId="{1EC52667-0754-4666-9083-6E56A0F9B67B}" srcOrd="0" destOrd="0" presId="urn:microsoft.com/office/officeart/2005/8/layout/lProcess2"/>
    <dgm:cxn modelId="{D58148F6-0304-4B55-9B79-9701BC4683EE}" type="presOf" srcId="{A9A35E3D-01EA-46C6-AED8-865E91E9D6C9}" destId="{F0B767F2-4C7E-481B-967C-8FE0CB529397}" srcOrd="0" destOrd="0" presId="urn:microsoft.com/office/officeart/2005/8/layout/lProcess2"/>
    <dgm:cxn modelId="{0AE72C0B-2929-487F-BC63-7AA6A2796FDD}" type="presOf" srcId="{5FC74589-1769-4EB4-9E51-9D82632D2E02}" destId="{C1CD2EAA-2E66-4BDA-BB6E-F99B46E1B919}" srcOrd="0" destOrd="0" presId="urn:microsoft.com/office/officeart/2005/8/layout/lProcess2"/>
    <dgm:cxn modelId="{1151B3DC-BFA5-46C2-A674-0EE40A938C5A}" srcId="{A0A9AC20-5EC1-4862-BFC8-870928838544}" destId="{6856B0CF-FE68-485F-BF49-CA4A93F4F38C}" srcOrd="0" destOrd="0" parTransId="{B52856D9-283B-499D-AE83-3A1B0694F8DA}" sibTransId="{60145AD2-C0A0-4426-8839-F8800D94963F}"/>
    <dgm:cxn modelId="{9E588E98-E81D-4FA3-9ED3-2668820412BB}" type="presOf" srcId="{5DA147F9-347F-4A9B-99C6-4679CBA742BD}" destId="{02FBE83C-F7E3-4AC9-9A61-66BF67D7D8B6}" srcOrd="0" destOrd="0" presId="urn:microsoft.com/office/officeart/2005/8/layout/lProcess2"/>
    <dgm:cxn modelId="{43C67AA5-3E06-4F54-81F0-5B5B1245C78A}" type="presOf" srcId="{A0A9AC20-5EC1-4862-BFC8-870928838544}" destId="{4735A497-84C1-49AD-B2D7-A0E2E20F2536}" srcOrd="1" destOrd="0" presId="urn:microsoft.com/office/officeart/2005/8/layout/lProcess2"/>
    <dgm:cxn modelId="{090367F2-2F9D-429E-8090-D374C3282399}" srcId="{EA22DC01-B1C3-4425-86ED-5B66953397A8}" destId="{67EC18BA-DB21-4AAD-BE8A-067C85A9B73E}" srcOrd="2" destOrd="0" parTransId="{8918E5B2-4513-4EC4-8164-E88158F78E11}" sibTransId="{FAC02AF5-6F72-4EED-98CA-D68C7F3B5D5A}"/>
    <dgm:cxn modelId="{20EFFC89-9271-419F-9D84-5E2BF1EF8A4D}" type="presOf" srcId="{EA22DC01-B1C3-4425-86ED-5B66953397A8}" destId="{AB95B1F2-DB60-4BC5-81D3-1FA274FF69C7}" srcOrd="1" destOrd="0" presId="urn:microsoft.com/office/officeart/2005/8/layout/lProcess2"/>
    <dgm:cxn modelId="{5018CE96-E6CC-471E-9B9C-30F70F6B8CE7}" srcId="{7D17D413-1C96-46A5-9E85-72C6636AE3C5}" destId="{A9A35E3D-01EA-46C6-AED8-865E91E9D6C9}" srcOrd="0" destOrd="0" parTransId="{0C34515A-9947-4AC4-8E07-6D77FB8F1E95}" sibTransId="{3C0EBF76-BD27-4964-B79F-79CC6413DFD1}"/>
    <dgm:cxn modelId="{DF68A4C1-8ACC-4F43-8536-BDEB131EF0C1}" type="presOf" srcId="{B28448BA-C9A8-43EB-A9DB-A0137196E3B9}" destId="{F5FB40AB-A8F0-43CC-AED2-A0B6D3491F03}" srcOrd="0" destOrd="0" presId="urn:microsoft.com/office/officeart/2005/8/layout/lProcess2"/>
    <dgm:cxn modelId="{598C1D9C-8B39-4349-BDE8-4CAF3735AFC7}" type="presOf" srcId="{EA22DC01-B1C3-4425-86ED-5B66953397A8}" destId="{18B77C7D-672C-4358-9CA6-BD8FA6E2302A}" srcOrd="0" destOrd="0" presId="urn:microsoft.com/office/officeart/2005/8/layout/lProcess2"/>
    <dgm:cxn modelId="{53D00FBE-0B8C-44B8-BD7B-FF723D810987}" srcId="{EA22DC01-B1C3-4425-86ED-5B66953397A8}" destId="{BC15291E-510A-4A20-8D69-B0F2ACBA3CC6}" srcOrd="0" destOrd="0" parTransId="{DDAF1636-99A0-4E4C-BF8B-7A50EC838E24}" sibTransId="{25F65FF3-A145-4450-BC4A-2BD6189C0F89}"/>
    <dgm:cxn modelId="{03033C8E-546A-4636-B996-DCA3A7F5D692}" srcId="{A0A9AC20-5EC1-4862-BFC8-870928838544}" destId="{06D87D35-A66C-427C-B6DB-AF958D65D6B3}" srcOrd="2" destOrd="0" parTransId="{9A4B31E9-014C-4B63-A219-5A63A8ACB829}" sibTransId="{AC1F3899-4696-4923-97F3-8D3FBB96254A}"/>
    <dgm:cxn modelId="{1DC4F4CE-EDBA-4CD4-A182-D6A8815658A3}" type="presOf" srcId="{B28448BA-C9A8-43EB-A9DB-A0137196E3B9}" destId="{189EA2CD-99B4-4604-BDBC-34AEB91058A9}" srcOrd="1" destOrd="0" presId="urn:microsoft.com/office/officeart/2005/8/layout/lProcess2"/>
    <dgm:cxn modelId="{312AB5D7-4E0C-46DF-A508-37B1707257A3}" type="presOf" srcId="{FF0CDCCC-6F78-4064-A419-5EC5C753206F}" destId="{EB498954-62A4-422D-9DE3-1FA74DD1D37F}" srcOrd="0" destOrd="0" presId="urn:microsoft.com/office/officeart/2005/8/layout/lProcess2"/>
    <dgm:cxn modelId="{EA2FD3B8-722B-4877-B8F1-EEA7710C1B84}" srcId="{7DAF4A99-25E1-44F9-90C0-EA66CF00B3B6}" destId="{5FC74589-1769-4EB4-9E51-9D82632D2E02}" srcOrd="1" destOrd="0" parTransId="{4D0CCF7E-4481-42D2-95B3-0CB4029368E1}" sibTransId="{8EB806C9-A9BC-450F-B9C3-AC2ED6D3AF68}"/>
    <dgm:cxn modelId="{42282CED-D52C-459D-A90B-61B83599E1FE}" type="presParOf" srcId="{5473F14B-8F21-412E-B8DE-EADF32D6F521}" destId="{C0D74A84-CA9B-4A55-82D3-C4473BCAB74F}" srcOrd="0" destOrd="0" presId="urn:microsoft.com/office/officeart/2005/8/layout/lProcess2"/>
    <dgm:cxn modelId="{3E8203D6-ED97-429E-B0BE-6A66E9DF775D}" type="presParOf" srcId="{C0D74A84-CA9B-4A55-82D3-C4473BCAB74F}" destId="{F5FB40AB-A8F0-43CC-AED2-A0B6D3491F03}" srcOrd="0" destOrd="0" presId="urn:microsoft.com/office/officeart/2005/8/layout/lProcess2"/>
    <dgm:cxn modelId="{E0EC8D44-126D-479F-AF1C-B8E5087EF62D}" type="presParOf" srcId="{C0D74A84-CA9B-4A55-82D3-C4473BCAB74F}" destId="{189EA2CD-99B4-4604-BDBC-34AEB91058A9}" srcOrd="1" destOrd="0" presId="urn:microsoft.com/office/officeart/2005/8/layout/lProcess2"/>
    <dgm:cxn modelId="{E77F4F25-F6A7-4AE7-AB84-BC431798C141}" type="presParOf" srcId="{C0D74A84-CA9B-4A55-82D3-C4473BCAB74F}" destId="{051CD919-C14E-4FF7-A82B-674D57B30AF8}" srcOrd="2" destOrd="0" presId="urn:microsoft.com/office/officeart/2005/8/layout/lProcess2"/>
    <dgm:cxn modelId="{DF909BD5-CC5D-474D-8766-2160B2D2AA4A}" type="presParOf" srcId="{051CD919-C14E-4FF7-A82B-674D57B30AF8}" destId="{151EFC3A-4B26-48D8-87A4-D28DC0264B02}" srcOrd="0" destOrd="0" presId="urn:microsoft.com/office/officeart/2005/8/layout/lProcess2"/>
    <dgm:cxn modelId="{7E486652-C823-49DA-9DDF-7CB158DB2BDE}" type="presParOf" srcId="{151EFC3A-4B26-48D8-87A4-D28DC0264B02}" destId="{D6B8C86D-B5C5-4707-BB1C-60E6EB9E4EBA}" srcOrd="0" destOrd="0" presId="urn:microsoft.com/office/officeart/2005/8/layout/lProcess2"/>
    <dgm:cxn modelId="{12102F9E-F64A-40D8-9199-EC5D2E0DDB38}" type="presParOf" srcId="{151EFC3A-4B26-48D8-87A4-D28DC0264B02}" destId="{FEA7308F-F292-4734-BC92-11C7BB5AF5E5}" srcOrd="1" destOrd="0" presId="urn:microsoft.com/office/officeart/2005/8/layout/lProcess2"/>
    <dgm:cxn modelId="{400786A6-0ADC-4643-A5E4-0D805721ED38}" type="presParOf" srcId="{151EFC3A-4B26-48D8-87A4-D28DC0264B02}" destId="{20F65450-B565-4F6E-8CBD-65CD2502E3B0}" srcOrd="2" destOrd="0" presId="urn:microsoft.com/office/officeart/2005/8/layout/lProcess2"/>
    <dgm:cxn modelId="{DDAB0717-B88C-423A-A62A-77B5ED7615B0}" type="presParOf" srcId="{151EFC3A-4B26-48D8-87A4-D28DC0264B02}" destId="{1943ED51-E95A-4F6E-A717-80400DEEEE20}" srcOrd="3" destOrd="0" presId="urn:microsoft.com/office/officeart/2005/8/layout/lProcess2"/>
    <dgm:cxn modelId="{A6DE4D02-D64E-4B23-B086-432D6CAA65EA}" type="presParOf" srcId="{151EFC3A-4B26-48D8-87A4-D28DC0264B02}" destId="{80F88CB8-4B64-4172-B897-E8F8383812F7}" srcOrd="4" destOrd="0" presId="urn:microsoft.com/office/officeart/2005/8/layout/lProcess2"/>
    <dgm:cxn modelId="{31549FD8-F597-4F77-97A6-18782A88E4DA}" type="presParOf" srcId="{5473F14B-8F21-412E-B8DE-EADF32D6F521}" destId="{DC9EA69A-B885-4DA4-818F-1748672594CF}" srcOrd="1" destOrd="0" presId="urn:microsoft.com/office/officeart/2005/8/layout/lProcess2"/>
    <dgm:cxn modelId="{22C3AD8E-4B53-4D5C-AF8E-87D6EB41B2B1}" type="presParOf" srcId="{5473F14B-8F21-412E-B8DE-EADF32D6F521}" destId="{3A6F3D38-6FA6-469E-B3C3-234BD62E4CCA}" srcOrd="2" destOrd="0" presId="urn:microsoft.com/office/officeart/2005/8/layout/lProcess2"/>
    <dgm:cxn modelId="{53A18B85-994E-4B79-9E1E-727F7BB85DBD}" type="presParOf" srcId="{3A6F3D38-6FA6-469E-B3C3-234BD62E4CCA}" destId="{C1CD2EAA-2E66-4BDA-BB6E-F99B46E1B919}" srcOrd="0" destOrd="0" presId="urn:microsoft.com/office/officeart/2005/8/layout/lProcess2"/>
    <dgm:cxn modelId="{08F5FEA7-4CFE-4E93-8A64-9ABD2A66A951}" type="presParOf" srcId="{3A6F3D38-6FA6-469E-B3C3-234BD62E4CCA}" destId="{727186A0-986E-40DF-85B7-ACC6191E0924}" srcOrd="1" destOrd="0" presId="urn:microsoft.com/office/officeart/2005/8/layout/lProcess2"/>
    <dgm:cxn modelId="{B0DCECD8-FF90-4253-A62A-3A2FB997E988}" type="presParOf" srcId="{3A6F3D38-6FA6-469E-B3C3-234BD62E4CCA}" destId="{F4329E4E-5431-4760-B147-9E77700EF61A}" srcOrd="2" destOrd="0" presId="urn:microsoft.com/office/officeart/2005/8/layout/lProcess2"/>
    <dgm:cxn modelId="{B6B214E2-AB6A-4069-B2D2-DBC9FA97CA24}" type="presParOf" srcId="{F4329E4E-5431-4760-B147-9E77700EF61A}" destId="{B5C22EF8-EBFA-4704-BF77-C1B26E178B0D}" srcOrd="0" destOrd="0" presId="urn:microsoft.com/office/officeart/2005/8/layout/lProcess2"/>
    <dgm:cxn modelId="{F05610A7-6119-48DF-AA71-FF0A187BB014}" type="presParOf" srcId="{B5C22EF8-EBFA-4704-BF77-C1B26E178B0D}" destId="{EFE71110-9F14-440A-945D-9BFF90054013}" srcOrd="0" destOrd="0" presId="urn:microsoft.com/office/officeart/2005/8/layout/lProcess2"/>
    <dgm:cxn modelId="{64421C06-0FB6-4F10-90F0-5258FB24EA0D}" type="presParOf" srcId="{B5C22EF8-EBFA-4704-BF77-C1B26E178B0D}" destId="{35EA0CEB-E637-4D3C-96EF-C8D3B04060F2}" srcOrd="1" destOrd="0" presId="urn:microsoft.com/office/officeart/2005/8/layout/lProcess2"/>
    <dgm:cxn modelId="{CDE155BA-757F-46FA-9F4C-5ED16310FF99}" type="presParOf" srcId="{B5C22EF8-EBFA-4704-BF77-C1B26E178B0D}" destId="{9E190C18-AEDE-45E1-8A46-924B1190ACB6}" srcOrd="2" destOrd="0" presId="urn:microsoft.com/office/officeart/2005/8/layout/lProcess2"/>
    <dgm:cxn modelId="{8BAE975D-1275-439D-B957-14711F8FB447}" type="presParOf" srcId="{B5C22EF8-EBFA-4704-BF77-C1B26E178B0D}" destId="{1E1AD27B-2438-4D0B-AB02-AF912F764D09}" srcOrd="3" destOrd="0" presId="urn:microsoft.com/office/officeart/2005/8/layout/lProcess2"/>
    <dgm:cxn modelId="{F0495C62-E198-42E0-AC46-C8AF40398FDC}" type="presParOf" srcId="{B5C22EF8-EBFA-4704-BF77-C1B26E178B0D}" destId="{EB498954-62A4-422D-9DE3-1FA74DD1D37F}" srcOrd="4" destOrd="0" presId="urn:microsoft.com/office/officeart/2005/8/layout/lProcess2"/>
    <dgm:cxn modelId="{2FF66878-A044-4FE0-980E-6E171001CCAE}" type="presParOf" srcId="{5473F14B-8F21-412E-B8DE-EADF32D6F521}" destId="{BB3C6D49-326B-48DE-AC1D-9DC877BB01DD}" srcOrd="3" destOrd="0" presId="urn:microsoft.com/office/officeart/2005/8/layout/lProcess2"/>
    <dgm:cxn modelId="{CAC9BCC0-2287-4386-9246-F7FCC4E87259}" type="presParOf" srcId="{5473F14B-8F21-412E-B8DE-EADF32D6F521}" destId="{EF090B29-38A2-4F08-90FA-7BB67BE8B3E2}" srcOrd="4" destOrd="0" presId="urn:microsoft.com/office/officeart/2005/8/layout/lProcess2"/>
    <dgm:cxn modelId="{634AD701-4B26-4B97-AE81-5BE9B76DD444}" type="presParOf" srcId="{EF090B29-38A2-4F08-90FA-7BB67BE8B3E2}" destId="{9A6AB0E7-12CE-4F4C-9194-CFD62AA0E26B}" srcOrd="0" destOrd="0" presId="urn:microsoft.com/office/officeart/2005/8/layout/lProcess2"/>
    <dgm:cxn modelId="{325719A9-5586-46D6-AFF3-7A4B52920E3C}" type="presParOf" srcId="{EF090B29-38A2-4F08-90FA-7BB67BE8B3E2}" destId="{4735A497-84C1-49AD-B2D7-A0E2E20F2536}" srcOrd="1" destOrd="0" presId="urn:microsoft.com/office/officeart/2005/8/layout/lProcess2"/>
    <dgm:cxn modelId="{71891AB0-A59A-4539-B60C-F7A585578155}" type="presParOf" srcId="{EF090B29-38A2-4F08-90FA-7BB67BE8B3E2}" destId="{5235814C-D240-476B-A6EA-F820ADA9F290}" srcOrd="2" destOrd="0" presId="urn:microsoft.com/office/officeart/2005/8/layout/lProcess2"/>
    <dgm:cxn modelId="{7CA9B9EA-F20D-4EEB-A0E9-A3FA92C04C5A}" type="presParOf" srcId="{5235814C-D240-476B-A6EA-F820ADA9F290}" destId="{F8C87951-0BEC-442E-BD13-E67FB71AC42B}" srcOrd="0" destOrd="0" presId="urn:microsoft.com/office/officeart/2005/8/layout/lProcess2"/>
    <dgm:cxn modelId="{8AFB00FB-CAA2-43CE-A8AF-EF3374D9ECD4}" type="presParOf" srcId="{F8C87951-0BEC-442E-BD13-E67FB71AC42B}" destId="{DECF7DEE-4FD4-4CE5-AEDF-10353AC11531}" srcOrd="0" destOrd="0" presId="urn:microsoft.com/office/officeart/2005/8/layout/lProcess2"/>
    <dgm:cxn modelId="{57BFE98A-5C69-45EE-A780-D10677CB93DA}" type="presParOf" srcId="{F8C87951-0BEC-442E-BD13-E67FB71AC42B}" destId="{739A0DE6-D28A-493F-A1CB-4B3CCAC72873}" srcOrd="1" destOrd="0" presId="urn:microsoft.com/office/officeart/2005/8/layout/lProcess2"/>
    <dgm:cxn modelId="{FFD1F25E-2D75-4583-8CC5-71CC5BFCF043}" type="presParOf" srcId="{F8C87951-0BEC-442E-BD13-E67FB71AC42B}" destId="{02FBE83C-F7E3-4AC9-9A61-66BF67D7D8B6}" srcOrd="2" destOrd="0" presId="urn:microsoft.com/office/officeart/2005/8/layout/lProcess2"/>
    <dgm:cxn modelId="{57F60D12-C09D-48F1-B17F-AAA84E005254}" type="presParOf" srcId="{F8C87951-0BEC-442E-BD13-E67FB71AC42B}" destId="{87C5B8B3-4388-4867-AA6C-4B2D717EAAF2}" srcOrd="3" destOrd="0" presId="urn:microsoft.com/office/officeart/2005/8/layout/lProcess2"/>
    <dgm:cxn modelId="{2A6354B9-0A83-4D00-9F4D-F3AA5BDC2C16}" type="presParOf" srcId="{F8C87951-0BEC-442E-BD13-E67FB71AC42B}" destId="{1EC52667-0754-4666-9083-6E56A0F9B67B}" srcOrd="4" destOrd="0" presId="urn:microsoft.com/office/officeart/2005/8/layout/lProcess2"/>
    <dgm:cxn modelId="{12379EE8-CA14-471A-B571-4B4F5099519F}" type="presParOf" srcId="{5473F14B-8F21-412E-B8DE-EADF32D6F521}" destId="{9C67C073-8031-4FB8-83D0-BB3987979FB7}" srcOrd="5" destOrd="0" presId="urn:microsoft.com/office/officeart/2005/8/layout/lProcess2"/>
    <dgm:cxn modelId="{A6DD8289-EDA8-4E2D-9030-68BD2F6E0383}" type="presParOf" srcId="{5473F14B-8F21-412E-B8DE-EADF32D6F521}" destId="{3D53649F-3A9D-48AC-B3B4-F9359FF49907}" srcOrd="6" destOrd="0" presId="urn:microsoft.com/office/officeart/2005/8/layout/lProcess2"/>
    <dgm:cxn modelId="{8344ED31-05F9-4BB0-B0D1-3A4B5BA370A9}" type="presParOf" srcId="{3D53649F-3A9D-48AC-B3B4-F9359FF49907}" destId="{18B77C7D-672C-4358-9CA6-BD8FA6E2302A}" srcOrd="0" destOrd="0" presId="urn:microsoft.com/office/officeart/2005/8/layout/lProcess2"/>
    <dgm:cxn modelId="{6BE07ECF-5E77-4C6F-8BC3-1A3F8EC7FC78}" type="presParOf" srcId="{3D53649F-3A9D-48AC-B3B4-F9359FF49907}" destId="{AB95B1F2-DB60-4BC5-81D3-1FA274FF69C7}" srcOrd="1" destOrd="0" presId="urn:microsoft.com/office/officeart/2005/8/layout/lProcess2"/>
    <dgm:cxn modelId="{9F763F1B-F7E6-4788-9C53-100904FC0774}" type="presParOf" srcId="{3D53649F-3A9D-48AC-B3B4-F9359FF49907}" destId="{9D4EF955-0664-47BE-890F-75DA470A2A2E}" srcOrd="2" destOrd="0" presId="urn:microsoft.com/office/officeart/2005/8/layout/lProcess2"/>
    <dgm:cxn modelId="{2332E994-3C62-40F8-A49A-0466429BA297}" type="presParOf" srcId="{9D4EF955-0664-47BE-890F-75DA470A2A2E}" destId="{CCD58064-6258-410C-B1E0-023DF3946A43}" srcOrd="0" destOrd="0" presId="urn:microsoft.com/office/officeart/2005/8/layout/lProcess2"/>
    <dgm:cxn modelId="{49EC44AE-5A91-4B00-B5A6-6A230F629631}" type="presParOf" srcId="{CCD58064-6258-410C-B1E0-023DF3946A43}" destId="{204F3481-2F4C-45A5-A0A1-C088684F0126}" srcOrd="0" destOrd="0" presId="urn:microsoft.com/office/officeart/2005/8/layout/lProcess2"/>
    <dgm:cxn modelId="{6B815F1A-DE43-4C56-A5B6-17F9794EFDC3}" type="presParOf" srcId="{CCD58064-6258-410C-B1E0-023DF3946A43}" destId="{B768FAA9-E2C4-4A6B-82D8-EF54C53E14D8}" srcOrd="1" destOrd="0" presId="urn:microsoft.com/office/officeart/2005/8/layout/lProcess2"/>
    <dgm:cxn modelId="{B780E6B3-294B-403C-AA84-4B06E8A12BA9}" type="presParOf" srcId="{CCD58064-6258-410C-B1E0-023DF3946A43}" destId="{0F3CAB81-CF76-498F-9619-BAF8144FA3C3}" srcOrd="2" destOrd="0" presId="urn:microsoft.com/office/officeart/2005/8/layout/lProcess2"/>
    <dgm:cxn modelId="{12121146-0619-4C4B-8C91-00F39FAFBE15}" type="presParOf" srcId="{CCD58064-6258-410C-B1E0-023DF3946A43}" destId="{0E0C811E-F3C5-4F24-A485-437F0C0EAD6A}" srcOrd="3" destOrd="0" presId="urn:microsoft.com/office/officeart/2005/8/layout/lProcess2"/>
    <dgm:cxn modelId="{BA262D5B-77DC-491C-AE7D-98DDFFB8D0BC}" type="presParOf" srcId="{CCD58064-6258-410C-B1E0-023DF3946A43}" destId="{80762C44-FA02-441A-8A8D-FC00E4F372F1}" srcOrd="4" destOrd="0" presId="urn:microsoft.com/office/officeart/2005/8/layout/lProcess2"/>
    <dgm:cxn modelId="{A1219445-0561-4818-B3E2-419577CBD382}" type="presParOf" srcId="{5473F14B-8F21-412E-B8DE-EADF32D6F521}" destId="{1EEF13C7-AF43-4380-A8A5-F72A5D476D05}" srcOrd="7" destOrd="0" presId="urn:microsoft.com/office/officeart/2005/8/layout/lProcess2"/>
    <dgm:cxn modelId="{61055977-DBA8-4A09-B548-D4CE248EF13E}" type="presParOf" srcId="{5473F14B-8F21-412E-B8DE-EADF32D6F521}" destId="{0618492F-D453-4601-9C36-8CE6AA153D1B}" srcOrd="8" destOrd="0" presId="urn:microsoft.com/office/officeart/2005/8/layout/lProcess2"/>
    <dgm:cxn modelId="{9201C60B-446D-459A-A4EE-076E7887C934}" type="presParOf" srcId="{0618492F-D453-4601-9C36-8CE6AA153D1B}" destId="{5A591EE2-4B7B-40DB-B051-D75F7BFEDDD6}" srcOrd="0" destOrd="0" presId="urn:microsoft.com/office/officeart/2005/8/layout/lProcess2"/>
    <dgm:cxn modelId="{200C3F03-A1A2-4A3D-9B0B-B0168E0EFE99}" type="presParOf" srcId="{0618492F-D453-4601-9C36-8CE6AA153D1B}" destId="{34BAB90F-F3E5-4FFB-A339-2946D1CD0CCB}" srcOrd="1" destOrd="0" presId="urn:microsoft.com/office/officeart/2005/8/layout/lProcess2"/>
    <dgm:cxn modelId="{C3E42C44-5041-42B1-9783-98EBA92549C5}" type="presParOf" srcId="{0618492F-D453-4601-9C36-8CE6AA153D1B}" destId="{BA794F96-F89B-483A-BF3A-9118CA9CCDA4}" srcOrd="2" destOrd="0" presId="urn:microsoft.com/office/officeart/2005/8/layout/lProcess2"/>
    <dgm:cxn modelId="{C967FBFA-8D0D-4F84-BBA5-D2769D710DA0}" type="presParOf" srcId="{BA794F96-F89B-483A-BF3A-9118CA9CCDA4}" destId="{76BCF6F8-619E-4477-AF5E-3CC45345624F}" srcOrd="0" destOrd="0" presId="urn:microsoft.com/office/officeart/2005/8/layout/lProcess2"/>
    <dgm:cxn modelId="{64D72F2D-125C-477B-A0F8-E8C57A6FF250}" type="presParOf" srcId="{76BCF6F8-619E-4477-AF5E-3CC45345624F}" destId="{F0B767F2-4C7E-481B-967C-8FE0CB529397}" srcOrd="0" destOrd="0" presId="urn:microsoft.com/office/officeart/2005/8/layout/lProcess2"/>
    <dgm:cxn modelId="{A7CC370B-16CA-41BB-AEA6-886E9C5A67C1}" type="presParOf" srcId="{76BCF6F8-619E-4477-AF5E-3CC45345624F}" destId="{B342BD1C-A54C-4F1C-A099-03A03E61088D}" srcOrd="1" destOrd="0" presId="urn:microsoft.com/office/officeart/2005/8/layout/lProcess2"/>
    <dgm:cxn modelId="{8859CD92-05DE-4B2B-81DE-7C1A7764C145}" type="presParOf" srcId="{76BCF6F8-619E-4477-AF5E-3CC45345624F}" destId="{6F277C00-29F7-4ECD-8C97-37788C7BA770}" srcOrd="2" destOrd="0" presId="urn:microsoft.com/office/officeart/2005/8/layout/lProcess2"/>
    <dgm:cxn modelId="{57A4D2F6-CC1D-4CE5-99E0-42B993D824D3}" type="presParOf" srcId="{76BCF6F8-619E-4477-AF5E-3CC45345624F}" destId="{3945A699-1DD4-41EF-B849-687FF56CB987}" srcOrd="3" destOrd="0" presId="urn:microsoft.com/office/officeart/2005/8/layout/lProcess2"/>
    <dgm:cxn modelId="{B16EAED8-388E-4D11-B1E1-0EE1FA432143}" type="presParOf" srcId="{76BCF6F8-619E-4477-AF5E-3CC45345624F}" destId="{6C9EBB1C-8DC1-467B-832A-DCA29AD54F62}" srcOrd="4"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FB40AB-A8F0-43CC-AED2-A0B6D3491F03}">
      <dsp:nvSpPr>
        <dsp:cNvPr id="0" name=""/>
        <dsp:cNvSpPr/>
      </dsp:nvSpPr>
      <dsp:spPr>
        <a:xfrm>
          <a:off x="4665" y="0"/>
          <a:ext cx="1637258" cy="5257800"/>
        </a:xfrm>
        <a:prstGeom prst="roundRect">
          <a:avLst>
            <a:gd name="adj" fmla="val 10000"/>
          </a:avLst>
        </a:prstGeom>
        <a:solidFill>
          <a:schemeClr val="accent2">
            <a:tint val="40000"/>
            <a:hueOff val="0"/>
            <a:satOff val="0"/>
            <a:lumOff val="0"/>
            <a:alphaOff val="0"/>
          </a:schemeClr>
        </a:solidFill>
        <a:ln>
          <a:noFill/>
        </a:ln>
        <a:effectLst>
          <a:outerShdw blurRad="39000" dist="25400" dir="5400000" rotWithShape="0">
            <a:srgbClr val="000000">
              <a:alpha val="38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1" kern="1200" dirty="0">
              <a:solidFill>
                <a:srgbClr val="0000FF"/>
              </a:solidFill>
            </a:rPr>
            <a:t>High dim. data</a:t>
          </a:r>
        </a:p>
      </dsp:txBody>
      <dsp:txXfrm>
        <a:off x="4665" y="0"/>
        <a:ext cx="1637258" cy="1577340"/>
      </dsp:txXfrm>
    </dsp:sp>
    <dsp:sp modelId="{D6B8C86D-B5C5-4707-BB1C-60E6EB9E4EBA}">
      <dsp:nvSpPr>
        <dsp:cNvPr id="0" name=""/>
        <dsp:cNvSpPr/>
      </dsp:nvSpPr>
      <dsp:spPr>
        <a:xfrm>
          <a:off x="168391" y="1577789"/>
          <a:ext cx="1309806" cy="1032947"/>
        </a:xfrm>
        <a:prstGeom prst="roundRect">
          <a:avLst>
            <a:gd name="adj" fmla="val 10000"/>
          </a:avLst>
        </a:prstGeom>
        <a:gradFill rotWithShape="1">
          <a:gsLst>
            <a:gs pos="0">
              <a:schemeClr val="accent3">
                <a:shade val="47500"/>
                <a:satMod val="137000"/>
              </a:schemeClr>
            </a:gs>
            <a:gs pos="55000">
              <a:schemeClr val="accent3">
                <a:shade val="69000"/>
                <a:satMod val="137000"/>
              </a:schemeClr>
            </a:gs>
            <a:gs pos="100000">
              <a:schemeClr val="accent3">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3"/>
        </a:lnRef>
        <a:fillRef idx="3">
          <a:schemeClr val="accent3"/>
        </a:fillRef>
        <a:effectRef idx="3">
          <a:schemeClr val="accent3"/>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Locality sensitive hashing</a:t>
          </a:r>
        </a:p>
      </dsp:txBody>
      <dsp:txXfrm>
        <a:off x="198645" y="1608043"/>
        <a:ext cx="1249298" cy="972439"/>
      </dsp:txXfrm>
    </dsp:sp>
    <dsp:sp modelId="{20F65450-B565-4F6E-8CBD-65CD2502E3B0}">
      <dsp:nvSpPr>
        <dsp:cNvPr id="0" name=""/>
        <dsp:cNvSpPr/>
      </dsp:nvSpPr>
      <dsp:spPr>
        <a:xfrm>
          <a:off x="168391" y="2769651"/>
          <a:ext cx="1309806" cy="1032947"/>
        </a:xfrm>
        <a:prstGeom prst="roundRect">
          <a:avLst>
            <a:gd name="adj" fmla="val 10000"/>
          </a:avLst>
        </a:prstGeom>
        <a:gradFill rotWithShape="1">
          <a:gsLst>
            <a:gs pos="0">
              <a:schemeClr val="accent3">
                <a:shade val="47500"/>
                <a:satMod val="137000"/>
              </a:schemeClr>
            </a:gs>
            <a:gs pos="55000">
              <a:schemeClr val="accent3">
                <a:shade val="69000"/>
                <a:satMod val="137000"/>
              </a:schemeClr>
            </a:gs>
            <a:gs pos="100000">
              <a:schemeClr val="accent3">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3"/>
        </a:lnRef>
        <a:fillRef idx="3">
          <a:schemeClr val="accent3"/>
        </a:fillRef>
        <a:effectRef idx="3">
          <a:schemeClr val="accent3"/>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Clustering</a:t>
          </a:r>
        </a:p>
      </dsp:txBody>
      <dsp:txXfrm>
        <a:off x="198645" y="2799905"/>
        <a:ext cx="1249298" cy="972439"/>
      </dsp:txXfrm>
    </dsp:sp>
    <dsp:sp modelId="{80F88CB8-4B64-4172-B897-E8F8383812F7}">
      <dsp:nvSpPr>
        <dsp:cNvPr id="0" name=""/>
        <dsp:cNvSpPr/>
      </dsp:nvSpPr>
      <dsp:spPr>
        <a:xfrm>
          <a:off x="168391" y="3961513"/>
          <a:ext cx="1309806" cy="1032947"/>
        </a:xfrm>
        <a:prstGeom prst="roundRect">
          <a:avLst>
            <a:gd name="adj" fmla="val 10000"/>
          </a:avLst>
        </a:prstGeom>
        <a:gradFill rotWithShape="1">
          <a:gsLst>
            <a:gs pos="0">
              <a:schemeClr val="accent3">
                <a:shade val="47500"/>
                <a:satMod val="137000"/>
              </a:schemeClr>
            </a:gs>
            <a:gs pos="55000">
              <a:schemeClr val="accent3">
                <a:shade val="69000"/>
                <a:satMod val="137000"/>
              </a:schemeClr>
            </a:gs>
            <a:gs pos="100000">
              <a:schemeClr val="accent3">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3"/>
        </a:lnRef>
        <a:fillRef idx="3">
          <a:schemeClr val="accent3"/>
        </a:fillRef>
        <a:effectRef idx="3">
          <a:schemeClr val="accent3"/>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Dimensionality reduction</a:t>
          </a:r>
        </a:p>
      </dsp:txBody>
      <dsp:txXfrm>
        <a:off x="198645" y="3991767"/>
        <a:ext cx="1249298" cy="972439"/>
      </dsp:txXfrm>
    </dsp:sp>
    <dsp:sp modelId="{C1CD2EAA-2E66-4BDA-BB6E-F99B46E1B919}">
      <dsp:nvSpPr>
        <dsp:cNvPr id="0" name=""/>
        <dsp:cNvSpPr/>
      </dsp:nvSpPr>
      <dsp:spPr>
        <a:xfrm>
          <a:off x="1764718" y="0"/>
          <a:ext cx="1637258" cy="5257800"/>
        </a:xfrm>
        <a:prstGeom prst="roundRect">
          <a:avLst>
            <a:gd name="adj" fmla="val 10000"/>
          </a:avLst>
        </a:prstGeom>
        <a:solidFill>
          <a:schemeClr val="accent2">
            <a:tint val="40000"/>
            <a:hueOff val="0"/>
            <a:satOff val="0"/>
            <a:lumOff val="0"/>
            <a:alphaOff val="0"/>
          </a:schemeClr>
        </a:solidFill>
        <a:ln>
          <a:noFill/>
        </a:ln>
        <a:effectLst>
          <a:outerShdw blurRad="39000" dist="25400" dir="5400000" rotWithShape="0">
            <a:srgbClr val="000000">
              <a:alpha val="38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1" kern="1200" dirty="0"/>
            <a:t>Graph </a:t>
          </a:r>
          <a:br>
            <a:rPr lang="en-US" sz="2400" b="1" kern="1200" dirty="0"/>
          </a:br>
          <a:r>
            <a:rPr lang="en-US" sz="2400" b="1" kern="1200" dirty="0"/>
            <a:t>data</a:t>
          </a:r>
        </a:p>
      </dsp:txBody>
      <dsp:txXfrm>
        <a:off x="1764718" y="0"/>
        <a:ext cx="1637258" cy="1577340"/>
      </dsp:txXfrm>
    </dsp:sp>
    <dsp:sp modelId="{EFE71110-9F14-440A-945D-9BFF90054013}">
      <dsp:nvSpPr>
        <dsp:cNvPr id="0" name=""/>
        <dsp:cNvSpPr/>
      </dsp:nvSpPr>
      <dsp:spPr>
        <a:xfrm>
          <a:off x="1928444" y="1577789"/>
          <a:ext cx="1309806" cy="1032947"/>
        </a:xfrm>
        <a:prstGeom prst="roundRect">
          <a:avLst>
            <a:gd name="adj" fmla="val 10000"/>
          </a:avLst>
        </a:prstGeom>
        <a:gradFill rotWithShape="1">
          <a:gsLst>
            <a:gs pos="0">
              <a:schemeClr val="accent2">
                <a:shade val="47500"/>
                <a:satMod val="137000"/>
              </a:schemeClr>
            </a:gs>
            <a:gs pos="55000">
              <a:schemeClr val="accent2">
                <a:shade val="69000"/>
                <a:satMod val="137000"/>
              </a:schemeClr>
            </a:gs>
            <a:gs pos="100000">
              <a:schemeClr val="accent2">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2"/>
        </a:lnRef>
        <a:fillRef idx="3">
          <a:schemeClr val="accent2"/>
        </a:fillRef>
        <a:effectRef idx="3">
          <a:schemeClr val="accent2"/>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PageRank, </a:t>
          </a:r>
          <a:r>
            <a:rPr lang="en-US" sz="1800" kern="1200" dirty="0" err="1">
              <a:latin typeface="Calibri" pitchFamily="34" charset="0"/>
              <a:cs typeface="Calibri" pitchFamily="34" charset="0"/>
            </a:rPr>
            <a:t>SimRank</a:t>
          </a:r>
          <a:endParaRPr lang="en-US" sz="1800" kern="1200" dirty="0">
            <a:latin typeface="Calibri" pitchFamily="34" charset="0"/>
            <a:cs typeface="Calibri" pitchFamily="34" charset="0"/>
          </a:endParaRPr>
        </a:p>
      </dsp:txBody>
      <dsp:txXfrm>
        <a:off x="1958698" y="1608043"/>
        <a:ext cx="1249298" cy="972439"/>
      </dsp:txXfrm>
    </dsp:sp>
    <dsp:sp modelId="{9E190C18-AEDE-45E1-8A46-924B1190ACB6}">
      <dsp:nvSpPr>
        <dsp:cNvPr id="0" name=""/>
        <dsp:cNvSpPr/>
      </dsp:nvSpPr>
      <dsp:spPr>
        <a:xfrm>
          <a:off x="1928444" y="2769651"/>
          <a:ext cx="1309806" cy="1032947"/>
        </a:xfrm>
        <a:prstGeom prst="roundRect">
          <a:avLst>
            <a:gd name="adj" fmla="val 10000"/>
          </a:avLst>
        </a:prstGeom>
        <a:gradFill rotWithShape="1">
          <a:gsLst>
            <a:gs pos="0">
              <a:schemeClr val="accent2">
                <a:shade val="47500"/>
                <a:satMod val="137000"/>
              </a:schemeClr>
            </a:gs>
            <a:gs pos="55000">
              <a:schemeClr val="accent2">
                <a:shade val="69000"/>
                <a:satMod val="137000"/>
              </a:schemeClr>
            </a:gs>
            <a:gs pos="100000">
              <a:schemeClr val="accent2">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2"/>
        </a:lnRef>
        <a:fillRef idx="3">
          <a:schemeClr val="accent2"/>
        </a:fillRef>
        <a:effectRef idx="3">
          <a:schemeClr val="accent2"/>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Network Analysis</a:t>
          </a:r>
        </a:p>
      </dsp:txBody>
      <dsp:txXfrm>
        <a:off x="1958698" y="2799905"/>
        <a:ext cx="1249298" cy="972439"/>
      </dsp:txXfrm>
    </dsp:sp>
    <dsp:sp modelId="{EB498954-62A4-422D-9DE3-1FA74DD1D37F}">
      <dsp:nvSpPr>
        <dsp:cNvPr id="0" name=""/>
        <dsp:cNvSpPr/>
      </dsp:nvSpPr>
      <dsp:spPr>
        <a:xfrm>
          <a:off x="1928444" y="3961513"/>
          <a:ext cx="1309806" cy="1032947"/>
        </a:xfrm>
        <a:prstGeom prst="roundRect">
          <a:avLst>
            <a:gd name="adj" fmla="val 10000"/>
          </a:avLst>
        </a:prstGeom>
        <a:gradFill rotWithShape="1">
          <a:gsLst>
            <a:gs pos="0">
              <a:schemeClr val="accent2">
                <a:shade val="47500"/>
                <a:satMod val="137000"/>
              </a:schemeClr>
            </a:gs>
            <a:gs pos="55000">
              <a:schemeClr val="accent2">
                <a:shade val="69000"/>
                <a:satMod val="137000"/>
              </a:schemeClr>
            </a:gs>
            <a:gs pos="100000">
              <a:schemeClr val="accent2">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2"/>
        </a:lnRef>
        <a:fillRef idx="3">
          <a:schemeClr val="accent2"/>
        </a:fillRef>
        <a:effectRef idx="3">
          <a:schemeClr val="accent2"/>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Spam Detection</a:t>
          </a:r>
        </a:p>
      </dsp:txBody>
      <dsp:txXfrm>
        <a:off x="1958698" y="3991767"/>
        <a:ext cx="1249298" cy="972439"/>
      </dsp:txXfrm>
    </dsp:sp>
    <dsp:sp modelId="{9A6AB0E7-12CE-4F4C-9194-CFD62AA0E26B}">
      <dsp:nvSpPr>
        <dsp:cNvPr id="0" name=""/>
        <dsp:cNvSpPr/>
      </dsp:nvSpPr>
      <dsp:spPr>
        <a:xfrm>
          <a:off x="3524770" y="0"/>
          <a:ext cx="1637258" cy="5257800"/>
        </a:xfrm>
        <a:prstGeom prst="roundRect">
          <a:avLst>
            <a:gd name="adj" fmla="val 10000"/>
          </a:avLst>
        </a:prstGeom>
        <a:solidFill>
          <a:schemeClr val="accent2">
            <a:tint val="40000"/>
            <a:hueOff val="0"/>
            <a:satOff val="0"/>
            <a:lumOff val="0"/>
            <a:alphaOff val="0"/>
          </a:schemeClr>
        </a:solidFill>
        <a:ln>
          <a:noFill/>
        </a:ln>
        <a:effectLst>
          <a:outerShdw blurRad="39000" dist="25400" dir="5400000" rotWithShape="0">
            <a:srgbClr val="000000">
              <a:alpha val="38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1" kern="1200" dirty="0"/>
            <a:t>Infinite </a:t>
          </a:r>
          <a:br>
            <a:rPr lang="en-US" sz="2400" b="1" kern="1200" dirty="0"/>
          </a:br>
          <a:r>
            <a:rPr lang="en-US" sz="2400" b="1" kern="1200" dirty="0"/>
            <a:t>data</a:t>
          </a:r>
        </a:p>
      </dsp:txBody>
      <dsp:txXfrm>
        <a:off x="3524770" y="0"/>
        <a:ext cx="1637258" cy="1577340"/>
      </dsp:txXfrm>
    </dsp:sp>
    <dsp:sp modelId="{DECF7DEE-4FD4-4CE5-AEDF-10353AC11531}">
      <dsp:nvSpPr>
        <dsp:cNvPr id="0" name=""/>
        <dsp:cNvSpPr/>
      </dsp:nvSpPr>
      <dsp:spPr>
        <a:xfrm>
          <a:off x="3688496" y="1577789"/>
          <a:ext cx="1309806" cy="1032947"/>
        </a:xfrm>
        <a:prstGeom prst="roundRect">
          <a:avLst>
            <a:gd name="adj" fmla="val 10000"/>
          </a:avLst>
        </a:prstGeom>
        <a:gradFill rotWithShape="1">
          <a:gsLst>
            <a:gs pos="0">
              <a:schemeClr val="accent4">
                <a:shade val="47500"/>
                <a:satMod val="137000"/>
              </a:schemeClr>
            </a:gs>
            <a:gs pos="55000">
              <a:schemeClr val="accent4">
                <a:shade val="69000"/>
                <a:satMod val="137000"/>
              </a:schemeClr>
            </a:gs>
            <a:gs pos="100000">
              <a:schemeClr val="accent4">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4"/>
        </a:lnRef>
        <a:fillRef idx="3">
          <a:schemeClr val="accent4"/>
        </a:fillRef>
        <a:effectRef idx="3">
          <a:schemeClr val="accent4"/>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Filtering data streams</a:t>
          </a:r>
        </a:p>
      </dsp:txBody>
      <dsp:txXfrm>
        <a:off x="3718750" y="1608043"/>
        <a:ext cx="1249298" cy="972439"/>
      </dsp:txXfrm>
    </dsp:sp>
    <dsp:sp modelId="{02FBE83C-F7E3-4AC9-9A61-66BF67D7D8B6}">
      <dsp:nvSpPr>
        <dsp:cNvPr id="0" name=""/>
        <dsp:cNvSpPr/>
      </dsp:nvSpPr>
      <dsp:spPr>
        <a:xfrm>
          <a:off x="3688496" y="2769651"/>
          <a:ext cx="1309806" cy="1032947"/>
        </a:xfrm>
        <a:prstGeom prst="roundRect">
          <a:avLst>
            <a:gd name="adj" fmla="val 10000"/>
          </a:avLst>
        </a:prstGeom>
        <a:gradFill rotWithShape="1">
          <a:gsLst>
            <a:gs pos="0">
              <a:schemeClr val="accent4">
                <a:shade val="47500"/>
                <a:satMod val="137000"/>
              </a:schemeClr>
            </a:gs>
            <a:gs pos="55000">
              <a:schemeClr val="accent4">
                <a:shade val="69000"/>
                <a:satMod val="137000"/>
              </a:schemeClr>
            </a:gs>
            <a:gs pos="100000">
              <a:schemeClr val="accent4">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4"/>
        </a:lnRef>
        <a:fillRef idx="3">
          <a:schemeClr val="accent4"/>
        </a:fillRef>
        <a:effectRef idx="3">
          <a:schemeClr val="accent4"/>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Web advertising</a:t>
          </a:r>
        </a:p>
      </dsp:txBody>
      <dsp:txXfrm>
        <a:off x="3718750" y="2799905"/>
        <a:ext cx="1249298" cy="972439"/>
      </dsp:txXfrm>
    </dsp:sp>
    <dsp:sp modelId="{1EC52667-0754-4666-9083-6E56A0F9B67B}">
      <dsp:nvSpPr>
        <dsp:cNvPr id="0" name=""/>
        <dsp:cNvSpPr/>
      </dsp:nvSpPr>
      <dsp:spPr>
        <a:xfrm>
          <a:off x="3688496" y="3961513"/>
          <a:ext cx="1309806" cy="1032947"/>
        </a:xfrm>
        <a:prstGeom prst="roundRect">
          <a:avLst>
            <a:gd name="adj" fmla="val 10000"/>
          </a:avLst>
        </a:prstGeom>
        <a:gradFill rotWithShape="1">
          <a:gsLst>
            <a:gs pos="0">
              <a:schemeClr val="accent4">
                <a:shade val="47500"/>
                <a:satMod val="137000"/>
              </a:schemeClr>
            </a:gs>
            <a:gs pos="55000">
              <a:schemeClr val="accent4">
                <a:shade val="69000"/>
                <a:satMod val="137000"/>
              </a:schemeClr>
            </a:gs>
            <a:gs pos="100000">
              <a:schemeClr val="accent4">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4"/>
        </a:lnRef>
        <a:fillRef idx="3">
          <a:schemeClr val="accent4"/>
        </a:fillRef>
        <a:effectRef idx="3">
          <a:schemeClr val="accent4"/>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Queries on streams</a:t>
          </a:r>
        </a:p>
      </dsp:txBody>
      <dsp:txXfrm>
        <a:off x="3718750" y="3991767"/>
        <a:ext cx="1249298" cy="972439"/>
      </dsp:txXfrm>
    </dsp:sp>
    <dsp:sp modelId="{18B77C7D-672C-4358-9CA6-BD8FA6E2302A}">
      <dsp:nvSpPr>
        <dsp:cNvPr id="0" name=""/>
        <dsp:cNvSpPr/>
      </dsp:nvSpPr>
      <dsp:spPr>
        <a:xfrm>
          <a:off x="5284823" y="0"/>
          <a:ext cx="1637258" cy="5257800"/>
        </a:xfrm>
        <a:prstGeom prst="roundRect">
          <a:avLst>
            <a:gd name="adj" fmla="val 10000"/>
          </a:avLst>
        </a:prstGeom>
        <a:solidFill>
          <a:schemeClr val="accent2">
            <a:tint val="40000"/>
            <a:hueOff val="0"/>
            <a:satOff val="0"/>
            <a:lumOff val="0"/>
            <a:alphaOff val="0"/>
          </a:schemeClr>
        </a:solidFill>
        <a:ln>
          <a:noFill/>
        </a:ln>
        <a:effectLst>
          <a:outerShdw blurRad="39000" dist="25400" dir="5400000" rotWithShape="0">
            <a:srgbClr val="000000">
              <a:alpha val="38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1" kern="1200" dirty="0"/>
            <a:t>Machine learning</a:t>
          </a:r>
        </a:p>
      </dsp:txBody>
      <dsp:txXfrm>
        <a:off x="5284823" y="0"/>
        <a:ext cx="1637258" cy="1577340"/>
      </dsp:txXfrm>
    </dsp:sp>
    <dsp:sp modelId="{204F3481-2F4C-45A5-A0A1-C088684F0126}">
      <dsp:nvSpPr>
        <dsp:cNvPr id="0" name=""/>
        <dsp:cNvSpPr/>
      </dsp:nvSpPr>
      <dsp:spPr>
        <a:xfrm>
          <a:off x="5448549" y="1577789"/>
          <a:ext cx="1309806" cy="1032947"/>
        </a:xfrm>
        <a:prstGeom prst="roundRect">
          <a:avLst>
            <a:gd name="adj" fmla="val 10000"/>
          </a:avLst>
        </a:prstGeom>
        <a:gradFill rotWithShape="1">
          <a:gsLst>
            <a:gs pos="0">
              <a:schemeClr val="accent5">
                <a:shade val="47500"/>
                <a:satMod val="137000"/>
              </a:schemeClr>
            </a:gs>
            <a:gs pos="55000">
              <a:schemeClr val="accent5">
                <a:shade val="69000"/>
                <a:satMod val="137000"/>
              </a:schemeClr>
            </a:gs>
            <a:gs pos="100000">
              <a:schemeClr val="accent5">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5"/>
        </a:lnRef>
        <a:fillRef idx="3">
          <a:schemeClr val="accent5"/>
        </a:fillRef>
        <a:effectRef idx="3">
          <a:schemeClr val="accent5"/>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SVM</a:t>
          </a:r>
        </a:p>
      </dsp:txBody>
      <dsp:txXfrm>
        <a:off x="5478803" y="1608043"/>
        <a:ext cx="1249298" cy="972439"/>
      </dsp:txXfrm>
    </dsp:sp>
    <dsp:sp modelId="{0F3CAB81-CF76-498F-9619-BAF8144FA3C3}">
      <dsp:nvSpPr>
        <dsp:cNvPr id="0" name=""/>
        <dsp:cNvSpPr/>
      </dsp:nvSpPr>
      <dsp:spPr>
        <a:xfrm>
          <a:off x="5448549" y="2769651"/>
          <a:ext cx="1309806" cy="1032947"/>
        </a:xfrm>
        <a:prstGeom prst="roundRect">
          <a:avLst>
            <a:gd name="adj" fmla="val 10000"/>
          </a:avLst>
        </a:prstGeom>
        <a:gradFill rotWithShape="1">
          <a:gsLst>
            <a:gs pos="0">
              <a:schemeClr val="accent5">
                <a:shade val="47500"/>
                <a:satMod val="137000"/>
              </a:schemeClr>
            </a:gs>
            <a:gs pos="55000">
              <a:schemeClr val="accent5">
                <a:shade val="69000"/>
                <a:satMod val="137000"/>
              </a:schemeClr>
            </a:gs>
            <a:gs pos="100000">
              <a:schemeClr val="accent5">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5"/>
        </a:lnRef>
        <a:fillRef idx="3">
          <a:schemeClr val="accent5"/>
        </a:fillRef>
        <a:effectRef idx="3">
          <a:schemeClr val="accent5"/>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Decision Trees</a:t>
          </a:r>
        </a:p>
      </dsp:txBody>
      <dsp:txXfrm>
        <a:off x="5478803" y="2799905"/>
        <a:ext cx="1249298" cy="972439"/>
      </dsp:txXfrm>
    </dsp:sp>
    <dsp:sp modelId="{80762C44-FA02-441A-8A8D-FC00E4F372F1}">
      <dsp:nvSpPr>
        <dsp:cNvPr id="0" name=""/>
        <dsp:cNvSpPr/>
      </dsp:nvSpPr>
      <dsp:spPr>
        <a:xfrm>
          <a:off x="5448549" y="3961513"/>
          <a:ext cx="1309806" cy="1032947"/>
        </a:xfrm>
        <a:prstGeom prst="roundRect">
          <a:avLst>
            <a:gd name="adj" fmla="val 10000"/>
          </a:avLst>
        </a:prstGeom>
        <a:gradFill rotWithShape="1">
          <a:gsLst>
            <a:gs pos="0">
              <a:schemeClr val="accent5">
                <a:shade val="47500"/>
                <a:satMod val="137000"/>
              </a:schemeClr>
            </a:gs>
            <a:gs pos="55000">
              <a:schemeClr val="accent5">
                <a:shade val="69000"/>
                <a:satMod val="137000"/>
              </a:schemeClr>
            </a:gs>
            <a:gs pos="100000">
              <a:schemeClr val="accent5">
                <a:shade val="98000"/>
                <a:satMod val="137000"/>
              </a:schemeClr>
            </a:gs>
          </a:gsLst>
          <a:lin ang="16200000" scaled="0"/>
        </a:gra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5"/>
        </a:lnRef>
        <a:fillRef idx="3">
          <a:schemeClr val="accent5"/>
        </a:fillRef>
        <a:effectRef idx="3">
          <a:schemeClr val="accent5"/>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Perceptron, </a:t>
          </a:r>
          <a:r>
            <a:rPr lang="en-US" sz="1800" kern="1200" dirty="0" err="1">
              <a:latin typeface="Calibri" pitchFamily="34" charset="0"/>
              <a:cs typeface="Calibri" pitchFamily="34" charset="0"/>
            </a:rPr>
            <a:t>kNN</a:t>
          </a:r>
          <a:endParaRPr lang="en-US" sz="1800" kern="1200" dirty="0">
            <a:latin typeface="Calibri" pitchFamily="34" charset="0"/>
            <a:cs typeface="Calibri" pitchFamily="34" charset="0"/>
          </a:endParaRPr>
        </a:p>
      </dsp:txBody>
      <dsp:txXfrm>
        <a:off x="5478803" y="3991767"/>
        <a:ext cx="1249298" cy="972439"/>
      </dsp:txXfrm>
    </dsp:sp>
    <dsp:sp modelId="{5A591EE2-4B7B-40DB-B051-D75F7BFEDDD6}">
      <dsp:nvSpPr>
        <dsp:cNvPr id="0" name=""/>
        <dsp:cNvSpPr/>
      </dsp:nvSpPr>
      <dsp:spPr>
        <a:xfrm>
          <a:off x="7044876" y="0"/>
          <a:ext cx="1637258" cy="5257800"/>
        </a:xfrm>
        <a:prstGeom prst="roundRect">
          <a:avLst>
            <a:gd name="adj" fmla="val 10000"/>
          </a:avLst>
        </a:prstGeom>
        <a:solidFill>
          <a:schemeClr val="accent2">
            <a:tint val="40000"/>
            <a:hueOff val="0"/>
            <a:satOff val="0"/>
            <a:lumOff val="0"/>
            <a:alphaOff val="0"/>
          </a:schemeClr>
        </a:solidFill>
        <a:ln>
          <a:noFill/>
        </a:ln>
        <a:effectLst>
          <a:outerShdw blurRad="39000" dist="25400" dir="5400000" rotWithShape="0">
            <a:srgbClr val="000000">
              <a:alpha val="38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b="1" kern="1200" dirty="0"/>
            <a:t>Apps</a:t>
          </a:r>
        </a:p>
      </dsp:txBody>
      <dsp:txXfrm>
        <a:off x="7044876" y="0"/>
        <a:ext cx="1637258" cy="1577340"/>
      </dsp:txXfrm>
    </dsp:sp>
    <dsp:sp modelId="{F0B767F2-4C7E-481B-967C-8FE0CB529397}">
      <dsp:nvSpPr>
        <dsp:cNvPr id="0" name=""/>
        <dsp:cNvSpPr/>
      </dsp:nvSpPr>
      <dsp:spPr>
        <a:xfrm>
          <a:off x="7208601" y="1577789"/>
          <a:ext cx="1309806" cy="1032947"/>
        </a:xfrm>
        <a:prstGeom prst="roundRect">
          <a:avLst>
            <a:gd name="adj" fmla="val 10000"/>
          </a:avLst>
        </a:prstGeom>
        <a:solidFill>
          <a:srgbClr val="333399"/>
        </a:soli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6"/>
        </a:lnRef>
        <a:fillRef idx="3">
          <a:schemeClr val="accent6"/>
        </a:fillRef>
        <a:effectRef idx="3">
          <a:schemeClr val="accent6"/>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Recommender systems</a:t>
          </a:r>
        </a:p>
      </dsp:txBody>
      <dsp:txXfrm>
        <a:off x="7238855" y="1608043"/>
        <a:ext cx="1249298" cy="972439"/>
      </dsp:txXfrm>
    </dsp:sp>
    <dsp:sp modelId="{6F277C00-29F7-4ECD-8C97-37788C7BA770}">
      <dsp:nvSpPr>
        <dsp:cNvPr id="0" name=""/>
        <dsp:cNvSpPr/>
      </dsp:nvSpPr>
      <dsp:spPr>
        <a:xfrm>
          <a:off x="7208601" y="2769651"/>
          <a:ext cx="1309806" cy="1032947"/>
        </a:xfrm>
        <a:prstGeom prst="roundRect">
          <a:avLst>
            <a:gd name="adj" fmla="val 10000"/>
          </a:avLst>
        </a:prstGeom>
        <a:solidFill>
          <a:srgbClr val="333399"/>
        </a:soli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6"/>
        </a:lnRef>
        <a:fillRef idx="3">
          <a:schemeClr val="accent6"/>
        </a:fillRef>
        <a:effectRef idx="3">
          <a:schemeClr val="accent6"/>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Association Rules</a:t>
          </a:r>
        </a:p>
      </dsp:txBody>
      <dsp:txXfrm>
        <a:off x="7238855" y="2799905"/>
        <a:ext cx="1249298" cy="972439"/>
      </dsp:txXfrm>
    </dsp:sp>
    <dsp:sp modelId="{6C9EBB1C-8DC1-467B-832A-DCA29AD54F62}">
      <dsp:nvSpPr>
        <dsp:cNvPr id="0" name=""/>
        <dsp:cNvSpPr/>
      </dsp:nvSpPr>
      <dsp:spPr>
        <a:xfrm>
          <a:off x="7208601" y="3961513"/>
          <a:ext cx="1309806" cy="1032947"/>
        </a:xfrm>
        <a:prstGeom prst="roundRect">
          <a:avLst>
            <a:gd name="adj" fmla="val 10000"/>
          </a:avLst>
        </a:prstGeom>
        <a:solidFill>
          <a:srgbClr val="333399"/>
        </a:solidFill>
        <a:ln>
          <a:noFill/>
        </a:ln>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dsp:spPr>
      <dsp:style>
        <a:lnRef idx="0">
          <a:schemeClr val="accent6"/>
        </a:lnRef>
        <a:fillRef idx="3">
          <a:schemeClr val="accent6"/>
        </a:fillRef>
        <a:effectRef idx="3">
          <a:schemeClr val="accent6"/>
        </a:effectRef>
        <a:fontRef idx="minor">
          <a:schemeClr val="lt1"/>
        </a:fontRef>
      </dsp:style>
      <dsp:txBody>
        <a:bodyPr spcFirstLastPara="0" vert="horz" wrap="square" lIns="45720" tIns="34290" rIns="45720" bIns="34290" numCol="1" spcCol="1270" anchor="ctr" anchorCtr="0">
          <a:noAutofit/>
        </a:bodyPr>
        <a:lstStyle/>
        <a:p>
          <a:pPr lvl="0" algn="ctr" defTabSz="800100">
            <a:lnSpc>
              <a:spcPct val="90000"/>
            </a:lnSpc>
            <a:spcBef>
              <a:spcPct val="0"/>
            </a:spcBef>
            <a:spcAft>
              <a:spcPct val="35000"/>
            </a:spcAft>
          </a:pPr>
          <a:r>
            <a:rPr lang="en-US" sz="1800" kern="1200" dirty="0">
              <a:latin typeface="Calibri" pitchFamily="34" charset="0"/>
              <a:cs typeface="Calibri" pitchFamily="34" charset="0"/>
            </a:rPr>
            <a:t>Duplicate document detection</a:t>
          </a:r>
        </a:p>
      </dsp:txBody>
      <dsp:txXfrm>
        <a:off x="7238855" y="3991767"/>
        <a:ext cx="1249298" cy="972439"/>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3/30/2018</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jpe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3/30/2018</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a:t>
            </a:fld>
            <a:endParaRPr lang="en-US" dirty="0"/>
          </a:p>
        </p:txBody>
      </p:sp>
    </p:spTree>
    <p:extLst>
      <p:ext uri="{BB962C8B-B14F-4D97-AF65-F5344CB8AC3E}">
        <p14:creationId xmlns:p14="http://schemas.microsoft.com/office/powerpoint/2010/main" val="40976616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dirty="0"/>
              <a:t>Let’s do a little example.  Our matrix has only two columns and five rows (POINT).  We’re going to use only two hash functions; that is, we compute signatures of length 2.</a:t>
            </a:r>
            <a:r>
              <a:rPr lang="en-US" baseline="0" dirty="0"/>
              <a:t>  The two hash functions we use are shown here (POINT).  Each maps integers to five buckets.  The first, which we call h(x), maps any integer x to x modulo 5, that is, the remainder when x is divided by 5 (POINT).  The second, g(x) (POINT), maps x to 2x+1 modulo 5.</a:t>
            </a:r>
          </a:p>
          <a:p>
            <a:endParaRPr lang="en-US" baseline="0" dirty="0"/>
          </a:p>
          <a:p>
            <a:r>
              <a:rPr lang="en-US" baseline="0" dirty="0"/>
              <a:t>We are ready to compute the two components of the signatures for each of these columns.  Remember that initially, we assume all slots are infinity.  Begin by looking at the first row (POINT).  We find h(1) = 1, and g(1) = 3 modulo 5, or 3.  Row 1 has 1 in the first column, but 0 in the second.  Therefore, the second signature is not changed and both its components remain at infinity (POINT).  But the first signature is changed to the values of h(1) and g(1), that is, 1 and 3 (POINT).</a:t>
            </a:r>
          </a:p>
          <a:p>
            <a:endParaRPr lang="en-US" baseline="0" dirty="0"/>
          </a:p>
          <a:p>
            <a:r>
              <a:rPr lang="en-US" baseline="0" dirty="0"/>
              <a:t>Click 1</a:t>
            </a:r>
          </a:p>
          <a:p>
            <a:r>
              <a:rPr lang="en-US" baseline="0" dirty="0"/>
              <a:t>Now consider the second row.  h(2) = 2, and g(2) = 5 modulo 5 = 0.  Since column 1 has 0 in the second row, we do not change its signature.  But column 2 has 1 in row 2, so we replace the infinite values in its signature by 2 and 0 (POINT).</a:t>
            </a:r>
          </a:p>
          <a:p>
            <a:endParaRPr lang="en-US" baseline="0" dirty="0"/>
          </a:p>
          <a:p>
            <a:r>
              <a:rPr lang="en-US" baseline="0" dirty="0"/>
              <a:t>Click 2</a:t>
            </a:r>
          </a:p>
          <a:p>
            <a:r>
              <a:rPr lang="en-US" baseline="0" dirty="0"/>
              <a:t>Next, the third row.  h(3) = 3 and g(3) = 7 modulo 5, or 2.  There is 1 in row 3 of both columns, so both signatures are candidates for being lowered.  However, h(3) is 3, and the first components of both signatures are already lower, 1 and 2, respectively (POINT).  So we do not change either first component.  g(3) is 2, so we might change either second component.  For the first signature, the current value is 3 (POINT), so we lower it to 2 (POINT).  But for the second signature, the current value, 0 (POINT) is already lower than 2, so we leave it at 0.</a:t>
            </a:r>
          </a:p>
          <a:p>
            <a:endParaRPr lang="en-US" baseline="0" dirty="0"/>
          </a:p>
          <a:p>
            <a:r>
              <a:rPr lang="en-US" baseline="0" dirty="0"/>
              <a:t>Click 3</a:t>
            </a:r>
          </a:p>
          <a:p>
            <a:r>
              <a:rPr lang="en-US" baseline="0" dirty="0"/>
              <a:t>h(4) = 4, and g(4) = 9 modulo 5, or 4.  Since 4 is larger than any of the current slots for the first column, no changes are made.</a:t>
            </a:r>
          </a:p>
          <a:p>
            <a:endParaRPr lang="en-US" baseline="0" dirty="0"/>
          </a:p>
          <a:p>
            <a:r>
              <a:rPr lang="en-US" baseline="0" dirty="0"/>
              <a:t>Click 4</a:t>
            </a:r>
          </a:p>
          <a:p>
            <a:r>
              <a:rPr lang="en-US" baseline="0" dirty="0"/>
              <a:t>Finally, h(5) = 5 modulo 5, or 0, and g(5) = 11 modulo 5, or 1.    Only the second column has a 1 in row 5, so we can only change its signature.  Since h(5) = 0, and the old value of the slot for h is 2 (POINT), we lower it to 0.  But the slot for g already has 0, which is lower than g(5), or 1, so no change is made there (POINT).   Thus, the final signatures are (1,2) for the first column (POINT) and (0,0) for the second column (POINT). </a:t>
            </a:r>
          </a:p>
          <a:p>
            <a:endParaRPr lang="en-US" baseline="0" dirty="0"/>
          </a:p>
          <a:p>
            <a:r>
              <a:rPr lang="en-US" baseline="0" dirty="0"/>
              <a:t>Incidentally, notice that the two signatures disagree for both components, so they estimate the Jaccard similarity of the columns to be 0.  That’s off by a little, since as you can see, the true Jaccard similarity of the columns is 1/5.</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32</a:t>
            </a:fld>
            <a:endParaRPr lang="en-US"/>
          </a:p>
        </p:txBody>
      </p:sp>
    </p:spTree>
    <p:extLst>
      <p:ext uri="{BB962C8B-B14F-4D97-AF65-F5344CB8AC3E}">
        <p14:creationId xmlns:p14="http://schemas.microsoft.com/office/powerpoint/2010/main" val="504500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solidFill>
                <a:schemeClr val="bg1"/>
              </a:solidFill>
              <a:latin typeface="Arial" pitchFamily="34" charset="0"/>
              <a:cs typeface="Arial" pitchFamily="34" charset="0"/>
            </a:endParaRPr>
          </a:p>
        </p:txBody>
      </p:sp>
      <p:sp>
        <p:nvSpPr>
          <p:cNvPr id="4" name="Slide Number Placeholder 3"/>
          <p:cNvSpPr>
            <a:spLocks noGrp="1"/>
          </p:cNvSpPr>
          <p:nvPr>
            <p:ph type="sldNum" sz="quarter" idx="10"/>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34217166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610643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1204451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6" name="Shape 1006"/>
          <p:cNvSpPr>
            <a:spLocks noGrp="1" noRot="1" noChangeAspect="1"/>
          </p:cNvSpPr>
          <p:nvPr>
            <p:ph type="sldImg"/>
          </p:nvPr>
        </p:nvSpPr>
        <p:spPr>
          <a:xfrm>
            <a:off x="1143000" y="685800"/>
            <a:ext cx="4572000" cy="3429000"/>
          </a:xfrm>
          <a:prstGeom prst="rect">
            <a:avLst/>
          </a:prstGeom>
        </p:spPr>
        <p:txBody>
          <a:bodyPr/>
          <a:lstStyle/>
          <a:p>
            <a:endParaRPr/>
          </a:p>
        </p:txBody>
      </p:sp>
      <p:sp>
        <p:nvSpPr>
          <p:cNvPr id="1007" name="Shape 1007"/>
          <p:cNvSpPr>
            <a:spLocks noGrp="1"/>
          </p:cNvSpPr>
          <p:nvPr>
            <p:ph type="body" sz="quarter" idx="1"/>
          </p:nvPr>
        </p:nvSpPr>
        <p:spPr>
          <a:prstGeom prst="rect">
            <a:avLst/>
          </a:prstGeom>
        </p:spPr>
        <p:txBody>
          <a:bodyPr>
            <a:normAutofit/>
          </a:bodyPr>
          <a:lstStyle/>
          <a:p>
            <a:pPr marL="285750" indent="-285750">
              <a:lnSpc>
                <a:spcPct val="117999"/>
              </a:lnSpc>
              <a:buClr>
                <a:srgbClr val="BD081C"/>
              </a:buClr>
              <a:buSzPct val="70000"/>
              <a:buFont typeface="Zapf Dingbats"/>
              <a:buChar char="-"/>
              <a:defRPr sz="3000">
                <a:latin typeface="Helvetica Neue"/>
                <a:ea typeface="Helvetica Neue"/>
                <a:cs typeface="Helvetica Neue"/>
                <a:sym typeface="Helvetica Neue"/>
              </a:defRPr>
            </a:pPr>
            <a:r>
              <a:t>… and find visually similar products and recommendations, in real-time</a:t>
            </a:r>
          </a:p>
          <a:p>
            <a:pPr>
              <a:lnSpc>
                <a:spcPct val="117999"/>
              </a:lnSpc>
              <a:defRPr sz="3000">
                <a:latin typeface="Helvetica Neue"/>
                <a:ea typeface="Helvetica Neue"/>
                <a:cs typeface="Helvetica Neue"/>
                <a:sym typeface="Helvetica Neue"/>
              </a:defRPr>
            </a:pPr>
            <a:r>
              <a:t>in this particular product, launched last November, you have a cropper tool which you can use to select portions of the image you’re interested in</a:t>
            </a:r>
          </a:p>
        </p:txBody>
      </p:sp>
    </p:spTree>
    <p:extLst>
      <p:ext uri="{BB962C8B-B14F-4D97-AF65-F5344CB8AC3E}">
        <p14:creationId xmlns:p14="http://schemas.microsoft.com/office/powerpoint/2010/main" val="21315126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8" name="Shape 143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39" name="Shape 1439"/>
          <p:cNvSpPr>
            <a:spLocks noGrp="1"/>
          </p:cNvSpPr>
          <p:nvPr>
            <p:ph type="body" sz="quarter" idx="1"/>
          </p:nvPr>
        </p:nvSpPr>
        <p:spPr>
          <a:prstGeom prst="rect">
            <a:avLst/>
          </a:prstGeom>
        </p:spPr>
        <p:txBody>
          <a:bodyPr>
            <a:normAutofit fontScale="85000" lnSpcReduction="20000"/>
          </a:bodyPr>
          <a:lstStyle/>
          <a:p>
            <a:pPr>
              <a:lnSpc>
                <a:spcPct val="117999"/>
              </a:lnSpc>
              <a:defRPr sz="2400">
                <a:latin typeface="Helvetica Neue"/>
                <a:ea typeface="Helvetica Neue"/>
                <a:cs typeface="Helvetica Neue"/>
                <a:sym typeface="Helvetica Neue"/>
              </a:defRPr>
            </a:pPr>
            <a:r>
              <a:rPr dirty="0"/>
              <a:t>So this is a great, semantically similar items clustering together is a good jump point for visual similarity. Say we have Image A and B, and we’d like to determine a similarity score for the two of them.</a:t>
            </a:r>
          </a:p>
          <a:p>
            <a:pPr>
              <a:lnSpc>
                <a:spcPct val="117999"/>
              </a:lnSpc>
              <a:defRPr sz="2400">
                <a:latin typeface="Helvetica Neue"/>
                <a:ea typeface="Helvetica Neue"/>
                <a:cs typeface="Helvetica Neue"/>
                <a:sym typeface="Helvetica Neue"/>
              </a:defRPr>
            </a:pPr>
            <a:r>
              <a:rPr dirty="0"/>
              <a:t>We start by running Image A through our network [BUILD] and extracting its intermediate representation, which gives us a feature vector [BUILD].</a:t>
            </a:r>
          </a:p>
          <a:p>
            <a:pPr>
              <a:lnSpc>
                <a:spcPct val="117999"/>
              </a:lnSpc>
              <a:defRPr sz="2400">
                <a:latin typeface="Helvetica Neue"/>
                <a:ea typeface="Helvetica Neue"/>
                <a:cs typeface="Helvetica Neue"/>
                <a:sym typeface="Helvetica Neue"/>
              </a:defRPr>
            </a:pPr>
            <a:endParaRPr dirty="0"/>
          </a:p>
          <a:p>
            <a:pPr>
              <a:lnSpc>
                <a:spcPct val="117999"/>
              </a:lnSpc>
              <a:defRPr sz="2400">
                <a:latin typeface="Helvetica Neue"/>
                <a:ea typeface="Helvetica Neue"/>
                <a:cs typeface="Helvetica Neue"/>
                <a:sym typeface="Helvetica Neue"/>
              </a:defRPr>
            </a:pPr>
            <a:r>
              <a:rPr dirty="0"/>
              <a:t>We can do the same thing for Image B [BUILD], giving us another feature vector. Now, computing image similarity is as simple as taking the Hamming distance [BUILD] between these two feature vectors, where a smaller distance means two images are more similar.</a:t>
            </a:r>
          </a:p>
        </p:txBody>
      </p:sp>
    </p:spTree>
    <p:extLst>
      <p:ext uri="{BB962C8B-B14F-4D97-AF65-F5344CB8AC3E}">
        <p14:creationId xmlns:p14="http://schemas.microsoft.com/office/powerpoint/2010/main" val="9557674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6" name="Shape 3016"/>
          <p:cNvSpPr>
            <a:spLocks noGrp="1" noRot="1" noChangeAspect="1"/>
          </p:cNvSpPr>
          <p:nvPr>
            <p:ph type="sldImg"/>
          </p:nvPr>
        </p:nvSpPr>
        <p:spPr>
          <a:xfrm>
            <a:off x="1143000" y="685800"/>
            <a:ext cx="4572000" cy="3429000"/>
          </a:xfrm>
          <a:prstGeom prst="rect">
            <a:avLst/>
          </a:prstGeom>
        </p:spPr>
        <p:txBody>
          <a:bodyPr/>
          <a:lstStyle/>
          <a:p>
            <a:endParaRPr/>
          </a:p>
        </p:txBody>
      </p:sp>
      <p:sp>
        <p:nvSpPr>
          <p:cNvPr id="3017" name="Shape 3017"/>
          <p:cNvSpPr>
            <a:spLocks noGrp="1"/>
          </p:cNvSpPr>
          <p:nvPr>
            <p:ph type="body" sz="quarter" idx="1"/>
          </p:nvPr>
        </p:nvSpPr>
        <p:spPr>
          <a:prstGeom prst="rect">
            <a:avLst/>
          </a:prstGeom>
        </p:spPr>
        <p:txBody>
          <a:bodyPr/>
          <a:lstStyle/>
          <a:p>
            <a:pPr marL="228600" indent="-228600">
              <a:lnSpc>
                <a:spcPct val="117999"/>
              </a:lnSpc>
              <a:buSzPct val="100000"/>
              <a:buChar char="•"/>
              <a:defRPr sz="3000"/>
            </a:pPr>
            <a:endParaRPr/>
          </a:p>
          <a:p>
            <a:pPr marL="228600" indent="-228600">
              <a:lnSpc>
                <a:spcPct val="117999"/>
              </a:lnSpc>
              <a:buSzPct val="100000"/>
              <a:buChar char="•"/>
              <a:defRPr sz="3000"/>
            </a:pPr>
            <a:r>
              <a:t>Then, after aggregating the labels into a heat map, we can use this as additional training data for our detector models</a:t>
            </a:r>
          </a:p>
        </p:txBody>
      </p:sp>
    </p:spTree>
    <p:extLst>
      <p:ext uri="{BB962C8B-B14F-4D97-AF65-F5344CB8AC3E}">
        <p14:creationId xmlns:p14="http://schemas.microsoft.com/office/powerpoint/2010/main" val="3216791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Rectangle 2"/>
          <p:cNvSpPr>
            <a:spLocks noGrp="1" noRot="1" noChangeAspect="1" noChangeArrowheads="1" noTextEdit="1"/>
          </p:cNvSpPr>
          <p:nvPr>
            <p:ph type="sldImg"/>
          </p:nvPr>
        </p:nvSpPr>
        <p:spPr>
          <a:ln/>
        </p:spPr>
      </p:sp>
      <p:sp>
        <p:nvSpPr>
          <p:cNvPr id="216067" name="Rectangle 3"/>
          <p:cNvSpPr>
            <a:spLocks noGrp="1" noChangeArrowheads="1"/>
          </p:cNvSpPr>
          <p:nvPr>
            <p:ph type="body" idx="1"/>
          </p:nvPr>
        </p:nvSpPr>
        <p:spPr>
          <a:noFill/>
          <a:ln/>
        </p:spPr>
        <p:txBody>
          <a:bodyPr/>
          <a:lstStyle/>
          <a:p>
            <a:endParaRPr lang="en-US">
              <a:latin typeface="Arial" pitchFamily="34" charset="0"/>
            </a:endParaRPr>
          </a:p>
        </p:txBody>
      </p:sp>
    </p:spTree>
    <p:extLst>
      <p:ext uri="{BB962C8B-B14F-4D97-AF65-F5344CB8AC3E}">
        <p14:creationId xmlns:p14="http://schemas.microsoft.com/office/powerpoint/2010/main" val="41062684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dirty="0"/>
              <a:t>We are now going to define</a:t>
            </a:r>
            <a:r>
              <a:rPr lang="en-US" baseline="0" dirty="0"/>
              <a:t> </a:t>
            </a:r>
            <a:r>
              <a:rPr lang="en-US" baseline="0" dirty="0" err="1"/>
              <a:t>minhashing</a:t>
            </a:r>
            <a:r>
              <a:rPr lang="en-US" baseline="0" dirty="0"/>
              <a:t>.</a:t>
            </a:r>
          </a:p>
          <a:p>
            <a:endParaRPr lang="en-US" baseline="0" dirty="0"/>
          </a:p>
          <a:p>
            <a:r>
              <a:rPr lang="en-US" baseline="0" dirty="0"/>
              <a:t>Click 1</a:t>
            </a:r>
          </a:p>
          <a:p>
            <a:r>
              <a:rPr lang="en-US" baseline="0" dirty="0"/>
              <a:t>Each </a:t>
            </a:r>
            <a:r>
              <a:rPr lang="en-US" baseline="0" dirty="0" err="1"/>
              <a:t>minhashing</a:t>
            </a:r>
            <a:r>
              <a:rPr lang="en-US" baseline="0" dirty="0"/>
              <a:t> hash function is associated with a permutation of the rows of the matrix. We don’t physically permute the rows; that would take much too much time.  We just imagine the rows are permuted.</a:t>
            </a:r>
          </a:p>
          <a:p>
            <a:endParaRPr lang="en-US" baseline="0" dirty="0"/>
          </a:p>
          <a:p>
            <a:r>
              <a:rPr lang="en-US" baseline="0" dirty="0"/>
              <a:t>Click 2</a:t>
            </a:r>
          </a:p>
          <a:p>
            <a:r>
              <a:rPr lang="en-US" baseline="0" dirty="0"/>
              <a:t>The definition of the minhash function h associated with a permutation is that h of a column C is the number of the first row, in the permuted order, in which that column has a 1.</a:t>
            </a:r>
          </a:p>
          <a:p>
            <a:endParaRPr lang="en-US" baseline="0" dirty="0"/>
          </a:p>
          <a:p>
            <a:r>
              <a:rPr lang="en-US" baseline="0" dirty="0"/>
              <a:t>Click 3</a:t>
            </a:r>
          </a:p>
          <a:p>
            <a:r>
              <a:rPr lang="en-US" baseline="0" dirty="0"/>
              <a:t>To create the signature for each of the columns of a matrix, we pick some number – about 100 is often a good choice – of permutations and use their associated minhash functions, say h1 through h100.  For each column, the signature is the sequence of row numbers we get when we apply each of these minhash functions in turn to the column.</a:t>
            </a:r>
          </a:p>
          <a:p>
            <a:endParaRPr lang="en-US" baseline="0" dirty="0"/>
          </a:p>
          <a:p>
            <a:r>
              <a:rPr lang="en-US" baseline="0" dirty="0"/>
              <a:t>It is important to remember that, for the entire matrix or collection of sets, we select the minhash functions once and apply the same minhash functions, to each of the columns.</a:t>
            </a:r>
          </a:p>
          <a:p>
            <a:endParaRPr lang="en-US" baseline="0" dirty="0"/>
          </a:p>
          <a:p>
            <a:r>
              <a:rPr lang="en-US" baseline="0" dirty="0"/>
              <a:t>Click 4</a:t>
            </a:r>
          </a:p>
          <a:p>
            <a:r>
              <a:rPr lang="en-US" baseline="0" dirty="0"/>
              <a:t>We can think of the signatures as another matrix.  The columns of the signature matrix correspond to the columns of the original matrix, that is, to the sets in the collection.  Each row of the signature matrix is the result of applying one of the chosen minhash functions to each of the columns.</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2721925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Size of the universe of all possible </a:t>
            </a:r>
            <a:r>
              <a:rPr lang="en-US" dirty="0" err="1"/>
              <a:t>vals</a:t>
            </a:r>
            <a:r>
              <a:rPr lang="en-US" dirty="0"/>
              <a:t> of </a:t>
            </a:r>
            <a:r>
              <a:rPr lang="en-US" dirty="0">
                <a:sym typeface="Symbol"/>
              </a:rPr>
              <a:t>min((C</a:t>
            </a:r>
            <a:r>
              <a:rPr lang="en-US" baseline="-25000" dirty="0">
                <a:sym typeface="Symbol"/>
              </a:rPr>
              <a:t>1</a:t>
            </a:r>
            <a:r>
              <a:rPr lang="en-US" dirty="0">
                <a:sym typeface="Symbol"/>
              </a:rPr>
              <a:t>C</a:t>
            </a:r>
            <a:r>
              <a:rPr lang="en-US" baseline="-25000" dirty="0">
                <a:sym typeface="Symbol"/>
              </a:rPr>
              <a:t>2</a:t>
            </a:r>
            <a:r>
              <a:rPr lang="en-US" dirty="0">
                <a:sym typeface="Symbol"/>
              </a:rPr>
              <a:t>))</a:t>
            </a:r>
            <a:r>
              <a:rPr lang="en-US" baseline="0" dirty="0">
                <a:sym typeface="Symbol"/>
              </a:rPr>
              <a:t> is </a:t>
            </a:r>
            <a:r>
              <a:rPr lang="en-US" dirty="0">
                <a:sym typeface="Symbol"/>
              </a:rPr>
              <a:t>|C</a:t>
            </a:r>
            <a:r>
              <a:rPr lang="en-US" baseline="-25000" dirty="0">
                <a:sym typeface="Symbol"/>
              </a:rPr>
              <a:t>1</a:t>
            </a:r>
            <a:r>
              <a:rPr lang="en-US" dirty="0">
                <a:sym typeface="Symbol"/>
              </a:rPr>
              <a:t>C</a:t>
            </a:r>
            <a:r>
              <a:rPr lang="en-US" baseline="-25000" dirty="0">
                <a:sym typeface="Symbol"/>
              </a:rPr>
              <a:t>2</a:t>
            </a:r>
            <a:r>
              <a:rPr lang="en-US" dirty="0">
                <a:sym typeface="Symbol"/>
              </a:rPr>
              <a:t>| and in |C</a:t>
            </a:r>
            <a:r>
              <a:rPr lang="en-US" baseline="-25000" dirty="0">
                <a:sym typeface="Symbol"/>
              </a:rPr>
              <a:t>1</a:t>
            </a:r>
            <a:r>
              <a:rPr lang="en-US" dirty="0">
                <a:sym typeface="Symbol"/>
              </a:rPr>
              <a:t>C</a:t>
            </a:r>
            <a:r>
              <a:rPr lang="en-US" baseline="-25000" dirty="0">
                <a:sym typeface="Symbol"/>
              </a:rPr>
              <a:t>2</a:t>
            </a:r>
            <a:r>
              <a:rPr lang="en-US" dirty="0">
                <a:sym typeface="Symbol"/>
              </a:rPr>
              <a:t>| of cases it can be that min((C</a:t>
            </a:r>
            <a:r>
              <a:rPr lang="en-US" baseline="-25000" dirty="0">
                <a:sym typeface="Symbol"/>
              </a:rPr>
              <a:t>1</a:t>
            </a:r>
            <a:r>
              <a:rPr lang="en-US" dirty="0">
                <a:sym typeface="Symbol"/>
              </a:rPr>
              <a:t>))=min((C</a:t>
            </a:r>
            <a:r>
              <a:rPr lang="en-US" baseline="-25000" dirty="0">
                <a:sym typeface="Symbol"/>
              </a:rPr>
              <a:t>2</a:t>
            </a:r>
            <a:r>
              <a:rPr lang="en-US" dirty="0">
                <a:sym typeface="Symbol"/>
              </a:rPr>
              <a:t>))</a:t>
            </a:r>
            <a:r>
              <a:rPr lang="en-US" baseline="0" dirty="0">
                <a:sym typeface="Symbol"/>
              </a:rPr>
              <a:t> which exactly the </a:t>
            </a:r>
            <a:r>
              <a:rPr lang="en-US" baseline="0" dirty="0" err="1">
                <a:sym typeface="Symbol"/>
              </a:rPr>
              <a:t>jaccard</a:t>
            </a:r>
            <a:r>
              <a:rPr lang="en-US" baseline="0" dirty="0">
                <a:sym typeface="Symbol"/>
              </a:rPr>
              <a:t> between C1 and C2</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baseline="0" dirty="0">
              <a:sym typeface="Symbol"/>
            </a:endParaRP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a:sym typeface="Symbol"/>
              </a:rPr>
              <a:t>For two columns A and B, we have h_π(A) = h_π(B) exactly when the minimum hash value of the union A ∪ B lies in the intersection A ∩ B. Thus </a:t>
            </a:r>
            <a:r>
              <a:rPr lang="en-US" dirty="0" err="1">
                <a:sym typeface="Symbol"/>
              </a:rPr>
              <a:t>Pr</a:t>
            </a:r>
            <a:r>
              <a:rPr lang="en-US" dirty="0">
                <a:sym typeface="Symbol"/>
              </a:rPr>
              <a:t>[h_π(A) = h_π(B)] = |A ∩ B| / |A ∪ B|.</a:t>
            </a:r>
          </a:p>
        </p:txBody>
      </p:sp>
      <p:sp>
        <p:nvSpPr>
          <p:cNvPr id="4" name="Slide Number Placeholder 3"/>
          <p:cNvSpPr>
            <a:spLocks noGrp="1"/>
          </p:cNvSpPr>
          <p:nvPr>
            <p:ph type="sldNum" sz="quarter" idx="10"/>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4251126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a:t>
            </a:r>
            <a:r>
              <a:rPr lang="en-US" dirty="0" err="1"/>
              <a:t>agress</a:t>
            </a:r>
            <a:r>
              <a:rPr lang="en-US" dirty="0"/>
              <a:t> with </a:t>
            </a:r>
            <a:r>
              <a:rPr lang="en-US" dirty="0" err="1"/>
              <a:t>prob</a:t>
            </a:r>
            <a:r>
              <a:rPr lang="en-US" dirty="0"/>
              <a:t> s.</a:t>
            </a:r>
          </a:p>
          <a:p>
            <a:r>
              <a:rPr lang="en-US" dirty="0"/>
              <a:t>So to estimate s we compute what fraction of hash</a:t>
            </a:r>
            <a:r>
              <a:rPr lang="en-US" baseline="0" dirty="0"/>
              <a:t> functions agree</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2979884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algorithm in a nutshell.  The outer loop is on the rows (POINT).   For each row r, the first thing we do is compute each of the perhaps 100 hash values </a:t>
            </a:r>
            <a:r>
              <a:rPr lang="en-US" dirty="0" err="1"/>
              <a:t>h_i</a:t>
            </a:r>
            <a:r>
              <a:rPr lang="en-US" dirty="0"/>
              <a:t>(r)</a:t>
            </a:r>
            <a:r>
              <a:rPr lang="en-US" baseline="0" dirty="0"/>
              <a:t> (POINT).  Then </a:t>
            </a:r>
            <a:r>
              <a:rPr lang="en-US" dirty="0"/>
              <a:t>we loop</a:t>
            </a:r>
            <a:r>
              <a:rPr lang="en-US" baseline="0" dirty="0"/>
              <a:t> over all the columns c (POINT).  If column c does not have a 1 in row r, then we do nothing for r and c.</a:t>
            </a:r>
          </a:p>
          <a:p>
            <a:endParaRPr lang="en-US" baseline="0" dirty="0"/>
          </a:p>
          <a:p>
            <a:r>
              <a:rPr lang="en-US" baseline="0" dirty="0"/>
              <a:t>But suppose matrix M has 1 in row r and column c (POINT).  Then we loop over the index </a:t>
            </a:r>
            <a:r>
              <a:rPr lang="en-US" baseline="0" dirty="0" err="1"/>
              <a:t>i</a:t>
            </a:r>
            <a:r>
              <a:rPr lang="en-US" baseline="0" dirty="0"/>
              <a:t> for all the hash functions (POINT).  For each of these perhaps 100 values of </a:t>
            </a:r>
            <a:r>
              <a:rPr lang="en-US" baseline="0" dirty="0" err="1"/>
              <a:t>i</a:t>
            </a:r>
            <a:r>
              <a:rPr lang="en-US" baseline="0" dirty="0"/>
              <a:t>, we check whether </a:t>
            </a:r>
            <a:r>
              <a:rPr lang="en-US" baseline="0" dirty="0" err="1"/>
              <a:t>h_i</a:t>
            </a:r>
            <a:r>
              <a:rPr lang="en-US" baseline="0" dirty="0"/>
              <a:t>(r) is smaller than the smallest value currently in the slot for hash function </a:t>
            </a:r>
            <a:r>
              <a:rPr lang="en-US" baseline="0" dirty="0" err="1"/>
              <a:t>i</a:t>
            </a:r>
            <a:r>
              <a:rPr lang="en-US" baseline="0" dirty="0"/>
              <a:t> and column c (POINT).  If so, we replace that slot by </a:t>
            </a:r>
            <a:r>
              <a:rPr lang="en-US" baseline="0" dirty="0" err="1"/>
              <a:t>h_i</a:t>
            </a:r>
            <a:r>
              <a:rPr lang="en-US" baseline="0" dirty="0"/>
              <a:t>(r).</a:t>
            </a:r>
          </a:p>
          <a:p>
            <a:endParaRPr lang="en-US" baseline="0" dirty="0"/>
          </a:p>
          <a:p>
            <a:r>
              <a:rPr lang="en-US" baseline="0" dirty="0"/>
              <a:t>We take M(</a:t>
            </a:r>
            <a:r>
              <a:rPr lang="en-US" baseline="0" dirty="0" err="1"/>
              <a:t>i,c</a:t>
            </a:r>
            <a:r>
              <a:rPr lang="en-US" baseline="0" dirty="0"/>
              <a:t>) to be infinity initially, so the first row we find that has a 1 in column c surely is placed in that slot.  Also note that it is important we compute </a:t>
            </a:r>
            <a:r>
              <a:rPr lang="en-US" baseline="0" dirty="0" err="1"/>
              <a:t>h_i</a:t>
            </a:r>
            <a:r>
              <a:rPr lang="en-US" baseline="0" dirty="0"/>
              <a:t>(r) only once for each hash function and each row, outside the loop over columns.</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31</a:t>
            </a:fld>
            <a:endParaRPr lang="en-US"/>
          </a:p>
        </p:txBody>
      </p:sp>
    </p:spTree>
    <p:extLst>
      <p:ext uri="{BB962C8B-B14F-4D97-AF65-F5344CB8AC3E}">
        <p14:creationId xmlns:p14="http://schemas.microsoft.com/office/powerpoint/2010/main" val="5452952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a:t>Click to edit Master title style</a:t>
            </a:r>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a:t>Click to edit Master subtitle style</a:t>
            </a:r>
          </a:p>
        </p:txBody>
      </p:sp>
      <p:sp>
        <p:nvSpPr>
          <p:cNvPr id="4" name="Date Placeholder 3"/>
          <p:cNvSpPr>
            <a:spLocks noGrp="1"/>
          </p:cNvSpPr>
          <p:nvPr>
            <p:ph type="dt" sz="half" idx="10"/>
          </p:nvPr>
        </p:nvSpPr>
        <p:spPr/>
        <p:txBody>
          <a:bodyPr/>
          <a:lstStyle/>
          <a:p>
            <a:fld id="{68CB871A-ADD5-F14A-8994-70CE88C13F6E}" type="datetime1">
              <a:rPr lang="en-US" smtClean="0"/>
              <a:t>3/30/2018</a:t>
            </a:fld>
            <a:endParaRPr lang="en-US"/>
          </a:p>
        </p:txBody>
      </p:sp>
      <p:sp>
        <p:nvSpPr>
          <p:cNvPr id="5" name="Footer Placeholder 4"/>
          <p:cNvSpPr>
            <a:spLocks noGrp="1"/>
          </p:cNvSpPr>
          <p:nvPr>
            <p:ph type="ftr" sz="quarter" idx="11"/>
          </p:nvPr>
        </p:nvSpPr>
        <p:spPr/>
        <p:txBody>
          <a:bodyPr/>
          <a:lstStyle/>
          <a:p>
            <a:r>
              <a:rPr lang="en-US"/>
              <a:t>Jure Leskovec, Stanford CS246: Mining Massive Datasets</a:t>
            </a:r>
            <a:endParaRPr lang="en-US" dirty="0"/>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AF7F150-C984-5B4D-9BA0-6C3EE274CD8B}" type="datetime1">
              <a:rPr lang="en-US" smtClean="0"/>
              <a:t>3/30/2018</a:t>
            </a:fld>
            <a:endParaRPr lang="en-US"/>
          </a:p>
        </p:txBody>
      </p:sp>
      <p:sp>
        <p:nvSpPr>
          <p:cNvPr id="5" name="Footer Placeholder 4"/>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304800"/>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B6BF2ED-D8FB-8440-A3BA-6F710E36BDC3}" type="datetime1">
              <a:rPr lang="en-US" smtClean="0"/>
              <a:t>3/30/2018</a:t>
            </a:fld>
            <a:endParaRPr lang="en-US"/>
          </a:p>
        </p:txBody>
      </p:sp>
      <p:sp>
        <p:nvSpPr>
          <p:cNvPr id="5" name="Footer Placeholder 4"/>
          <p:cNvSpPr>
            <a:spLocks noGrp="1"/>
          </p:cNvSpPr>
          <p:nvPr>
            <p:ph type="ftr" sz="quarter" idx="11"/>
          </p:nvPr>
        </p:nvSpPr>
        <p:spPr>
          <a:xfrm>
            <a:off x="2640597" y="6377459"/>
            <a:ext cx="3836404" cy="365125"/>
          </a:xfrm>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457920" y="273629"/>
            <a:ext cx="8226720" cy="1143480"/>
          </a:xfrm>
        </p:spPr>
        <p:txBody>
          <a:bodyPr tIns="41473" bIns="41473"/>
          <a:lstStyle/>
          <a:p>
            <a:r>
              <a:rPr lang="en-US"/>
              <a:t>Click to edit Master title style</a:t>
            </a:r>
          </a:p>
        </p:txBody>
      </p:sp>
      <p:sp>
        <p:nvSpPr>
          <p:cNvPr id="3" name="Text Placeholder 2"/>
          <p:cNvSpPr>
            <a:spLocks noGrp="1"/>
          </p:cNvSpPr>
          <p:nvPr>
            <p:ph type="body" sz="half" idx="1"/>
          </p:nvPr>
        </p:nvSpPr>
        <p:spPr>
          <a:xfrm>
            <a:off x="457920" y="1604329"/>
            <a:ext cx="4043520" cy="4524955"/>
          </a:xfrm>
        </p:spPr>
        <p:txBody>
          <a:bodyPr rIns="82945" bIns="41473"/>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lipArt Placeholder 3"/>
          <p:cNvSpPr>
            <a:spLocks noGrp="1"/>
          </p:cNvSpPr>
          <p:nvPr>
            <p:ph type="clipArt" sz="half" idx="2"/>
          </p:nvPr>
        </p:nvSpPr>
        <p:spPr>
          <a:xfrm>
            <a:off x="4639680" y="1604329"/>
            <a:ext cx="4044960" cy="4524955"/>
          </a:xfrm>
        </p:spPr>
        <p:txBody>
          <a:bodyPr rIns="82945" bIns="41473"/>
          <a:lstStyle/>
          <a:p>
            <a:endParaRPr lang="en-US"/>
          </a:p>
        </p:txBody>
      </p:sp>
      <p:sp>
        <p:nvSpPr>
          <p:cNvPr id="5" name="Date Placeholder 4"/>
          <p:cNvSpPr>
            <a:spLocks noGrp="1"/>
          </p:cNvSpPr>
          <p:nvPr>
            <p:ph type="dt" idx="10"/>
          </p:nvPr>
        </p:nvSpPr>
        <p:spPr>
          <a:xfrm>
            <a:off x="457920" y="6247376"/>
            <a:ext cx="2126880" cy="472370"/>
          </a:xfrm>
        </p:spPr>
        <p:txBody>
          <a:bodyPr tIns="41473"/>
          <a:lstStyle>
            <a:lvl1pPr>
              <a:defRPr/>
            </a:lvl1pPr>
          </a:lstStyle>
          <a:p>
            <a:fld id="{760466B1-3BDE-1846-9BA6-472D03754C44}" type="datetime1">
              <a:rPr lang="en-US" smtClean="0"/>
              <a:t>3/30/2018</a:t>
            </a:fld>
            <a:endParaRPr lang="en-GB"/>
          </a:p>
        </p:txBody>
      </p:sp>
      <p:sp>
        <p:nvSpPr>
          <p:cNvPr id="6" name="Footer Placeholder 5"/>
          <p:cNvSpPr>
            <a:spLocks noGrp="1"/>
          </p:cNvSpPr>
          <p:nvPr>
            <p:ph type="ftr" idx="11"/>
          </p:nvPr>
        </p:nvSpPr>
        <p:spPr>
          <a:xfrm>
            <a:off x="3126240" y="6247376"/>
            <a:ext cx="2897280" cy="472370"/>
          </a:xfrm>
        </p:spPr>
        <p:txBody>
          <a:bodyPr tIns="41473"/>
          <a:lstStyle>
            <a:lvl1pPr>
              <a:defRPr/>
            </a:lvl1pPr>
          </a:lstStyle>
          <a:p>
            <a:r>
              <a:rPr lang="en-US"/>
              <a:t>Jure Leskovec, Stanford CS246: Mining Massive Datasets</a:t>
            </a:r>
            <a:endParaRPr lang="en-GB"/>
          </a:p>
        </p:txBody>
      </p:sp>
      <p:sp>
        <p:nvSpPr>
          <p:cNvPr id="7" name="Slide Number Placeholder 6"/>
          <p:cNvSpPr>
            <a:spLocks noGrp="1"/>
          </p:cNvSpPr>
          <p:nvPr>
            <p:ph type="sldNum" idx="12"/>
          </p:nvPr>
        </p:nvSpPr>
        <p:spPr>
          <a:xfrm>
            <a:off x="6554880" y="6247376"/>
            <a:ext cx="2128320" cy="472370"/>
          </a:xfrm>
        </p:spPr>
        <p:txBody>
          <a:bodyPr lIns="82945" tIns="41473" rIns="82945"/>
          <a:lstStyle>
            <a:lvl1pPr>
              <a:defRPr/>
            </a:lvl1pPr>
          </a:lstStyle>
          <a:p>
            <a:fld id="{10066599-523B-4641-9CCC-17D83CD935ED}" type="slidenum">
              <a:rPr lang="en-GB"/>
              <a:pPr/>
              <a:t>‹#›</a:t>
            </a:fld>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245225"/>
            <a:ext cx="2133600" cy="476250"/>
          </a:xfrm>
        </p:spPr>
        <p:txBody>
          <a:bodyPr/>
          <a:lstStyle>
            <a:lvl1pPr>
              <a:defRPr/>
            </a:lvl1pPr>
          </a:lstStyle>
          <a:p>
            <a:fld id="{B962641A-CFA9-A049-8490-D6122EBDE300}" type="datetime1">
              <a:rPr lang="en-US" smtClean="0"/>
              <a:t>3/30/2018</a:t>
            </a:fld>
            <a:endParaRPr lang="en-US"/>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r>
              <a:rPr lang="en-US"/>
              <a:t>Jure Leskovec, Stanford CS246: Mining Massive Datasets</a:t>
            </a:r>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fld id="{39826768-8FCE-4417-A22B-1D26CD2A846A}" type="slidenum">
              <a:rPr lang="en-US"/>
              <a:pPr/>
              <a:t>‹#›</a:t>
            </a:fld>
            <a:endParaRPr lang="en-US"/>
          </a:p>
        </p:txBody>
      </p:sp>
    </p:spTree>
    <p:extLst>
      <p:ext uri="{BB962C8B-B14F-4D97-AF65-F5344CB8AC3E}">
        <p14:creationId xmlns:p14="http://schemas.microsoft.com/office/powerpoint/2010/main" val="14209750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Half and Half (Left)">
    <p:spTree>
      <p:nvGrpSpPr>
        <p:cNvPr id="1" name=""/>
        <p:cNvGrpSpPr/>
        <p:nvPr/>
      </p:nvGrpSpPr>
      <p:grpSpPr>
        <a:xfrm>
          <a:off x="0" y="0"/>
          <a:ext cx="0" cy="0"/>
          <a:chOff x="0" y="0"/>
          <a:chExt cx="0" cy="0"/>
        </a:xfrm>
      </p:grpSpPr>
      <p:sp>
        <p:nvSpPr>
          <p:cNvPr id="79" name="Image"/>
          <p:cNvSpPr>
            <a:spLocks noGrp="1"/>
          </p:cNvSpPr>
          <p:nvPr>
            <p:ph type="pic" idx="13"/>
          </p:nvPr>
        </p:nvSpPr>
        <p:spPr>
          <a:xfrm>
            <a:off x="4636256" y="-11497"/>
            <a:ext cx="4521079" cy="6851384"/>
          </a:xfrm>
          <a:prstGeom prst="rect">
            <a:avLst/>
          </a:prstGeom>
        </p:spPr>
        <p:txBody>
          <a:bodyPr lIns="91439" tIns="45719" rIns="91439" bIns="45719"/>
          <a:lstStyle>
            <a:lvl1pPr>
              <a:defRPr b="1" i="0">
                <a:latin typeface="Haas Grot Disp R 75" charset="0"/>
                <a:ea typeface="Haas Grot Disp R 75" charset="0"/>
                <a:cs typeface="Haas Grot Disp R 75" charset="0"/>
              </a:defRPr>
            </a:lvl1pPr>
          </a:lstStyle>
          <a:p>
            <a:endParaRPr/>
          </a:p>
        </p:txBody>
      </p:sp>
      <p:sp>
        <p:nvSpPr>
          <p:cNvPr id="80" name="Subtitle"/>
          <p:cNvSpPr>
            <a:spLocks noGrp="1"/>
          </p:cNvSpPr>
          <p:nvPr>
            <p:ph type="body" sz="quarter" idx="14"/>
          </p:nvPr>
        </p:nvSpPr>
        <p:spPr>
          <a:xfrm>
            <a:off x="354005" y="3613880"/>
            <a:ext cx="4187876" cy="595035"/>
          </a:xfrm>
          <a:prstGeom prst="rect">
            <a:avLst/>
          </a:prstGeom>
          <a:ln w="3175"/>
        </p:spPr>
        <p:txBody>
          <a:bodyPr lIns="50800" tIns="50800" rIns="50800" bIns="50800">
            <a:spAutoFit/>
          </a:bodyPr>
          <a:lstStyle>
            <a:lvl1pPr>
              <a:spcBef>
                <a:spcPts val="3938"/>
              </a:spcBef>
              <a:defRPr b="1" i="0">
                <a:latin typeface="Haas Grot Disp R 75" charset="0"/>
                <a:ea typeface="Haas Grot Disp R 75" charset="0"/>
                <a:cs typeface="Haas Grot Disp R 75" charset="0"/>
              </a:defRPr>
            </a:lvl1pPr>
          </a:lstStyle>
          <a:p>
            <a:r>
              <a:t>Subtitle</a:t>
            </a:r>
          </a:p>
        </p:txBody>
      </p:sp>
      <p:sp>
        <p:nvSpPr>
          <p:cNvPr id="81" name="Title Text"/>
          <p:cNvSpPr txBox="1">
            <a:spLocks noGrp="1"/>
          </p:cNvSpPr>
          <p:nvPr>
            <p:ph type="title"/>
          </p:nvPr>
        </p:nvSpPr>
        <p:spPr>
          <a:xfrm>
            <a:off x="334919" y="766850"/>
            <a:ext cx="4216451" cy="2858183"/>
          </a:xfrm>
          <a:prstGeom prst="rect">
            <a:avLst/>
          </a:prstGeom>
        </p:spPr>
        <p:txBody>
          <a:bodyPr lIns="50800" tIns="50800" rIns="50800" bIns="50800" anchor="b"/>
          <a:lstStyle>
            <a:lvl1pPr>
              <a:defRPr b="1" i="0">
                <a:latin typeface="Haas Grot Disp R 75" charset="0"/>
                <a:ea typeface="Haas Grot Disp R 75" charset="0"/>
                <a:cs typeface="Haas Grot Disp R 75" charset="0"/>
              </a:defRPr>
            </a:lvl1pPr>
          </a:lstStyle>
          <a:p>
            <a:r>
              <a:t>Title Text</a:t>
            </a:r>
          </a:p>
        </p:txBody>
      </p:sp>
      <p:sp>
        <p:nvSpPr>
          <p:cNvPr id="82" name="Slide Number"/>
          <p:cNvSpPr txBox="1">
            <a:spLocks noGrp="1"/>
          </p:cNvSpPr>
          <p:nvPr>
            <p:ph type="sldNum" sz="quarter" idx="2"/>
          </p:nvPr>
        </p:nvSpPr>
        <p:spPr>
          <a:xfrm>
            <a:off x="8530766" y="6508750"/>
            <a:ext cx="135855" cy="164821"/>
          </a:xfrm>
          <a:prstGeom prst="rect">
            <a:avLst/>
          </a:prstGeom>
        </p:spPr>
        <p:txBody>
          <a:bodyPr/>
          <a:lstStyle>
            <a:lvl1pPr>
              <a:defRPr sz="675" b="1" i="0">
                <a:latin typeface="Haas Grot Disp R 75" charset="0"/>
                <a:ea typeface="Haas Grot Disp R 75" charset="0"/>
                <a:cs typeface="Haas Grot Disp R 75" charset="0"/>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312788944"/>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Chart Full">
    <p:spTree>
      <p:nvGrpSpPr>
        <p:cNvPr id="1" name=""/>
        <p:cNvGrpSpPr/>
        <p:nvPr/>
      </p:nvGrpSpPr>
      <p:grpSpPr>
        <a:xfrm>
          <a:off x="0" y="0"/>
          <a:ext cx="0" cy="0"/>
          <a:chOff x="0" y="0"/>
          <a:chExt cx="0" cy="0"/>
        </a:xfrm>
      </p:grpSpPr>
      <p:sp>
        <p:nvSpPr>
          <p:cNvPr id="57" name="Source placeholder"/>
          <p:cNvSpPr txBox="1">
            <a:spLocks noGrp="1"/>
          </p:cNvSpPr>
          <p:nvPr>
            <p:ph type="body" sz="quarter" idx="13"/>
          </p:nvPr>
        </p:nvSpPr>
        <p:spPr>
          <a:xfrm>
            <a:off x="381000" y="6468576"/>
            <a:ext cx="8382001" cy="253916"/>
          </a:xfrm>
          <a:prstGeom prst="rect">
            <a:avLst/>
          </a:prstGeom>
        </p:spPr>
        <p:txBody>
          <a:bodyPr anchor="ctr">
            <a:spAutoFit/>
          </a:bodyPr>
          <a:lstStyle>
            <a:lvl1pPr defTabSz="476250">
              <a:lnSpc>
                <a:spcPct val="100000"/>
              </a:lnSpc>
              <a:spcBef>
                <a:spcPts val="0"/>
              </a:spcBef>
              <a:defRPr sz="750" b="1" i="0" spc="0">
                <a:solidFill>
                  <a:srgbClr val="A6AAA9"/>
                </a:solidFill>
                <a:latin typeface="Haas Grot Disp R 75" charset="0"/>
                <a:ea typeface="Haas Grot Disp R 75" charset="0"/>
                <a:cs typeface="Haas Grot Disp R 75" charset="0"/>
                <a:sym typeface="Haas Grot Disp Pinterest"/>
              </a:defRPr>
            </a:lvl1pPr>
          </a:lstStyle>
          <a:p>
            <a:r>
              <a:t>Source placeholder </a:t>
            </a:r>
          </a:p>
        </p:txBody>
      </p:sp>
      <p:sp>
        <p:nvSpPr>
          <p:cNvPr id="58" name="Title Text"/>
          <p:cNvSpPr txBox="1">
            <a:spLocks noGrp="1"/>
          </p:cNvSpPr>
          <p:nvPr>
            <p:ph type="title"/>
          </p:nvPr>
        </p:nvSpPr>
        <p:spPr>
          <a:xfrm>
            <a:off x="362125" y="318318"/>
            <a:ext cx="8419751" cy="1059640"/>
          </a:xfrm>
          <a:prstGeom prst="rect">
            <a:avLst/>
          </a:prstGeom>
        </p:spPr>
        <p:txBody>
          <a:bodyPr/>
          <a:lstStyle>
            <a:lvl1pPr>
              <a:defRPr b="1" i="0">
                <a:latin typeface="Haas Grot Disp R 75" charset="0"/>
                <a:ea typeface="Haas Grot Disp R 75" charset="0"/>
                <a:cs typeface="Haas Grot Disp R 75" charset="0"/>
              </a:defRPr>
            </a:lvl1pPr>
          </a:lstStyle>
          <a:p>
            <a:r>
              <a:t>Title Text</a:t>
            </a:r>
          </a:p>
        </p:txBody>
      </p:sp>
      <p:sp>
        <p:nvSpPr>
          <p:cNvPr id="59" name="Body Level One…"/>
          <p:cNvSpPr txBox="1">
            <a:spLocks noGrp="1"/>
          </p:cNvSpPr>
          <p:nvPr>
            <p:ph type="body" idx="1"/>
          </p:nvPr>
        </p:nvSpPr>
        <p:spPr>
          <a:xfrm>
            <a:off x="372933" y="1402953"/>
            <a:ext cx="8398135" cy="3953272"/>
          </a:xfrm>
          <a:prstGeom prst="rect">
            <a:avLst/>
          </a:prstGeom>
        </p:spPr>
        <p:txBody>
          <a:bodyPr/>
          <a:lstStyle>
            <a:lvl1pPr>
              <a:spcBef>
                <a:spcPts val="3938"/>
              </a:spcBef>
              <a:defRPr b="1" i="0">
                <a:latin typeface="Haas Grot Disp R 75" charset="0"/>
                <a:ea typeface="Haas Grot Disp R 75" charset="0"/>
                <a:cs typeface="Haas Grot Disp R 75" charset="0"/>
              </a:defRPr>
            </a:lvl1pPr>
            <a:lvl2pPr>
              <a:defRPr b="1" i="0">
                <a:latin typeface="Haas Grot Disp R 75" charset="0"/>
                <a:ea typeface="Haas Grot Disp R 75" charset="0"/>
                <a:cs typeface="Haas Grot Disp R 75" charset="0"/>
              </a:defRPr>
            </a:lvl2pPr>
            <a:lvl3pPr>
              <a:lnSpc>
                <a:spcPct val="100000"/>
              </a:lnSpc>
              <a:defRPr b="1" i="0">
                <a:latin typeface="Haas Grot Disp R 75" charset="0"/>
                <a:ea typeface="Haas Grot Disp R 75" charset="0"/>
                <a:cs typeface="Haas Grot Disp R 75" charset="0"/>
                <a:sym typeface="Haas Grot Disp Pinterest"/>
              </a:defRPr>
            </a:lvl3pPr>
            <a:lvl4pPr>
              <a:lnSpc>
                <a:spcPct val="100000"/>
              </a:lnSpc>
              <a:defRPr b="1" i="0">
                <a:latin typeface="Haas Grot Disp R 75" charset="0"/>
                <a:ea typeface="Haas Grot Disp R 75" charset="0"/>
                <a:cs typeface="Haas Grot Disp R 75" charset="0"/>
                <a:sym typeface="Haas Grot Disp Pinterest"/>
              </a:defRPr>
            </a:lvl4pPr>
            <a:lvl5pPr>
              <a:lnSpc>
                <a:spcPct val="100000"/>
              </a:lnSpc>
              <a:defRPr b="1" i="0">
                <a:latin typeface="Haas Grot Disp R 75" charset="0"/>
                <a:ea typeface="Haas Grot Disp R 75" charset="0"/>
                <a:cs typeface="Haas Grot Disp R 75" charset="0"/>
                <a:sym typeface="Haas Grot Disp Pinterest"/>
              </a:defRPr>
            </a:lvl5pPr>
          </a:lstStyle>
          <a:p>
            <a:r>
              <a:t>Body Level One</a:t>
            </a:r>
          </a:p>
          <a:p>
            <a:pPr lvl="1"/>
            <a:r>
              <a:t>Body Level Two</a:t>
            </a:r>
          </a:p>
          <a:p>
            <a:pPr lvl="2"/>
            <a:r>
              <a:t>Body Level Three</a:t>
            </a:r>
          </a:p>
          <a:p>
            <a:pPr lvl="3"/>
            <a:r>
              <a:t>Body Level Four</a:t>
            </a:r>
          </a:p>
          <a:p>
            <a:pPr lvl="4"/>
            <a:r>
              <a:t>Body Level Five</a:t>
            </a:r>
          </a:p>
        </p:txBody>
      </p:sp>
      <p:sp>
        <p:nvSpPr>
          <p:cNvPr id="60" name="Object"/>
          <p:cNvSpPr txBox="1">
            <a:spLocks noGrp="1"/>
          </p:cNvSpPr>
          <p:nvPr>
            <p:ph idx="3"/>
          </p:nvPr>
        </p:nvSpPr>
        <p:spPr>
          <a:xfrm>
            <a:off x="385763" y="1496318"/>
            <a:ext cx="8382000" cy="4855270"/>
          </a:xfrm>
          <a:prstGeom prst="rect">
            <a:avLst/>
          </a:prstGeom>
        </p:spPr>
        <p:txBody>
          <a:bodyPr anchor="ctr">
            <a:normAutofit/>
          </a:bodyPr>
          <a:lstStyle>
            <a:lvl1pPr defTabSz="476250">
              <a:spcBef>
                <a:spcPts val="0"/>
              </a:spcBef>
              <a:defRPr sz="4500" b="1" i="0" spc="0">
                <a:solidFill>
                  <a:srgbClr val="A6AAA9"/>
                </a:solidFill>
                <a:latin typeface="Haas Grot Disp R 75" charset="0"/>
                <a:ea typeface="Haas Grot Disp R 75" charset="0"/>
                <a:cs typeface="Haas Grot Disp R 75" charset="0"/>
              </a:defRPr>
            </a:lvl1pPr>
          </a:lstStyle>
          <a:p>
            <a:pPr defTabSz="1270000">
              <a:spcBef>
                <a:spcPts val="0"/>
              </a:spcBef>
              <a:defRPr sz="4500" spc="0">
                <a:solidFill>
                  <a:srgbClr val="A6AAA9"/>
                </a:solidFill>
              </a:defRPr>
            </a:pPr>
            <a:endParaRPr/>
          </a:p>
        </p:txBody>
      </p:sp>
      <p:sp>
        <p:nvSpPr>
          <p:cNvPr id="61" name="Slide Number"/>
          <p:cNvSpPr txBox="1">
            <a:spLocks noGrp="1"/>
          </p:cNvSpPr>
          <p:nvPr>
            <p:ph type="sldNum" sz="quarter" idx="2"/>
          </p:nvPr>
        </p:nvSpPr>
        <p:spPr>
          <a:xfrm>
            <a:off x="8649891" y="6508034"/>
            <a:ext cx="120226" cy="145874"/>
          </a:xfrm>
          <a:prstGeom prst="rect">
            <a:avLst/>
          </a:prstGeom>
        </p:spPr>
        <p:txBody>
          <a:bodyPr/>
          <a:lstStyle>
            <a:lvl1pPr>
              <a:defRPr b="1" i="0">
                <a:latin typeface="Haas Grot Disp R 75" charset="0"/>
                <a:ea typeface="Haas Grot Disp R 75" charset="0"/>
                <a:cs typeface="Haas Grot Disp R 75" charset="0"/>
              </a:defRPr>
            </a:lvl1pPr>
          </a:lstStyle>
          <a:p>
            <a:fld id="{86CB4B4D-7CA3-9044-876B-883B54F8677D}" type="slidenum">
              <a:rPr lang="en-US" smtClean="0"/>
              <a:pPr/>
              <a:t>‹#›</a:t>
            </a:fld>
            <a:endParaRPr lang="en-US"/>
          </a:p>
        </p:txBody>
      </p:sp>
    </p:spTree>
    <p:extLst>
      <p:ext uri="{BB962C8B-B14F-4D97-AF65-F5344CB8AC3E}">
        <p14:creationId xmlns:p14="http://schemas.microsoft.com/office/powerpoint/2010/main" val="1011888700"/>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6 Column Grid (Large)">
    <p:spTree>
      <p:nvGrpSpPr>
        <p:cNvPr id="1" name=""/>
        <p:cNvGrpSpPr/>
        <p:nvPr/>
      </p:nvGrpSpPr>
      <p:grpSpPr>
        <a:xfrm>
          <a:off x="0" y="0"/>
          <a:ext cx="0" cy="0"/>
          <a:chOff x="0" y="0"/>
          <a:chExt cx="0" cy="0"/>
        </a:xfrm>
      </p:grpSpPr>
      <p:sp>
        <p:nvSpPr>
          <p:cNvPr id="39" name="Title Text"/>
          <p:cNvSpPr txBox="1">
            <a:spLocks noGrp="1"/>
          </p:cNvSpPr>
          <p:nvPr>
            <p:ph type="title"/>
          </p:nvPr>
        </p:nvSpPr>
        <p:spPr>
          <a:prstGeom prst="rect">
            <a:avLst/>
          </a:prstGeom>
        </p:spPr>
        <p:txBody>
          <a:bodyPr/>
          <a:lstStyle>
            <a:lvl1pPr>
              <a:defRPr b="1" i="0">
                <a:latin typeface="Haas Grot Disp R 75" charset="0"/>
                <a:ea typeface="Haas Grot Disp R 75" charset="0"/>
                <a:cs typeface="Haas Grot Disp R 75" charset="0"/>
              </a:defRPr>
            </a:lvl1pPr>
          </a:lstStyle>
          <a:p>
            <a:r>
              <a:t>Title Text</a:t>
            </a:r>
          </a:p>
        </p:txBody>
      </p:sp>
      <p:sp>
        <p:nvSpPr>
          <p:cNvPr id="40" name="Body Level One…"/>
          <p:cNvSpPr txBox="1">
            <a:spLocks noGrp="1"/>
          </p:cNvSpPr>
          <p:nvPr>
            <p:ph type="body" idx="1"/>
          </p:nvPr>
        </p:nvSpPr>
        <p:spPr>
          <a:prstGeom prst="rect">
            <a:avLst/>
          </a:prstGeom>
        </p:spPr>
        <p:txBody>
          <a:bodyPr/>
          <a:lstStyle>
            <a:lvl1pPr>
              <a:spcBef>
                <a:spcPts val="3938"/>
              </a:spcBef>
              <a:defRPr b="1" i="0">
                <a:latin typeface="Haas Grot Disp R 75" charset="0"/>
                <a:ea typeface="Haas Grot Disp R 75" charset="0"/>
                <a:cs typeface="Haas Grot Disp R 75" charset="0"/>
              </a:defRPr>
            </a:lvl1pPr>
            <a:lvl2pPr>
              <a:defRPr b="1" i="0">
                <a:latin typeface="Haas Grot Disp R 75" charset="0"/>
                <a:ea typeface="Haas Grot Disp R 75" charset="0"/>
                <a:cs typeface="Haas Grot Disp R 75" charset="0"/>
              </a:defRPr>
            </a:lvl2pPr>
            <a:lvl3pPr>
              <a:lnSpc>
                <a:spcPct val="100000"/>
              </a:lnSpc>
              <a:defRPr b="1" i="0">
                <a:latin typeface="Haas Grot Disp R 75" charset="0"/>
                <a:ea typeface="Haas Grot Disp R 75" charset="0"/>
                <a:cs typeface="Haas Grot Disp R 75" charset="0"/>
                <a:sym typeface="Haas Grot Disp Pinterest"/>
              </a:defRPr>
            </a:lvl3pPr>
            <a:lvl4pPr>
              <a:lnSpc>
                <a:spcPct val="100000"/>
              </a:lnSpc>
              <a:defRPr b="1" i="0">
                <a:latin typeface="Haas Grot Disp R 75" charset="0"/>
                <a:ea typeface="Haas Grot Disp R 75" charset="0"/>
                <a:cs typeface="Haas Grot Disp R 75" charset="0"/>
                <a:sym typeface="Haas Grot Disp Pinterest"/>
              </a:defRPr>
            </a:lvl4pPr>
            <a:lvl5pPr>
              <a:lnSpc>
                <a:spcPct val="100000"/>
              </a:lnSpc>
              <a:defRPr b="1" i="0">
                <a:latin typeface="Haas Grot Disp R 75" charset="0"/>
                <a:ea typeface="Haas Grot Disp R 75" charset="0"/>
                <a:cs typeface="Haas Grot Disp R 75" charset="0"/>
                <a:sym typeface="Haas Grot Disp Pinterest"/>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rPr/>
              <a:pPr/>
              <a:t>‹#›</a:t>
            </a:fld>
            <a:endParaRPr/>
          </a:p>
        </p:txBody>
      </p:sp>
    </p:spTree>
    <p:extLst>
      <p:ext uri="{BB962C8B-B14F-4D97-AF65-F5344CB8AC3E}">
        <p14:creationId xmlns:p14="http://schemas.microsoft.com/office/powerpoint/2010/main" val="1172863816"/>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987552"/>
          </a:xfrm>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4" name="Date Placeholder 3"/>
          <p:cNvSpPr>
            <a:spLocks noGrp="1"/>
          </p:cNvSpPr>
          <p:nvPr>
            <p:ph type="dt" sz="half" idx="10"/>
          </p:nvPr>
        </p:nvSpPr>
        <p:spPr/>
        <p:txBody>
          <a:bodyPr/>
          <a:lstStyle/>
          <a:p>
            <a:fld id="{EEE9C33F-6390-9E4F-95CC-D0B8DEFB1C09}" type="datetime1">
              <a:rPr lang="en-US" smtClean="0"/>
              <a:t>3/30/2018</a:t>
            </a:fld>
            <a:endParaRPr lang="en-US"/>
          </a:p>
        </p:txBody>
      </p:sp>
      <p:sp>
        <p:nvSpPr>
          <p:cNvPr id="5" name="Footer Placeholder 4"/>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49808" y="914400"/>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dirty="0"/>
              <a:t>Click to edit Master title style</a:t>
            </a:r>
          </a:p>
        </p:txBody>
      </p:sp>
      <p:sp>
        <p:nvSpPr>
          <p:cNvPr id="3" name="Text Placeholder 2"/>
          <p:cNvSpPr>
            <a:spLocks noGrp="1"/>
          </p:cNvSpPr>
          <p:nvPr>
            <p:ph type="body" idx="1"/>
          </p:nvPr>
        </p:nvSpPr>
        <p:spPr>
          <a:xfrm>
            <a:off x="740664" y="2743200"/>
            <a:ext cx="8022336" cy="685800"/>
          </a:xfrm>
        </p:spPr>
        <p:txBody>
          <a:bodyPr lIns="146304" tIns="0" rIns="45720" bIns="0" anchor="t">
            <a:normAutofit/>
          </a:bodyPr>
          <a:lstStyle>
            <a:lvl1pPr marL="0" indent="0">
              <a:buNone/>
              <a:defRPr sz="4000" b="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dirty="0"/>
              <a:t>Click to edit Master text styles</a:t>
            </a:r>
          </a:p>
        </p:txBody>
      </p:sp>
      <p:sp>
        <p:nvSpPr>
          <p:cNvPr id="4" name="Date Placeholder 3"/>
          <p:cNvSpPr>
            <a:spLocks noGrp="1"/>
          </p:cNvSpPr>
          <p:nvPr>
            <p:ph type="dt" sz="half" idx="10"/>
          </p:nvPr>
        </p:nvSpPr>
        <p:spPr/>
        <p:txBody>
          <a:bodyPr/>
          <a:lstStyle/>
          <a:p>
            <a:fld id="{8205BFB5-CB4B-B84E-A506-2AE084CD0B11}" type="datetime1">
              <a:rPr lang="en-US" smtClean="0"/>
              <a:t>3/30/2018</a:t>
            </a:fld>
            <a:endParaRPr lang="en-US"/>
          </a:p>
        </p:txBody>
      </p:sp>
      <p:sp>
        <p:nvSpPr>
          <p:cNvPr id="5" name="Footer Placeholder 4"/>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1295400"/>
            <a:ext cx="4038600" cy="5504688"/>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295400"/>
            <a:ext cx="4038600" cy="55046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B9F665E5-9119-A541-9FF3-BD7DDBD6159D}"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7" name="Slide Number Placeholder 6"/>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1295400"/>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4" name="Content Placeholder 3"/>
          <p:cNvSpPr>
            <a:spLocks noGrp="1"/>
          </p:cNvSpPr>
          <p:nvPr>
            <p:ph sz="half" idx="2"/>
          </p:nvPr>
        </p:nvSpPr>
        <p:spPr>
          <a:xfrm>
            <a:off x="457200" y="2023338"/>
            <a:ext cx="4040188" cy="43774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Text Placeholder 4"/>
          <p:cNvSpPr>
            <a:spLocks noGrp="1"/>
          </p:cNvSpPr>
          <p:nvPr>
            <p:ph type="body" sz="quarter" idx="3"/>
          </p:nvPr>
        </p:nvSpPr>
        <p:spPr>
          <a:xfrm>
            <a:off x="4645025" y="1295400"/>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4645025" y="2023338"/>
            <a:ext cx="4041775" cy="43774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26C3075E-13E8-3342-A021-E7F5DB3A8B55}" type="datetime1">
              <a:rPr lang="en-US" smtClean="0"/>
              <a:t>3/30/2018</a:t>
            </a:fld>
            <a:endParaRPr lang="en-US"/>
          </a:p>
        </p:txBody>
      </p:sp>
      <p:sp>
        <p:nvSpPr>
          <p:cNvPr id="8" name="Footer Placeholder 7"/>
          <p:cNvSpPr>
            <a:spLocks noGrp="1"/>
          </p:cNvSpPr>
          <p:nvPr>
            <p:ph type="ftr" sz="quarter" idx="11"/>
          </p:nvPr>
        </p:nvSpPr>
        <p:spPr/>
        <p:txBody>
          <a:bodyPr/>
          <a:lstStyle/>
          <a:p>
            <a:r>
              <a:rPr lang="en-US"/>
              <a:t>Jure Leskovec, Stanford CS246: Mining Massive Datasets</a:t>
            </a:r>
          </a:p>
        </p:txBody>
      </p:sp>
      <p:sp>
        <p:nvSpPr>
          <p:cNvPr id="9" name="Slide Number Placeholder 8"/>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9E692AF3-0837-4B46-A2ED-D8133498C475}" type="datetime1">
              <a:rPr lang="en-US" smtClean="0"/>
              <a:t>3/30/2018</a:t>
            </a:fld>
            <a:endParaRPr lang="en-US"/>
          </a:p>
        </p:txBody>
      </p:sp>
      <p:sp>
        <p:nvSpPr>
          <p:cNvPr id="4" name="Footer Placeholder 3"/>
          <p:cNvSpPr>
            <a:spLocks noGrp="1"/>
          </p:cNvSpPr>
          <p:nvPr>
            <p:ph type="ftr" sz="quarter" idx="11"/>
          </p:nvPr>
        </p:nvSpPr>
        <p:spPr/>
        <p:txBody>
          <a:bodyPr/>
          <a:lstStyle/>
          <a:p>
            <a:r>
              <a:rPr lang="en-US"/>
              <a:t>Jure Leskovec, Stanford CS246: Mining Massive Datasets</a:t>
            </a:r>
          </a:p>
        </p:txBody>
      </p:sp>
      <p:sp>
        <p:nvSpPr>
          <p:cNvPr id="5" name="Slide Number Placeholder 4"/>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2A8769-6D02-CA4E-8782-5993E336FAE0}" type="datetime1">
              <a:rPr lang="en-US" smtClean="0"/>
              <a:t>3/30/2018</a:t>
            </a:fld>
            <a:endParaRPr lang="en-US"/>
          </a:p>
        </p:txBody>
      </p:sp>
      <p:sp>
        <p:nvSpPr>
          <p:cNvPr id="3" name="Footer Placeholder 2"/>
          <p:cNvSpPr>
            <a:spLocks noGrp="1"/>
          </p:cNvSpPr>
          <p:nvPr>
            <p:ph type="ftr" sz="quarter" idx="11"/>
          </p:nvPr>
        </p:nvSpPr>
        <p:spPr/>
        <p:txBody>
          <a:bodyPr/>
          <a:lstStyle/>
          <a:p>
            <a:r>
              <a:rPr lang="en-US"/>
              <a:t>Jure Leskovec, Stanford CS246: Mining Massive Datasets</a:t>
            </a:r>
          </a:p>
        </p:txBody>
      </p:sp>
      <p:sp>
        <p:nvSpPr>
          <p:cNvPr id="4" name="Slide Number Placeholder 3"/>
          <p:cNvSpPr>
            <a:spLocks noGrp="1"/>
          </p:cNvSpPr>
          <p:nvPr>
            <p:ph type="sldNum" sz="quarter" idx="12"/>
          </p:nvPr>
        </p:nvSpPr>
        <p:spPr/>
        <p:txBody>
          <a:bodyPr/>
          <a:lstStyle/>
          <a:p>
            <a:fld id="{19B12225-5612-419B-A8D5-4B8EEE4C217E}"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a:t>Click to edit Master title style</a:t>
            </a:r>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1E527917-6F51-0A41-8BA0-B95A14DB2583}"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7" name="Slide Number Placeholder 6"/>
          <p:cNvSpPr>
            <a:spLocks noGrp="1"/>
          </p:cNvSpPr>
          <p:nvPr>
            <p:ph type="sldNum" sz="quarter" idx="12"/>
          </p:nvPr>
        </p:nvSpPr>
        <p:spPr/>
        <p:txBody>
          <a:bodyPr/>
          <a:lstStyle/>
          <a:p>
            <a:fld id="{19B12225-5612-419B-A8D5-4B8EEE4C217E}" type="slidenum">
              <a:rPr lang="en-US" smtClean="0"/>
              <a:pPr/>
              <a:t>‹#›</a:t>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a:t>Click to edit Master title style</a:t>
            </a:r>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787DFB43-F8A2-504E-98C9-2081898E84BA}" type="datetime1">
              <a:rPr lang="en-US" smtClean="0"/>
              <a:t>3/30/2018</a:t>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r>
              <a:rPr lang="en-US"/>
              <a:t>Jure Leskovec, Stanford CS246: Mining Massive Datasets</a:t>
            </a:r>
          </a:p>
        </p:txBody>
      </p:sp>
      <p:sp>
        <p:nvSpPr>
          <p:cNvPr id="7" name="Slide Number Placeholder 6"/>
          <p:cNvSpPr>
            <a:spLocks noGrp="1"/>
          </p:cNvSpPr>
          <p:nvPr>
            <p:ph type="sldNum" sz="quarter" idx="12"/>
          </p:nvPr>
        </p:nvSpPr>
        <p:spPr>
          <a:xfrm>
            <a:off x="8339328" y="1170432"/>
            <a:ext cx="733864" cy="201168"/>
          </a:xfrm>
        </p:spPr>
        <p:txBody>
          <a:bodyPr/>
          <a:lstStyle/>
          <a:p>
            <a:fld id="{19B12225-5612-419B-A8D5-4B8EEE4C217E}"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02108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7" name="Rectangle 6"/>
          <p:cNvSpPr/>
          <p:nvPr/>
        </p:nvSpPr>
        <p:spPr bwMode="ltGray">
          <a:xfrm>
            <a:off x="0" y="1"/>
            <a:ext cx="9143999" cy="1021079"/>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Placeholder 1"/>
          <p:cNvSpPr>
            <a:spLocks noGrp="1"/>
          </p:cNvSpPr>
          <p:nvPr>
            <p:ph type="title"/>
          </p:nvPr>
        </p:nvSpPr>
        <p:spPr>
          <a:xfrm>
            <a:off x="457200" y="152400"/>
            <a:ext cx="8229600" cy="83820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US" dirty="0"/>
              <a:t>Click to edit Master title style</a:t>
            </a:r>
          </a:p>
        </p:txBody>
      </p:sp>
      <p:sp>
        <p:nvSpPr>
          <p:cNvPr id="3" name="Text Placeholder 2"/>
          <p:cNvSpPr>
            <a:spLocks noGrp="1"/>
          </p:cNvSpPr>
          <p:nvPr>
            <p:ph type="body" idx="1"/>
          </p:nvPr>
        </p:nvSpPr>
        <p:spPr>
          <a:xfrm>
            <a:off x="457200" y="1295400"/>
            <a:ext cx="8229600" cy="5257801"/>
          </a:xfrm>
          <a:prstGeom prst="rect">
            <a:avLst/>
          </a:prstGeom>
        </p:spPr>
        <p:txBody>
          <a:bodyPr vert="horz" lIns="54864" tIns="91440" rtlCol="0">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4" name="Date Placeholder 3"/>
          <p:cNvSpPr>
            <a:spLocks noGrp="1"/>
          </p:cNvSpPr>
          <p:nvPr>
            <p:ph type="dt" sz="half" idx="2"/>
          </p:nvPr>
        </p:nvSpPr>
        <p:spPr>
          <a:xfrm>
            <a:off x="457200" y="6583680"/>
            <a:ext cx="2133600" cy="274320"/>
          </a:xfrm>
          <a:prstGeom prst="rect">
            <a:avLst/>
          </a:prstGeom>
        </p:spPr>
        <p:txBody>
          <a:bodyPr vert="horz" lIns="109728" rIns="45720" bIns="0" rtlCol="0" anchor="b"/>
          <a:lstStyle>
            <a:lvl1pPr algn="l" eaLnBrk="1" latinLnBrk="0" hangingPunct="1">
              <a:defRPr kumimoji="0" sz="900">
                <a:solidFill>
                  <a:schemeClr val="tx1">
                    <a:tint val="95000"/>
                  </a:schemeClr>
                </a:solidFill>
                <a:latin typeface="Calibri" pitchFamily="34" charset="0"/>
                <a:cs typeface="Calibri" pitchFamily="34" charset="0"/>
              </a:defRPr>
            </a:lvl1pPr>
            <a:extLst/>
          </a:lstStyle>
          <a:p>
            <a:fld id="{26312A83-0EA2-2B4A-8120-C5CAFD1BF40B}" type="datetime1">
              <a:rPr lang="en-US" smtClean="0"/>
              <a:t>3/30/2018</a:t>
            </a:fld>
            <a:endParaRPr lang="en-US"/>
          </a:p>
        </p:txBody>
      </p:sp>
      <p:sp>
        <p:nvSpPr>
          <p:cNvPr id="5" name="Footer Placeholder 4"/>
          <p:cNvSpPr>
            <a:spLocks noGrp="1"/>
          </p:cNvSpPr>
          <p:nvPr>
            <p:ph type="ftr" sz="quarter" idx="3"/>
          </p:nvPr>
        </p:nvSpPr>
        <p:spPr>
          <a:xfrm>
            <a:off x="2640596" y="6583680"/>
            <a:ext cx="5507719" cy="274320"/>
          </a:xfrm>
          <a:prstGeom prst="rect">
            <a:avLst/>
          </a:prstGeom>
        </p:spPr>
        <p:txBody>
          <a:bodyPr vert="horz" lIns="45720" rIns="45720" bIns="0" rtlCol="0" anchor="b"/>
          <a:lstStyle>
            <a:lvl1pPr algn="l" eaLnBrk="1" latinLnBrk="0" hangingPunct="1">
              <a:defRPr kumimoji="0" sz="900">
                <a:solidFill>
                  <a:schemeClr val="tx1">
                    <a:tint val="95000"/>
                  </a:schemeClr>
                </a:solidFill>
                <a:latin typeface="Calibri" pitchFamily="34" charset="0"/>
                <a:cs typeface="Calibri" pitchFamily="34" charset="0"/>
              </a:defRPr>
            </a:lvl1pPr>
            <a:extLst/>
          </a:lstStyle>
          <a:p>
            <a:r>
              <a:rPr lang="en-US"/>
              <a:t>Jure Leskovec, Stanford CS246: Mining Massive Datasets</a:t>
            </a:r>
            <a:endParaRPr lang="en-US" dirty="0"/>
          </a:p>
        </p:txBody>
      </p:sp>
      <p:sp>
        <p:nvSpPr>
          <p:cNvPr id="6" name="Slide Number Placeholder 5"/>
          <p:cNvSpPr>
            <a:spLocks noGrp="1"/>
          </p:cNvSpPr>
          <p:nvPr>
            <p:ph type="sldNum" sz="quarter" idx="4"/>
          </p:nvPr>
        </p:nvSpPr>
        <p:spPr>
          <a:xfrm>
            <a:off x="8204396" y="6583680"/>
            <a:ext cx="733864" cy="274320"/>
          </a:xfrm>
          <a:prstGeom prst="rect">
            <a:avLst/>
          </a:prstGeom>
        </p:spPr>
        <p:txBody>
          <a:bodyPr vert="horz" bIns="0" rtlCol="0" anchor="b"/>
          <a:lstStyle>
            <a:lvl1pPr algn="r" eaLnBrk="1" latinLnBrk="0" hangingPunct="1">
              <a:defRPr kumimoji="0" sz="900">
                <a:solidFill>
                  <a:schemeClr val="tx1">
                    <a:tint val="95000"/>
                  </a:schemeClr>
                </a:solidFill>
                <a:latin typeface="Calibri" pitchFamily="34" charset="0"/>
                <a:cs typeface="Calibri" pitchFamily="34" charset="0"/>
              </a:defRPr>
            </a:lvl1pPr>
            <a:extLst/>
          </a:lstStyle>
          <a:p>
            <a:fld id="{19B12225-5612-419B-A8D5-4B8EEE4C217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5" r:id="rId12"/>
    <p:sldLayoutId id="2147483677" r:id="rId13"/>
    <p:sldLayoutId id="2147483678" r:id="rId14"/>
    <p:sldLayoutId id="2147483679" r:id="rId15"/>
    <p:sldLayoutId id="2147483680" r:id="rId16"/>
  </p:sldLayoutIdLst>
  <p:hf hdr="0"/>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Calibri" pitchFamily="34" charset="0"/>
          <a:ea typeface="+mn-ea"/>
          <a:cs typeface="Calibri" pitchFamily="34" charset="0"/>
        </a:defRPr>
      </a:lvl1pPr>
      <a:lvl2pPr marL="731520" indent="-274320" algn="l" rtl="0" eaLnBrk="1" latinLnBrk="0" hangingPunct="1">
        <a:spcBef>
          <a:spcPct val="20000"/>
        </a:spcBef>
        <a:buClr>
          <a:schemeClr val="accent2"/>
        </a:buClr>
        <a:buSzPct val="100000"/>
        <a:buFont typeface="Wingdings" pitchFamily="2" charset="2"/>
        <a:buChar char="§"/>
        <a:defRPr kumimoji="0" sz="2800" kern="1200">
          <a:solidFill>
            <a:schemeClr val="tx1"/>
          </a:solidFill>
          <a:latin typeface="Calibri" pitchFamily="34" charset="0"/>
          <a:ea typeface="+mn-ea"/>
          <a:cs typeface="Calibri" pitchFamily="34" charset="0"/>
        </a:defRPr>
      </a:lvl2pPr>
      <a:lvl3pPr marL="996696" indent="-228600" algn="l" rtl="0" eaLnBrk="1" latinLnBrk="0" hangingPunct="1">
        <a:spcBef>
          <a:spcPct val="20000"/>
        </a:spcBef>
        <a:buClr>
          <a:schemeClr val="accent3"/>
        </a:buClr>
        <a:buSzPct val="100000"/>
        <a:buFont typeface="Wingdings" pitchFamily="2" charset="2"/>
        <a:buChar char="§"/>
        <a:defRPr kumimoji="0" sz="2400" kern="1200">
          <a:solidFill>
            <a:schemeClr val="tx1"/>
          </a:solidFill>
          <a:latin typeface="Calibri" pitchFamily="34" charset="0"/>
          <a:ea typeface="+mn-ea"/>
          <a:cs typeface="Calibri" pitchFamily="34" charset="0"/>
        </a:defRPr>
      </a:lvl3pPr>
      <a:lvl4pPr marL="1216152" indent="-182880" algn="l" rtl="0" eaLnBrk="1" latinLnBrk="0" hangingPunct="1">
        <a:spcBef>
          <a:spcPct val="20000"/>
        </a:spcBef>
        <a:buClr>
          <a:schemeClr val="accent4"/>
        </a:buClr>
        <a:buSzPct val="100000"/>
        <a:buFont typeface="Wingdings" pitchFamily="2" charset="2"/>
        <a:buChar char="§"/>
        <a:defRPr kumimoji="0" sz="2000" kern="1200">
          <a:solidFill>
            <a:schemeClr val="tx1"/>
          </a:solidFill>
          <a:latin typeface="Calibri" pitchFamily="34" charset="0"/>
          <a:ea typeface="+mn-ea"/>
          <a:cs typeface="Calibri" pitchFamily="34" charset="0"/>
        </a:defRPr>
      </a:lvl4pPr>
      <a:lvl5pPr marL="1426464" indent="-182880" algn="l" rtl="0" eaLnBrk="1" latinLnBrk="0" hangingPunct="1">
        <a:spcBef>
          <a:spcPct val="20000"/>
        </a:spcBef>
        <a:buClr>
          <a:schemeClr val="accent5"/>
        </a:buClr>
        <a:buSzPct val="100000"/>
        <a:buFont typeface="Wingdings" pitchFamily="2" charset="2"/>
        <a:buChar char="§"/>
        <a:defRPr kumimoji="0" lang="en-US" sz="2000" kern="1200" smtClean="0">
          <a:solidFill>
            <a:schemeClr val="tx1"/>
          </a:solidFill>
          <a:latin typeface="Calibri" pitchFamily="34" charset="0"/>
          <a:ea typeface="+mn-ea"/>
          <a:cs typeface="Calibri"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447800"/>
            <a:ext cx="8077200" cy="3581400"/>
          </a:xfrm>
        </p:spPr>
        <p:txBody>
          <a:bodyPr anchor="b">
            <a:normAutofit/>
          </a:bodyPr>
          <a:lstStyle/>
          <a:p>
            <a:r>
              <a:rPr lang="en-US" sz="4800" dirty="0"/>
              <a:t>Finding Similar Items:</a:t>
            </a:r>
            <a:br>
              <a:rPr lang="en-US" sz="4800" dirty="0"/>
            </a:br>
            <a:r>
              <a:rPr lang="en-US" sz="4800" dirty="0"/>
              <a:t>Locality Sensitive Hashing</a:t>
            </a:r>
          </a:p>
        </p:txBody>
      </p:sp>
      <p:sp>
        <p:nvSpPr>
          <p:cNvPr id="7" name="TextBox 6"/>
          <p:cNvSpPr txBox="1"/>
          <p:nvPr/>
        </p:nvSpPr>
        <p:spPr>
          <a:xfrm>
            <a:off x="762000" y="5257800"/>
            <a:ext cx="6705600" cy="1323439"/>
          </a:xfrm>
          <a:prstGeom prst="rect">
            <a:avLst/>
          </a:prstGeom>
          <a:noFill/>
        </p:spPr>
        <p:txBody>
          <a:bodyPr wrap="square" rtlCol="0">
            <a:spAutoFit/>
          </a:bodyPr>
          <a:lstStyle/>
          <a:p>
            <a:r>
              <a:rPr lang="en-US" sz="2400" dirty="0" smtClean="0"/>
              <a:t>Modified from CS246</a:t>
            </a:r>
            <a:r>
              <a:rPr lang="en-US" sz="2400" dirty="0"/>
              <a:t>: Mining Massive Datasets</a:t>
            </a:r>
          </a:p>
          <a:p>
            <a:r>
              <a:rPr lang="en-US" sz="2400" dirty="0"/>
              <a:t>Jure Leskovec, </a:t>
            </a:r>
            <a:r>
              <a:rPr lang="en-US" sz="2000" dirty="0"/>
              <a:t>Stanford University</a:t>
            </a:r>
          </a:p>
          <a:p>
            <a:r>
              <a:rPr lang="en-US" sz="3200" dirty="0"/>
              <a:t>http://cs246.stanford.edu</a:t>
            </a:r>
          </a:p>
        </p:txBody>
      </p:sp>
      <p:pic>
        <p:nvPicPr>
          <p:cNvPr id="5" name="Picture 6" descr="http://asia.stanford.edu/images/StanfordSealSmall.jpg"/>
          <p:cNvPicPr>
            <a:picLocks noChangeAspect="1" noChangeArrowheads="1"/>
          </p:cNvPicPr>
          <p:nvPr/>
        </p:nvPicPr>
        <p:blipFill>
          <a:blip r:embed="rId3" cstate="print"/>
          <a:srcRect/>
          <a:stretch>
            <a:fillRect/>
          </a:stretch>
        </p:blipFill>
        <p:spPr bwMode="auto">
          <a:xfrm>
            <a:off x="7452360" y="5166360"/>
            <a:ext cx="1691640" cy="1691640"/>
          </a:xfrm>
          <a:prstGeom prst="rect">
            <a:avLst/>
          </a:prstGeom>
          <a:noFill/>
        </p:spPr>
      </p:pic>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Rectangle 2"/>
          <p:cNvSpPr>
            <a:spLocks noGrp="1" noChangeArrowheads="1"/>
          </p:cNvSpPr>
          <p:nvPr>
            <p:ph type="title"/>
          </p:nvPr>
        </p:nvSpPr>
        <p:spPr/>
        <p:txBody>
          <a:bodyPr/>
          <a:lstStyle/>
          <a:p>
            <a:r>
              <a:rPr lang="en-US" dirty="0"/>
              <a:t>Motivation for Min-Hash/LSH</a:t>
            </a:r>
          </a:p>
        </p:txBody>
      </p:sp>
      <mc:AlternateContent xmlns:mc="http://schemas.openxmlformats.org/markup-compatibility/2006" xmlns:a14="http://schemas.microsoft.com/office/drawing/2010/main">
        <mc:Choice Requires="a14">
          <p:sp>
            <p:nvSpPr>
              <p:cNvPr id="273411" name="Rectangle 3"/>
              <p:cNvSpPr>
                <a:spLocks noGrp="1" noChangeArrowheads="1"/>
              </p:cNvSpPr>
              <p:nvPr>
                <p:ph idx="1"/>
              </p:nvPr>
            </p:nvSpPr>
            <p:spPr>
              <a:xfrm>
                <a:off x="457200" y="1295400"/>
                <a:ext cx="8610600" cy="5562600"/>
              </a:xfrm>
            </p:spPr>
            <p:txBody>
              <a:bodyPr>
                <a:normAutofit/>
              </a:bodyPr>
              <a:lstStyle/>
              <a:p>
                <a:r>
                  <a:rPr lang="en-US" b="1" dirty="0">
                    <a:solidFill>
                      <a:srgbClr val="0000FF"/>
                    </a:solidFill>
                  </a:rPr>
                  <a:t>Suppose we need to find near-duplicate documents among </a:t>
                </a:r>
                <a14:m>
                  <m:oMath xmlns:m="http://schemas.openxmlformats.org/officeDocument/2006/math">
                    <m:r>
                      <a:rPr lang="en-US" b="1" i="1" dirty="0" smtClean="0">
                        <a:solidFill>
                          <a:srgbClr val="0000FF"/>
                        </a:solidFill>
                        <a:latin typeface="Cambria Math"/>
                      </a:rPr>
                      <m:t>𝑵</m:t>
                    </m:r>
                    <m:r>
                      <a:rPr lang="en-US" b="1" i="1" dirty="0" smtClean="0">
                        <a:solidFill>
                          <a:srgbClr val="0000FF"/>
                        </a:solidFill>
                        <a:latin typeface="Cambria Math"/>
                      </a:rPr>
                      <m:t>=</m:t>
                    </m:r>
                    <m:r>
                      <a:rPr lang="en-US" b="1" i="1" dirty="0" smtClean="0">
                        <a:solidFill>
                          <a:srgbClr val="0000FF"/>
                        </a:solidFill>
                        <a:latin typeface="Cambria Math"/>
                      </a:rPr>
                      <m:t>𝟏</m:t>
                    </m:r>
                  </m:oMath>
                </a14:m>
                <a:r>
                  <a:rPr lang="en-US" b="1" dirty="0">
                    <a:solidFill>
                      <a:srgbClr val="0000FF"/>
                    </a:solidFill>
                  </a:rPr>
                  <a:t> million documents</a:t>
                </a:r>
                <a:endParaRPr lang="en-US" dirty="0">
                  <a:solidFill>
                    <a:srgbClr val="0000FF"/>
                  </a:solidFill>
                </a:endParaRPr>
              </a:p>
              <a:p>
                <a:pPr lvl="1"/>
                <a:r>
                  <a:rPr lang="en-US" dirty="0"/>
                  <a:t>Naïvely, we would have to compute </a:t>
                </a:r>
                <a:r>
                  <a:rPr lang="en-US" b="1" dirty="0">
                    <a:solidFill>
                      <a:srgbClr val="FF0066"/>
                    </a:solidFill>
                  </a:rPr>
                  <a:t>pairwise </a:t>
                </a:r>
                <a:br>
                  <a:rPr lang="en-US" b="1" dirty="0">
                    <a:solidFill>
                      <a:srgbClr val="FF0066"/>
                    </a:solidFill>
                  </a:rPr>
                </a:br>
                <a:r>
                  <a:rPr lang="en-US" b="1" dirty="0">
                    <a:solidFill>
                      <a:srgbClr val="FF0066"/>
                    </a:solidFill>
                  </a:rPr>
                  <a:t>similarities </a:t>
                </a:r>
                <a:r>
                  <a:rPr lang="en-US" dirty="0"/>
                  <a:t>for </a:t>
                </a:r>
                <a:r>
                  <a:rPr lang="en-US" b="1" dirty="0"/>
                  <a:t>every pair of docs</a:t>
                </a:r>
              </a:p>
              <a:p>
                <a:pPr lvl="2"/>
                <a14:m>
                  <m:oMath xmlns:m="http://schemas.openxmlformats.org/officeDocument/2006/math">
                    <m:r>
                      <a:rPr lang="en-US" b="1" i="1" dirty="0" smtClean="0">
                        <a:latin typeface="Cambria Math"/>
                      </a:rPr>
                      <m:t>𝑵</m:t>
                    </m:r>
                    <m:r>
                      <a:rPr lang="en-US" b="1" i="1" dirty="0" smtClean="0">
                        <a:latin typeface="Cambria Math"/>
                      </a:rPr>
                      <m:t>(</m:t>
                    </m:r>
                    <m:r>
                      <a:rPr lang="en-US" b="1" i="1" dirty="0" smtClean="0">
                        <a:latin typeface="Cambria Math"/>
                      </a:rPr>
                      <m:t>𝑵</m:t>
                    </m:r>
                    <m:r>
                      <a:rPr lang="en-US" b="1" i="1" dirty="0" smtClean="0">
                        <a:latin typeface="Cambria Math"/>
                      </a:rPr>
                      <m:t>−</m:t>
                    </m:r>
                    <m:r>
                      <a:rPr lang="en-US" b="1" i="1" dirty="0" smtClean="0">
                        <a:latin typeface="Cambria Math"/>
                      </a:rPr>
                      <m:t>𝟏</m:t>
                    </m:r>
                    <m:r>
                      <a:rPr lang="en-US" b="1" i="1" dirty="0" smtClean="0">
                        <a:latin typeface="Cambria Math"/>
                      </a:rPr>
                      <m:t>)/</m:t>
                    </m:r>
                    <m:r>
                      <a:rPr lang="en-US" b="1" i="1" dirty="0" smtClean="0">
                        <a:latin typeface="Cambria Math"/>
                      </a:rPr>
                      <m:t>𝟐</m:t>
                    </m:r>
                  </m:oMath>
                </a14:m>
                <a:r>
                  <a:rPr lang="en-US" b="1" dirty="0"/>
                  <a:t> </a:t>
                </a:r>
                <a:r>
                  <a:rPr lang="en-US" b="1" dirty="0">
                    <a:cs typeface="Arial" pitchFamily="34" charset="0"/>
                  </a:rPr>
                  <a:t>≈ 5*10</a:t>
                </a:r>
                <a:r>
                  <a:rPr lang="en-US" b="1" baseline="30000" dirty="0">
                    <a:cs typeface="Arial" pitchFamily="34" charset="0"/>
                  </a:rPr>
                  <a:t>11</a:t>
                </a:r>
                <a:r>
                  <a:rPr lang="en-US" b="1" dirty="0">
                    <a:cs typeface="Arial" pitchFamily="34" charset="0"/>
                  </a:rPr>
                  <a:t> </a:t>
                </a:r>
                <a:r>
                  <a:rPr lang="en-US" dirty="0">
                    <a:cs typeface="Arial" pitchFamily="34" charset="0"/>
                  </a:rPr>
                  <a:t>comparisons</a:t>
                </a:r>
              </a:p>
              <a:p>
                <a:pPr lvl="2"/>
                <a:r>
                  <a:rPr lang="en-US" dirty="0">
                    <a:cs typeface="Arial" pitchFamily="34" charset="0"/>
                  </a:rPr>
                  <a:t>At 10</a:t>
                </a:r>
                <a:r>
                  <a:rPr lang="en-US" baseline="30000" dirty="0">
                    <a:cs typeface="Arial" pitchFamily="34" charset="0"/>
                  </a:rPr>
                  <a:t>5</a:t>
                </a:r>
                <a:r>
                  <a:rPr lang="en-US" dirty="0">
                    <a:cs typeface="Arial" pitchFamily="34" charset="0"/>
                  </a:rPr>
                  <a:t> secs/day and 10</a:t>
                </a:r>
                <a:r>
                  <a:rPr lang="en-US" baseline="30000" dirty="0">
                    <a:cs typeface="Arial" pitchFamily="34" charset="0"/>
                  </a:rPr>
                  <a:t>6</a:t>
                </a:r>
                <a:r>
                  <a:rPr lang="en-US" dirty="0">
                    <a:cs typeface="Arial" pitchFamily="34" charset="0"/>
                  </a:rPr>
                  <a:t> comparisons/sec, </a:t>
                </a:r>
                <a:br>
                  <a:rPr lang="en-US" dirty="0">
                    <a:cs typeface="Arial" pitchFamily="34" charset="0"/>
                  </a:rPr>
                </a:br>
                <a:r>
                  <a:rPr lang="en-US" dirty="0">
                    <a:cs typeface="Arial" pitchFamily="34" charset="0"/>
                  </a:rPr>
                  <a:t>it would take </a:t>
                </a:r>
                <a:r>
                  <a:rPr lang="en-US" b="1" dirty="0">
                    <a:cs typeface="Arial" pitchFamily="34" charset="0"/>
                  </a:rPr>
                  <a:t>5 days</a:t>
                </a:r>
                <a:endParaRPr lang="en-US" dirty="0">
                  <a:cs typeface="Arial" pitchFamily="34" charset="0"/>
                </a:endParaRPr>
              </a:p>
              <a:p>
                <a:pPr lvl="1"/>
                <a:r>
                  <a:rPr lang="en-US" dirty="0">
                    <a:cs typeface="Arial" pitchFamily="34" charset="0"/>
                  </a:rPr>
                  <a:t>For </a:t>
                </a:r>
                <a14:m>
                  <m:oMath xmlns:m="http://schemas.openxmlformats.org/officeDocument/2006/math">
                    <m:r>
                      <a:rPr lang="en-US" b="1" i="1" dirty="0" smtClean="0">
                        <a:latin typeface="Cambria Math"/>
                        <a:cs typeface="Arial" pitchFamily="34" charset="0"/>
                      </a:rPr>
                      <m:t>𝑵</m:t>
                    </m:r>
                    <m:r>
                      <a:rPr lang="en-US" b="1" i="1" dirty="0" smtClean="0">
                        <a:latin typeface="Cambria Math"/>
                        <a:cs typeface="Arial" pitchFamily="34" charset="0"/>
                      </a:rPr>
                      <m:t> = </m:t>
                    </m:r>
                    <m:r>
                      <a:rPr lang="en-US" b="1" i="1" dirty="0" smtClean="0">
                        <a:latin typeface="Cambria Math"/>
                        <a:cs typeface="Arial" pitchFamily="34" charset="0"/>
                      </a:rPr>
                      <m:t>𝟏𝟎</m:t>
                    </m:r>
                  </m:oMath>
                </a14:m>
                <a:r>
                  <a:rPr lang="en-US" dirty="0">
                    <a:cs typeface="Arial" pitchFamily="34" charset="0"/>
                  </a:rPr>
                  <a:t> million, it takes more than a year…</a:t>
                </a:r>
              </a:p>
              <a:p>
                <a:pPr lvl="4"/>
                <a:endParaRPr lang="en-US" dirty="0">
                  <a:cs typeface="Arial" pitchFamily="34" charset="0"/>
                </a:endParaRPr>
              </a:p>
              <a:p>
                <a:r>
                  <a:rPr lang="en-US" dirty="0">
                    <a:cs typeface="Arial" pitchFamily="34" charset="0"/>
                  </a:rPr>
                  <a:t>Similarly, you have a dataset of 10m images, quickly find the most similar to query image </a:t>
                </a:r>
                <a:r>
                  <a:rPr lang="en-US" b="1" dirty="0">
                    <a:cs typeface="Arial" pitchFamily="34" charset="0"/>
                  </a:rPr>
                  <a:t>Q</a:t>
                </a:r>
              </a:p>
            </p:txBody>
          </p:sp>
        </mc:Choice>
        <mc:Fallback xmlns="">
          <p:sp>
            <p:nvSpPr>
              <p:cNvPr id="273411" name="Rectangle 3"/>
              <p:cNvSpPr>
                <a:spLocks noGrp="1" noRot="1" noChangeAspect="1" noMove="1" noResize="1" noEditPoints="1" noAdjustHandles="1" noChangeArrowheads="1" noChangeShapeType="1" noTextEdit="1"/>
              </p:cNvSpPr>
              <p:nvPr>
                <p:ph idx="1"/>
              </p:nvPr>
            </p:nvSpPr>
            <p:spPr>
              <a:xfrm>
                <a:off x="457200" y="1295400"/>
                <a:ext cx="8610600" cy="5562600"/>
              </a:xfrm>
              <a:blipFill rotWithShape="0">
                <a:blip r:embed="rId2"/>
                <a:stretch>
                  <a:fillRect t="-658"/>
                </a:stretch>
              </a:blipFill>
            </p:spPr>
            <p:txBody>
              <a:bodyPr/>
              <a:lstStyle/>
              <a:p>
                <a:r>
                  <a:rPr lang="en-US">
                    <a:noFill/>
                  </a:rPr>
                  <a:t> </a:t>
                </a:r>
              </a:p>
            </p:txBody>
          </p:sp>
        </mc:Fallback>
      </mc:AlternateContent>
      <p:sp>
        <p:nvSpPr>
          <p:cNvPr id="4" name="Date Placeholder 3"/>
          <p:cNvSpPr>
            <a:spLocks noGrp="1"/>
          </p:cNvSpPr>
          <p:nvPr>
            <p:ph type="dt" sz="half" idx="10"/>
          </p:nvPr>
        </p:nvSpPr>
        <p:spPr/>
        <p:txBody>
          <a:bodyPr/>
          <a:lstStyle/>
          <a:p>
            <a:fld id="{F8D0C2AE-F708-8242-9075-92F613725BAE}"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5" name="Slide Number Placeholder 4"/>
          <p:cNvSpPr>
            <a:spLocks noGrp="1"/>
          </p:cNvSpPr>
          <p:nvPr>
            <p:ph type="sldNum" sz="quarter" idx="12"/>
          </p:nvPr>
        </p:nvSpPr>
        <p:spPr/>
        <p:txBody>
          <a:bodyPr/>
          <a:lstStyle/>
          <a:p>
            <a:fld id="{19B12225-5612-419B-A8D5-4B8EEE4C217E}" type="slidenum">
              <a:rPr lang="en-US" smtClean="0"/>
              <a:pPr/>
              <a:t>10</a:t>
            </a:fld>
            <a:endParaRPr lang="en-US"/>
          </a:p>
        </p:txBody>
      </p:sp>
    </p:spTree>
    <p:extLst>
      <p:ext uri="{BB962C8B-B14F-4D97-AF65-F5344CB8AC3E}">
        <p14:creationId xmlns:p14="http://schemas.microsoft.com/office/powerpoint/2010/main" val="948380264"/>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a:xfrm>
            <a:off x="457200" y="76200"/>
            <a:ext cx="8686800" cy="987552"/>
          </a:xfrm>
        </p:spPr>
        <p:txBody>
          <a:bodyPr>
            <a:normAutofit/>
          </a:bodyPr>
          <a:lstStyle/>
          <a:p>
            <a:r>
              <a:rPr lang="en-US" dirty="0"/>
              <a:t>3 Essential Steps for Similar Docs</a:t>
            </a:r>
          </a:p>
        </p:txBody>
      </p:sp>
      <p:sp>
        <p:nvSpPr>
          <p:cNvPr id="62467" name="Rectangle 3"/>
          <p:cNvSpPr>
            <a:spLocks noGrp="1" noChangeArrowheads="1"/>
          </p:cNvSpPr>
          <p:nvPr>
            <p:ph idx="1"/>
          </p:nvPr>
        </p:nvSpPr>
        <p:spPr/>
        <p:txBody>
          <a:bodyPr/>
          <a:lstStyle/>
          <a:p>
            <a:pPr marL="514350" indent="-514350">
              <a:buClr>
                <a:srgbClr val="0000FF"/>
              </a:buClr>
              <a:buFont typeface="+mj-lt"/>
              <a:buAutoNum type="arabicPeriod"/>
            </a:pPr>
            <a:r>
              <a:rPr lang="en-US" b="1" i="1" dirty="0">
                <a:solidFill>
                  <a:srgbClr val="FF0066"/>
                </a:solidFill>
              </a:rPr>
              <a:t>Shingling:</a:t>
            </a:r>
            <a:r>
              <a:rPr lang="en-US" dirty="0"/>
              <a:t> Converts a document into a set representation (Boolean vector)</a:t>
            </a:r>
          </a:p>
          <a:p>
            <a:pPr marL="2401824" lvl="8" indent="-609600">
              <a:buClr>
                <a:srgbClr val="0000FF"/>
              </a:buClr>
              <a:buFont typeface="+mj-lt"/>
              <a:buAutoNum type="arabicPeriod"/>
            </a:pPr>
            <a:endParaRPr lang="en-US" dirty="0"/>
          </a:p>
          <a:p>
            <a:pPr marL="514350" indent="-514350">
              <a:buClr>
                <a:srgbClr val="0000FF"/>
              </a:buClr>
              <a:buFont typeface="+mj-lt"/>
              <a:buAutoNum type="arabicPeriod"/>
            </a:pPr>
            <a:r>
              <a:rPr lang="en-US" b="1" i="1" dirty="0">
                <a:solidFill>
                  <a:srgbClr val="FF0066"/>
                </a:solidFill>
              </a:rPr>
              <a:t>Min-Hashing:</a:t>
            </a:r>
            <a:r>
              <a:rPr lang="en-US" dirty="0"/>
              <a:t> Convert large sets to short signatures, while preserving similarity</a:t>
            </a:r>
          </a:p>
          <a:p>
            <a:pPr marL="2401824" lvl="8" indent="-609600">
              <a:buClr>
                <a:srgbClr val="0000FF"/>
              </a:buClr>
              <a:buFont typeface="+mj-lt"/>
              <a:buAutoNum type="arabicPeriod"/>
            </a:pPr>
            <a:endParaRPr lang="en-US" dirty="0"/>
          </a:p>
          <a:p>
            <a:pPr marL="609600" indent="-609600">
              <a:buClr>
                <a:srgbClr val="0000FF"/>
              </a:buClr>
              <a:buFont typeface="+mj-lt"/>
              <a:buAutoNum type="arabicPeriod"/>
            </a:pPr>
            <a:r>
              <a:rPr lang="en-US" b="1" i="1" dirty="0">
                <a:solidFill>
                  <a:srgbClr val="FF0066"/>
                </a:solidFill>
              </a:rPr>
              <a:t>Locality-Sensitive Hashing:</a:t>
            </a:r>
            <a:r>
              <a:rPr lang="en-US" dirty="0"/>
              <a:t> Focus on </a:t>
            </a:r>
            <a:br>
              <a:rPr lang="en-US" dirty="0"/>
            </a:br>
            <a:r>
              <a:rPr lang="en-US" dirty="0"/>
              <a:t>pairs of signatures likely to be from </a:t>
            </a:r>
            <a:br>
              <a:rPr lang="en-US" dirty="0"/>
            </a:br>
            <a:r>
              <a:rPr lang="en-US" dirty="0"/>
              <a:t>similar documents</a:t>
            </a:r>
          </a:p>
          <a:p>
            <a:pPr marL="902208" lvl="1" indent="-609600">
              <a:buClr>
                <a:srgbClr val="0000FF"/>
              </a:buClr>
            </a:pPr>
            <a:r>
              <a:rPr lang="en-US" b="1" dirty="0">
                <a:solidFill>
                  <a:srgbClr val="0000FF"/>
                </a:solidFill>
              </a:rPr>
              <a:t>Candidate pairs!</a:t>
            </a:r>
          </a:p>
        </p:txBody>
      </p:sp>
      <p:sp>
        <p:nvSpPr>
          <p:cNvPr id="5" name="Date Placeholder 4"/>
          <p:cNvSpPr>
            <a:spLocks noGrp="1"/>
          </p:cNvSpPr>
          <p:nvPr>
            <p:ph type="dt" sz="half" idx="10"/>
          </p:nvPr>
        </p:nvSpPr>
        <p:spPr/>
        <p:txBody>
          <a:bodyPr/>
          <a:lstStyle/>
          <a:p>
            <a:fld id="{2F34088C-A827-D84E-A84A-C4F35736D0E6}"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4" name="Slide Number Placeholder 5"/>
          <p:cNvSpPr>
            <a:spLocks noGrp="1"/>
          </p:cNvSpPr>
          <p:nvPr>
            <p:ph type="sldNum" sz="quarter" idx="12"/>
          </p:nvPr>
        </p:nvSpPr>
        <p:spPr/>
        <p:txBody>
          <a:bodyPr/>
          <a:lstStyle/>
          <a:p>
            <a:fld id="{39524C00-7883-447F-993D-93A8BDF0ACB6}" type="slidenum">
              <a:rPr lang="en-US"/>
              <a:pPr/>
              <a:t>11</a:t>
            </a:fld>
            <a:endParaRPr lang="en-US"/>
          </a:p>
        </p:txBody>
      </p:sp>
    </p:spTree>
    <p:extLst>
      <p:ext uri="{BB962C8B-B14F-4D97-AF65-F5344CB8AC3E}">
        <p14:creationId xmlns:p14="http://schemas.microsoft.com/office/powerpoint/2010/main" val="17497066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r>
              <a:rPr lang="en-US"/>
              <a:t>The Big Picture</a:t>
            </a:r>
          </a:p>
        </p:txBody>
      </p:sp>
      <p:sp>
        <p:nvSpPr>
          <p:cNvPr id="19" name="Slide Number Placeholder 4"/>
          <p:cNvSpPr>
            <a:spLocks noGrp="1"/>
          </p:cNvSpPr>
          <p:nvPr>
            <p:ph type="sldNum" sz="quarter" idx="12"/>
          </p:nvPr>
        </p:nvSpPr>
        <p:spPr/>
        <p:txBody>
          <a:bodyPr/>
          <a:lstStyle/>
          <a:p>
            <a:fld id="{E3C3BF69-412C-40FF-B67E-488F1482FCFF}" type="slidenum">
              <a:rPr lang="en-US"/>
              <a:pPr/>
              <a:t>12</a:t>
            </a:fld>
            <a:endParaRPr lang="en-US"/>
          </a:p>
        </p:txBody>
      </p:sp>
      <p:sp>
        <p:nvSpPr>
          <p:cNvPr id="64515" name="AutoShape 3"/>
          <p:cNvSpPr>
            <a:spLocks noChangeArrowheads="1"/>
          </p:cNvSpPr>
          <p:nvPr/>
        </p:nvSpPr>
        <p:spPr bwMode="auto">
          <a:xfrm rot="-5394873">
            <a:off x="1257300" y="2552700"/>
            <a:ext cx="1371600" cy="9906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headEnd/>
            <a:tailEnd/>
          </a:ln>
          <a:effectLst/>
        </p:spPr>
        <p:txBody>
          <a:bodyPr vert="eaVert" wrap="none" anchor="ctr"/>
          <a:lstStyle/>
          <a:p>
            <a:pPr algn="ctr"/>
            <a:r>
              <a:rPr lang="en-US" sz="1800">
                <a:latin typeface="Arial" pitchFamily="34" charset="0"/>
                <a:cs typeface="Arial" pitchFamily="34" charset="0"/>
              </a:rPr>
              <a:t>Shingling</a:t>
            </a:r>
          </a:p>
        </p:txBody>
      </p:sp>
      <p:sp>
        <p:nvSpPr>
          <p:cNvPr id="64518" name="Text Box 6"/>
          <p:cNvSpPr txBox="1">
            <a:spLocks noChangeArrowheads="1"/>
          </p:cNvSpPr>
          <p:nvPr/>
        </p:nvSpPr>
        <p:spPr bwMode="auto">
          <a:xfrm>
            <a:off x="152400" y="2743200"/>
            <a:ext cx="800219" cy="646331"/>
          </a:xfrm>
          <a:prstGeom prst="rect">
            <a:avLst/>
          </a:prstGeom>
          <a:noFill/>
          <a:ln w="9525">
            <a:noFill/>
            <a:miter lim="800000"/>
            <a:headEnd/>
            <a:tailEnd/>
          </a:ln>
          <a:effectLst/>
        </p:spPr>
        <p:txBody>
          <a:bodyPr wrap="none">
            <a:spAutoFit/>
          </a:bodyPr>
          <a:lstStyle/>
          <a:p>
            <a:r>
              <a:rPr lang="en-US" sz="1800" dirty="0" err="1">
                <a:latin typeface="Arial" pitchFamily="34" charset="0"/>
                <a:cs typeface="Arial" pitchFamily="34" charset="0"/>
              </a:rPr>
              <a:t>Docu</a:t>
            </a:r>
            <a:r>
              <a:rPr lang="en-US" sz="1800" dirty="0">
                <a:latin typeface="Arial" pitchFamily="34" charset="0"/>
                <a:cs typeface="Arial" pitchFamily="34" charset="0"/>
              </a:rPr>
              <a:t>-</a:t>
            </a:r>
          </a:p>
          <a:p>
            <a:r>
              <a:rPr lang="en-US" sz="1800" dirty="0" err="1">
                <a:latin typeface="Arial" pitchFamily="34" charset="0"/>
                <a:cs typeface="Arial" pitchFamily="34" charset="0"/>
              </a:rPr>
              <a:t>ment</a:t>
            </a:r>
            <a:endParaRPr lang="en-US" sz="1800" dirty="0">
              <a:latin typeface="Arial" pitchFamily="34" charset="0"/>
              <a:cs typeface="Arial" pitchFamily="34" charset="0"/>
            </a:endParaRPr>
          </a:p>
        </p:txBody>
      </p:sp>
      <p:sp>
        <p:nvSpPr>
          <p:cNvPr id="64519" name="Line 7"/>
          <p:cNvSpPr>
            <a:spLocks noChangeShapeType="1"/>
          </p:cNvSpPr>
          <p:nvPr/>
        </p:nvSpPr>
        <p:spPr bwMode="auto">
          <a:xfrm>
            <a:off x="990600" y="3048000"/>
            <a:ext cx="457200" cy="0"/>
          </a:xfrm>
          <a:prstGeom prst="line">
            <a:avLst/>
          </a:prstGeom>
          <a:noFill/>
          <a:ln w="9525">
            <a:solidFill>
              <a:schemeClr val="tx1"/>
            </a:solidFill>
            <a:round/>
            <a:headEnd/>
            <a:tailEnd type="triangle" w="med" len="med"/>
          </a:ln>
          <a:effectLst/>
        </p:spPr>
        <p:txBody>
          <a:bodyPr/>
          <a:lstStyle/>
          <a:p>
            <a:endParaRPr lang="en-US">
              <a:latin typeface="Arial" pitchFamily="34" charset="0"/>
              <a:cs typeface="Arial" pitchFamily="34" charset="0"/>
            </a:endParaRPr>
          </a:p>
        </p:txBody>
      </p:sp>
      <p:grpSp>
        <p:nvGrpSpPr>
          <p:cNvPr id="2" name="Group 19"/>
          <p:cNvGrpSpPr>
            <a:grpSpLocks/>
          </p:cNvGrpSpPr>
          <p:nvPr/>
        </p:nvGrpSpPr>
        <p:grpSpPr bwMode="auto">
          <a:xfrm>
            <a:off x="2362201" y="3048001"/>
            <a:ext cx="1390651" cy="2592388"/>
            <a:chOff x="1488" y="1920"/>
            <a:chExt cx="876" cy="1633"/>
          </a:xfrm>
        </p:grpSpPr>
        <p:sp>
          <p:nvSpPr>
            <p:cNvPr id="64520" name="Line 8"/>
            <p:cNvSpPr>
              <a:spLocks noChangeShapeType="1"/>
            </p:cNvSpPr>
            <p:nvPr/>
          </p:nvSpPr>
          <p:spPr bwMode="auto">
            <a:xfrm>
              <a:off x="1536" y="1920"/>
              <a:ext cx="720" cy="0"/>
            </a:xfrm>
            <a:prstGeom prst="line">
              <a:avLst/>
            </a:prstGeom>
            <a:noFill/>
            <a:ln w="9525">
              <a:solidFill>
                <a:schemeClr val="tx1"/>
              </a:solidFill>
              <a:round/>
              <a:headEnd/>
              <a:tailEnd type="triangle" w="med" len="med"/>
            </a:ln>
            <a:effectLst/>
          </p:spPr>
          <p:txBody>
            <a:bodyPr/>
            <a:lstStyle/>
            <a:p>
              <a:endParaRPr lang="en-US">
                <a:latin typeface="Arial" pitchFamily="34" charset="0"/>
                <a:cs typeface="Arial" pitchFamily="34" charset="0"/>
              </a:endParaRPr>
            </a:p>
          </p:txBody>
        </p:sp>
        <p:sp>
          <p:nvSpPr>
            <p:cNvPr id="64521" name="Text Box 9"/>
            <p:cNvSpPr txBox="1">
              <a:spLocks noChangeArrowheads="1"/>
            </p:cNvSpPr>
            <p:nvPr/>
          </p:nvSpPr>
          <p:spPr bwMode="auto">
            <a:xfrm>
              <a:off x="1488" y="2448"/>
              <a:ext cx="876" cy="1105"/>
            </a:xfrm>
            <a:prstGeom prst="rect">
              <a:avLst/>
            </a:prstGeom>
            <a:noFill/>
            <a:ln w="9525">
              <a:noFill/>
              <a:miter lim="800000"/>
              <a:headEnd/>
              <a:tailEnd/>
            </a:ln>
            <a:effectLst/>
          </p:spPr>
          <p:txBody>
            <a:bodyPr wrap="none">
              <a:spAutoFit/>
            </a:bodyPr>
            <a:lstStyle/>
            <a:p>
              <a:r>
                <a:rPr lang="en-US" sz="1800" dirty="0">
                  <a:latin typeface="Arial" pitchFamily="34" charset="0"/>
                  <a:cs typeface="Arial" pitchFamily="34" charset="0"/>
                </a:rPr>
                <a:t>The set</a:t>
              </a:r>
            </a:p>
            <a:p>
              <a:r>
                <a:rPr lang="en-US" sz="1800" dirty="0">
                  <a:latin typeface="Arial" pitchFamily="34" charset="0"/>
                  <a:cs typeface="Arial" pitchFamily="34" charset="0"/>
                </a:rPr>
                <a:t>of strings</a:t>
              </a:r>
            </a:p>
            <a:p>
              <a:r>
                <a:rPr lang="en-US" sz="1800" dirty="0">
                  <a:latin typeface="Arial" pitchFamily="34" charset="0"/>
                  <a:cs typeface="Arial" pitchFamily="34" charset="0"/>
                </a:rPr>
                <a:t>of length </a:t>
              </a:r>
              <a:r>
                <a:rPr lang="en-US" sz="1800" b="1" i="1" dirty="0">
                  <a:latin typeface="Arial" pitchFamily="34" charset="0"/>
                  <a:cs typeface="Arial" pitchFamily="34" charset="0"/>
                </a:rPr>
                <a:t>k</a:t>
              </a:r>
            </a:p>
            <a:p>
              <a:r>
                <a:rPr lang="en-US" sz="1800" dirty="0">
                  <a:latin typeface="Arial" pitchFamily="34" charset="0"/>
                  <a:cs typeface="Arial" pitchFamily="34" charset="0"/>
                </a:rPr>
                <a:t>that appear</a:t>
              </a:r>
            </a:p>
            <a:p>
              <a:r>
                <a:rPr lang="en-US" sz="1800" dirty="0">
                  <a:latin typeface="Arial" pitchFamily="34" charset="0"/>
                  <a:cs typeface="Arial" pitchFamily="34" charset="0"/>
                </a:rPr>
                <a:t>in the </a:t>
              </a:r>
              <a:r>
                <a:rPr lang="en-US" sz="1800" dirty="0" err="1">
                  <a:latin typeface="Arial" pitchFamily="34" charset="0"/>
                  <a:cs typeface="Arial" pitchFamily="34" charset="0"/>
                </a:rPr>
                <a:t>docu</a:t>
              </a:r>
              <a:r>
                <a:rPr lang="en-US" sz="1800" dirty="0">
                  <a:latin typeface="Arial" pitchFamily="34" charset="0"/>
                  <a:cs typeface="Arial" pitchFamily="34" charset="0"/>
                </a:rPr>
                <a:t>-</a:t>
              </a:r>
            </a:p>
            <a:p>
              <a:r>
                <a:rPr lang="en-US" sz="1800" dirty="0" err="1">
                  <a:latin typeface="Arial" pitchFamily="34" charset="0"/>
                  <a:cs typeface="Arial" pitchFamily="34" charset="0"/>
                </a:rPr>
                <a:t>ment</a:t>
              </a:r>
              <a:endParaRPr lang="en-US" sz="1800" dirty="0">
                <a:latin typeface="Arial" pitchFamily="34" charset="0"/>
                <a:cs typeface="Arial" pitchFamily="34" charset="0"/>
              </a:endParaRPr>
            </a:p>
          </p:txBody>
        </p:sp>
        <p:sp>
          <p:nvSpPr>
            <p:cNvPr id="64522" name="Line 10"/>
            <p:cNvSpPr>
              <a:spLocks noChangeShapeType="1"/>
            </p:cNvSpPr>
            <p:nvPr/>
          </p:nvSpPr>
          <p:spPr bwMode="auto">
            <a:xfrm flipV="1">
              <a:off x="1872" y="1920"/>
              <a:ext cx="0" cy="480"/>
            </a:xfrm>
            <a:prstGeom prst="line">
              <a:avLst/>
            </a:prstGeom>
            <a:noFill/>
            <a:ln w="9525">
              <a:solidFill>
                <a:schemeClr val="tx1"/>
              </a:solidFill>
              <a:round/>
              <a:headEnd/>
              <a:tailEnd type="triangle" w="med" len="med"/>
            </a:ln>
            <a:effectLst/>
          </p:spPr>
          <p:txBody>
            <a:bodyPr/>
            <a:lstStyle/>
            <a:p>
              <a:endParaRPr lang="en-US">
                <a:latin typeface="Arial" pitchFamily="34" charset="0"/>
                <a:cs typeface="Arial" pitchFamily="34" charset="0"/>
              </a:endParaRPr>
            </a:p>
          </p:txBody>
        </p:sp>
      </p:grpSp>
      <p:grpSp>
        <p:nvGrpSpPr>
          <p:cNvPr id="3" name="Group 20"/>
          <p:cNvGrpSpPr>
            <a:grpSpLocks/>
          </p:cNvGrpSpPr>
          <p:nvPr/>
        </p:nvGrpSpPr>
        <p:grpSpPr bwMode="auto">
          <a:xfrm>
            <a:off x="3581400" y="2362200"/>
            <a:ext cx="2376488" cy="3538538"/>
            <a:chOff x="2256" y="1488"/>
            <a:chExt cx="1497" cy="2229"/>
          </a:xfrm>
        </p:grpSpPr>
        <p:sp>
          <p:nvSpPr>
            <p:cNvPr id="64516" name="AutoShape 4"/>
            <p:cNvSpPr>
              <a:spLocks noChangeArrowheads="1"/>
            </p:cNvSpPr>
            <p:nvPr/>
          </p:nvSpPr>
          <p:spPr bwMode="auto">
            <a:xfrm rot="-5394873">
              <a:off x="2136" y="1608"/>
              <a:ext cx="864" cy="624"/>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99CC">
                <a:alpha val="50000"/>
              </a:srgbClr>
            </a:solidFill>
            <a:ln w="9525">
              <a:solidFill>
                <a:schemeClr val="tx1"/>
              </a:solidFill>
              <a:miter lim="800000"/>
              <a:headEnd/>
              <a:tailEnd/>
            </a:ln>
            <a:effectLst/>
          </p:spPr>
          <p:txBody>
            <a:bodyPr vert="eaVert" wrap="none" anchor="ctr"/>
            <a:lstStyle/>
            <a:p>
              <a:pPr algn="ctr"/>
              <a:r>
                <a:rPr lang="en-US" sz="1800" dirty="0">
                  <a:latin typeface="Arial" pitchFamily="34" charset="0"/>
                  <a:cs typeface="Arial" pitchFamily="34" charset="0"/>
                </a:rPr>
                <a:t>Min </a:t>
              </a:r>
              <a:br>
                <a:rPr lang="en-US" sz="1800" dirty="0">
                  <a:latin typeface="Arial" pitchFamily="34" charset="0"/>
                  <a:cs typeface="Arial" pitchFamily="34" charset="0"/>
                </a:rPr>
              </a:br>
              <a:r>
                <a:rPr lang="en-US" sz="1800" dirty="0">
                  <a:latin typeface="Arial" pitchFamily="34" charset="0"/>
                  <a:cs typeface="Arial" pitchFamily="34" charset="0"/>
                </a:rPr>
                <a:t>Hashing</a:t>
              </a:r>
            </a:p>
          </p:txBody>
        </p:sp>
        <p:sp>
          <p:nvSpPr>
            <p:cNvPr id="64524" name="Line 12"/>
            <p:cNvSpPr>
              <a:spLocks noChangeShapeType="1"/>
            </p:cNvSpPr>
            <p:nvPr/>
          </p:nvSpPr>
          <p:spPr bwMode="auto">
            <a:xfrm>
              <a:off x="2880" y="1920"/>
              <a:ext cx="720" cy="0"/>
            </a:xfrm>
            <a:prstGeom prst="line">
              <a:avLst/>
            </a:prstGeom>
            <a:noFill/>
            <a:ln w="9525">
              <a:solidFill>
                <a:schemeClr val="tx1"/>
              </a:solidFill>
              <a:round/>
              <a:headEnd/>
              <a:tailEnd type="triangle" w="med" len="med"/>
            </a:ln>
            <a:effectLst/>
          </p:spPr>
          <p:txBody>
            <a:bodyPr/>
            <a:lstStyle/>
            <a:p>
              <a:endParaRPr lang="en-US">
                <a:latin typeface="Arial" pitchFamily="34" charset="0"/>
                <a:cs typeface="Arial" pitchFamily="34" charset="0"/>
              </a:endParaRPr>
            </a:p>
          </p:txBody>
        </p:sp>
        <p:sp>
          <p:nvSpPr>
            <p:cNvPr id="64526" name="Text Box 14"/>
            <p:cNvSpPr txBox="1">
              <a:spLocks noChangeArrowheads="1"/>
            </p:cNvSpPr>
            <p:nvPr/>
          </p:nvSpPr>
          <p:spPr bwMode="auto">
            <a:xfrm>
              <a:off x="2784" y="2448"/>
              <a:ext cx="969" cy="1269"/>
            </a:xfrm>
            <a:prstGeom prst="rect">
              <a:avLst/>
            </a:prstGeom>
            <a:noFill/>
            <a:ln w="9525">
              <a:noFill/>
              <a:miter lim="800000"/>
              <a:headEnd/>
              <a:tailEnd/>
            </a:ln>
            <a:effectLst/>
          </p:spPr>
          <p:txBody>
            <a:bodyPr wrap="none">
              <a:spAutoFit/>
            </a:bodyPr>
            <a:lstStyle/>
            <a:p>
              <a:r>
                <a:rPr lang="en-US" sz="1800" b="1" i="1" dirty="0">
                  <a:solidFill>
                    <a:srgbClr val="FF0066"/>
                  </a:solidFill>
                  <a:latin typeface="Arial" pitchFamily="34" charset="0"/>
                  <a:cs typeface="Arial" pitchFamily="34" charset="0"/>
                </a:rPr>
                <a:t>Signatures</a:t>
              </a:r>
              <a:r>
                <a:rPr lang="en-US" sz="1800" dirty="0">
                  <a:latin typeface="Arial" pitchFamily="34" charset="0"/>
                  <a:cs typeface="Arial" pitchFamily="34" charset="0"/>
                </a:rPr>
                <a:t>:</a:t>
              </a:r>
            </a:p>
            <a:p>
              <a:r>
                <a:rPr lang="en-US" sz="1800" dirty="0">
                  <a:latin typeface="Arial" pitchFamily="34" charset="0"/>
                  <a:cs typeface="Arial" pitchFamily="34" charset="0"/>
                </a:rPr>
                <a:t>short integer</a:t>
              </a:r>
            </a:p>
            <a:p>
              <a:r>
                <a:rPr lang="en-US" sz="1800" dirty="0">
                  <a:latin typeface="Arial" pitchFamily="34" charset="0"/>
                  <a:cs typeface="Arial" pitchFamily="34" charset="0"/>
                </a:rPr>
                <a:t>vectors that</a:t>
              </a:r>
            </a:p>
            <a:p>
              <a:r>
                <a:rPr lang="en-US" sz="1800" dirty="0">
                  <a:latin typeface="Arial" pitchFamily="34" charset="0"/>
                  <a:cs typeface="Arial" pitchFamily="34" charset="0"/>
                </a:rPr>
                <a:t>represent the</a:t>
              </a:r>
            </a:p>
            <a:p>
              <a:r>
                <a:rPr lang="en-US" sz="1800" dirty="0">
                  <a:latin typeface="Arial" pitchFamily="34" charset="0"/>
                  <a:cs typeface="Arial" pitchFamily="34" charset="0"/>
                </a:rPr>
                <a:t>sets, and</a:t>
              </a:r>
            </a:p>
            <a:p>
              <a:r>
                <a:rPr lang="en-US" sz="1800" dirty="0">
                  <a:latin typeface="Arial" pitchFamily="34" charset="0"/>
                  <a:cs typeface="Arial" pitchFamily="34" charset="0"/>
                </a:rPr>
                <a:t>reflect their</a:t>
              </a:r>
            </a:p>
            <a:p>
              <a:r>
                <a:rPr lang="en-US" sz="1800" dirty="0">
                  <a:latin typeface="Arial" pitchFamily="34" charset="0"/>
                  <a:cs typeface="Arial" pitchFamily="34" charset="0"/>
                </a:rPr>
                <a:t>similarity</a:t>
              </a:r>
            </a:p>
          </p:txBody>
        </p:sp>
        <p:sp>
          <p:nvSpPr>
            <p:cNvPr id="64528" name="Line 16"/>
            <p:cNvSpPr>
              <a:spLocks noChangeShapeType="1"/>
            </p:cNvSpPr>
            <p:nvPr/>
          </p:nvSpPr>
          <p:spPr bwMode="auto">
            <a:xfrm flipV="1">
              <a:off x="3216" y="1920"/>
              <a:ext cx="0" cy="480"/>
            </a:xfrm>
            <a:prstGeom prst="line">
              <a:avLst/>
            </a:prstGeom>
            <a:noFill/>
            <a:ln w="9525">
              <a:solidFill>
                <a:schemeClr val="tx1"/>
              </a:solidFill>
              <a:round/>
              <a:headEnd/>
              <a:tailEnd type="triangle" w="med" len="med"/>
            </a:ln>
            <a:effectLst/>
          </p:spPr>
          <p:txBody>
            <a:bodyPr/>
            <a:lstStyle/>
            <a:p>
              <a:endParaRPr lang="en-US">
                <a:latin typeface="Arial" pitchFamily="34" charset="0"/>
                <a:cs typeface="Arial" pitchFamily="34" charset="0"/>
              </a:endParaRPr>
            </a:p>
          </p:txBody>
        </p:sp>
      </p:grpSp>
      <p:grpSp>
        <p:nvGrpSpPr>
          <p:cNvPr id="4" name="Group 21"/>
          <p:cNvGrpSpPr>
            <a:grpSpLocks/>
          </p:cNvGrpSpPr>
          <p:nvPr/>
        </p:nvGrpSpPr>
        <p:grpSpPr bwMode="auto">
          <a:xfrm>
            <a:off x="5715000" y="2165350"/>
            <a:ext cx="3402013" cy="2014538"/>
            <a:chOff x="3600" y="1364"/>
            <a:chExt cx="2143" cy="1269"/>
          </a:xfrm>
        </p:grpSpPr>
        <p:sp>
          <p:nvSpPr>
            <p:cNvPr id="64523" name="Rectangle 11"/>
            <p:cNvSpPr>
              <a:spLocks noChangeArrowheads="1"/>
            </p:cNvSpPr>
            <p:nvPr/>
          </p:nvSpPr>
          <p:spPr bwMode="auto">
            <a:xfrm>
              <a:off x="3600" y="1536"/>
              <a:ext cx="816" cy="768"/>
            </a:xfrm>
            <a:prstGeom prst="rect">
              <a:avLst/>
            </a:prstGeom>
            <a:solidFill>
              <a:schemeClr val="accent1">
                <a:alpha val="50000"/>
              </a:schemeClr>
            </a:solidFill>
            <a:ln w="9525">
              <a:solidFill>
                <a:schemeClr val="tx1"/>
              </a:solidFill>
              <a:miter lim="800000"/>
              <a:headEnd/>
              <a:tailEnd/>
            </a:ln>
            <a:effectLst/>
          </p:spPr>
          <p:txBody>
            <a:bodyPr wrap="none" anchor="ctr"/>
            <a:lstStyle/>
            <a:p>
              <a:pPr algn="ctr"/>
              <a:r>
                <a:rPr lang="en-US" sz="1800" dirty="0">
                  <a:latin typeface="Arial" pitchFamily="34" charset="0"/>
                  <a:cs typeface="Arial" pitchFamily="34" charset="0"/>
                </a:rPr>
                <a:t>Locality-</a:t>
              </a:r>
            </a:p>
            <a:p>
              <a:pPr algn="ctr"/>
              <a:r>
                <a:rPr lang="en-US" sz="1800" dirty="0">
                  <a:latin typeface="Arial" pitchFamily="34" charset="0"/>
                  <a:cs typeface="Arial" pitchFamily="34" charset="0"/>
                </a:rPr>
                <a:t>Sensitive</a:t>
              </a:r>
            </a:p>
            <a:p>
              <a:pPr algn="ctr"/>
              <a:r>
                <a:rPr lang="en-US" sz="1800" dirty="0">
                  <a:latin typeface="Arial" pitchFamily="34" charset="0"/>
                  <a:cs typeface="Arial" pitchFamily="34" charset="0"/>
                </a:rPr>
                <a:t>Hashing</a:t>
              </a:r>
            </a:p>
          </p:txBody>
        </p:sp>
        <p:sp>
          <p:nvSpPr>
            <p:cNvPr id="64529" name="Line 17"/>
            <p:cNvSpPr>
              <a:spLocks noChangeShapeType="1"/>
            </p:cNvSpPr>
            <p:nvPr/>
          </p:nvSpPr>
          <p:spPr bwMode="auto">
            <a:xfrm>
              <a:off x="4416" y="1920"/>
              <a:ext cx="288" cy="0"/>
            </a:xfrm>
            <a:prstGeom prst="line">
              <a:avLst/>
            </a:prstGeom>
            <a:noFill/>
            <a:ln w="9525">
              <a:solidFill>
                <a:schemeClr val="tx1"/>
              </a:solidFill>
              <a:round/>
              <a:headEnd/>
              <a:tailEnd type="triangle" w="med" len="med"/>
            </a:ln>
            <a:effectLst/>
          </p:spPr>
          <p:txBody>
            <a:bodyPr/>
            <a:lstStyle/>
            <a:p>
              <a:endParaRPr lang="en-US">
                <a:latin typeface="Arial" pitchFamily="34" charset="0"/>
                <a:cs typeface="Arial" pitchFamily="34" charset="0"/>
              </a:endParaRPr>
            </a:p>
          </p:txBody>
        </p:sp>
        <p:sp>
          <p:nvSpPr>
            <p:cNvPr id="64530" name="Text Box 18"/>
            <p:cNvSpPr txBox="1">
              <a:spLocks noChangeArrowheads="1"/>
            </p:cNvSpPr>
            <p:nvPr/>
          </p:nvSpPr>
          <p:spPr bwMode="auto">
            <a:xfrm>
              <a:off x="4790" y="1364"/>
              <a:ext cx="953" cy="1269"/>
            </a:xfrm>
            <a:prstGeom prst="rect">
              <a:avLst/>
            </a:prstGeom>
            <a:noFill/>
            <a:ln w="9525">
              <a:noFill/>
              <a:miter lim="800000"/>
              <a:headEnd/>
              <a:tailEnd/>
            </a:ln>
            <a:effectLst/>
          </p:spPr>
          <p:txBody>
            <a:bodyPr wrap="none">
              <a:spAutoFit/>
            </a:bodyPr>
            <a:lstStyle/>
            <a:p>
              <a:r>
                <a:rPr lang="en-US" sz="1800" b="1" i="1" dirty="0">
                  <a:solidFill>
                    <a:srgbClr val="FF0066"/>
                  </a:solidFill>
                  <a:latin typeface="Arial" pitchFamily="34" charset="0"/>
                  <a:cs typeface="Arial" pitchFamily="34" charset="0"/>
                </a:rPr>
                <a:t>Candidate</a:t>
              </a:r>
            </a:p>
            <a:p>
              <a:r>
                <a:rPr lang="en-US" sz="1800" b="1" i="1" dirty="0">
                  <a:solidFill>
                    <a:srgbClr val="FF0066"/>
                  </a:solidFill>
                  <a:latin typeface="Arial" pitchFamily="34" charset="0"/>
                  <a:cs typeface="Arial" pitchFamily="34" charset="0"/>
                </a:rPr>
                <a:t>pairs</a:t>
              </a:r>
              <a:r>
                <a:rPr lang="en-US" sz="1800" b="1" dirty="0">
                  <a:latin typeface="Arial" pitchFamily="34" charset="0"/>
                  <a:cs typeface="Arial" pitchFamily="34" charset="0"/>
                </a:rPr>
                <a:t>:</a:t>
              </a:r>
            </a:p>
            <a:p>
              <a:r>
                <a:rPr lang="en-US" sz="1800" dirty="0">
                  <a:latin typeface="Arial" pitchFamily="34" charset="0"/>
                  <a:cs typeface="Arial" pitchFamily="34" charset="0"/>
                </a:rPr>
                <a:t>those pairs</a:t>
              </a:r>
            </a:p>
            <a:p>
              <a:r>
                <a:rPr lang="en-US" sz="1800" dirty="0">
                  <a:latin typeface="Arial" pitchFamily="34" charset="0"/>
                  <a:cs typeface="Arial" pitchFamily="34" charset="0"/>
                </a:rPr>
                <a:t>of signatures</a:t>
              </a:r>
            </a:p>
            <a:p>
              <a:r>
                <a:rPr lang="en-US" sz="1800" dirty="0">
                  <a:latin typeface="Arial" pitchFamily="34" charset="0"/>
                  <a:cs typeface="Arial" pitchFamily="34" charset="0"/>
                </a:rPr>
                <a:t>that we need</a:t>
              </a:r>
            </a:p>
            <a:p>
              <a:r>
                <a:rPr lang="en-US" sz="1800" dirty="0">
                  <a:latin typeface="Arial" pitchFamily="34" charset="0"/>
                  <a:cs typeface="Arial" pitchFamily="34" charset="0"/>
                </a:rPr>
                <a:t>to test for</a:t>
              </a:r>
            </a:p>
            <a:p>
              <a:r>
                <a:rPr lang="en-US" sz="1800" dirty="0">
                  <a:latin typeface="Arial" pitchFamily="34" charset="0"/>
                  <a:cs typeface="Arial" pitchFamily="34" charset="0"/>
                </a:rPr>
                <a:t>similarity</a:t>
              </a:r>
            </a:p>
          </p:txBody>
        </p:sp>
      </p:grpSp>
      <p:sp>
        <p:nvSpPr>
          <p:cNvPr id="20" name="Date Placeholder 19"/>
          <p:cNvSpPr>
            <a:spLocks noGrp="1"/>
          </p:cNvSpPr>
          <p:nvPr>
            <p:ph type="dt" sz="half" idx="10"/>
          </p:nvPr>
        </p:nvSpPr>
        <p:spPr/>
        <p:txBody>
          <a:bodyPr/>
          <a:lstStyle/>
          <a:p>
            <a:fld id="{EF41C8C7-D2C6-2443-AEB1-6FEDA97E0C2C}" type="datetime1">
              <a:rPr lang="en-US" smtClean="0"/>
              <a:t>3/30/2018</a:t>
            </a:fld>
            <a:endParaRPr lang="en-US"/>
          </a:p>
        </p:txBody>
      </p:sp>
      <p:sp>
        <p:nvSpPr>
          <p:cNvPr id="21" name="Footer Placeholder 20"/>
          <p:cNvSpPr>
            <a:spLocks noGrp="1"/>
          </p:cNvSpPr>
          <p:nvPr>
            <p:ph type="ftr" sz="quarter" idx="11"/>
          </p:nvPr>
        </p:nvSpPr>
        <p:spPr/>
        <p:txBody>
          <a:bodyPr/>
          <a:lstStyle/>
          <a:p>
            <a:r>
              <a:rPr lang="en-US"/>
              <a:t>Jure Leskovec, Stanford CS246: Mining Massive Datasets</a:t>
            </a:r>
          </a:p>
        </p:txBody>
      </p:sp>
    </p:spTree>
    <p:extLst>
      <p:ext uri="{BB962C8B-B14F-4D97-AF65-F5344CB8AC3E}">
        <p14:creationId xmlns:p14="http://schemas.microsoft.com/office/powerpoint/2010/main" val="2753311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ctrTitle"/>
          </p:nvPr>
        </p:nvSpPr>
        <p:spPr>
          <a:xfrm>
            <a:off x="685800" y="3508248"/>
            <a:ext cx="8077200" cy="1673352"/>
          </a:xfrm>
        </p:spPr>
        <p:txBody>
          <a:bodyPr/>
          <a:lstStyle/>
          <a:p>
            <a:r>
              <a:rPr lang="en-US" dirty="0"/>
              <a:t/>
            </a:r>
            <a:br>
              <a:rPr lang="en-US" dirty="0"/>
            </a:br>
            <a:r>
              <a:rPr lang="en-US" dirty="0"/>
              <a:t>Shingling</a:t>
            </a:r>
          </a:p>
        </p:txBody>
      </p:sp>
      <p:sp>
        <p:nvSpPr>
          <p:cNvPr id="2" name="Subtitle 1"/>
          <p:cNvSpPr>
            <a:spLocks noGrp="1"/>
          </p:cNvSpPr>
          <p:nvPr>
            <p:ph type="subTitle" idx="1"/>
          </p:nvPr>
        </p:nvSpPr>
        <p:spPr>
          <a:xfrm>
            <a:off x="685800" y="5282184"/>
            <a:ext cx="7772400" cy="1499616"/>
          </a:xfrm>
        </p:spPr>
        <p:txBody>
          <a:bodyPr anchor="t">
            <a:noAutofit/>
          </a:bodyPr>
          <a:lstStyle/>
          <a:p>
            <a:r>
              <a:rPr lang="en-US" sz="3200" b="1" dirty="0"/>
              <a:t>Step 1:</a:t>
            </a:r>
            <a:r>
              <a:rPr lang="en-US" sz="3200" dirty="0">
                <a:solidFill>
                  <a:schemeClr val="accent4"/>
                </a:solidFill>
              </a:rPr>
              <a:t> </a:t>
            </a:r>
            <a:r>
              <a:rPr lang="en-US" sz="3200" b="1" i="1" dirty="0">
                <a:solidFill>
                  <a:srgbClr val="FF0066"/>
                </a:solidFill>
              </a:rPr>
              <a:t>Shingling:</a:t>
            </a:r>
            <a:r>
              <a:rPr lang="en-US" sz="3200" dirty="0"/>
              <a:t> </a:t>
            </a:r>
            <a:br>
              <a:rPr lang="en-US" sz="3200" dirty="0"/>
            </a:br>
            <a:r>
              <a:rPr lang="en-US" sz="3200" dirty="0"/>
              <a:t>Convert a document into a set</a:t>
            </a:r>
          </a:p>
        </p:txBody>
      </p:sp>
      <p:sp>
        <p:nvSpPr>
          <p:cNvPr id="5" name="AutoShape 3"/>
          <p:cNvSpPr>
            <a:spLocks noChangeArrowheads="1"/>
          </p:cNvSpPr>
          <p:nvPr/>
        </p:nvSpPr>
        <p:spPr bwMode="auto">
          <a:xfrm rot="-5394873">
            <a:off x="1257300" y="842962"/>
            <a:ext cx="1371600" cy="9906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headEnd/>
            <a:tailEnd/>
          </a:ln>
          <a:effectLst/>
        </p:spPr>
        <p:txBody>
          <a:bodyPr vert="eaVert" wrap="none" anchor="ctr"/>
          <a:lstStyle/>
          <a:p>
            <a:pPr algn="ctr"/>
            <a:r>
              <a:rPr lang="en-US" sz="1800"/>
              <a:t>Shingling</a:t>
            </a:r>
          </a:p>
        </p:txBody>
      </p:sp>
      <p:sp>
        <p:nvSpPr>
          <p:cNvPr id="6" name="Text Box 6"/>
          <p:cNvSpPr txBox="1">
            <a:spLocks noChangeArrowheads="1"/>
          </p:cNvSpPr>
          <p:nvPr/>
        </p:nvSpPr>
        <p:spPr bwMode="auto">
          <a:xfrm>
            <a:off x="152400" y="1033462"/>
            <a:ext cx="777875" cy="641350"/>
          </a:xfrm>
          <a:prstGeom prst="rect">
            <a:avLst/>
          </a:prstGeom>
          <a:noFill/>
          <a:ln w="9525">
            <a:noFill/>
            <a:miter lim="800000"/>
            <a:headEnd/>
            <a:tailEnd/>
          </a:ln>
          <a:effectLst/>
        </p:spPr>
        <p:txBody>
          <a:bodyPr wrap="none">
            <a:spAutoFit/>
          </a:bodyPr>
          <a:lstStyle/>
          <a:p>
            <a:r>
              <a:rPr lang="en-US" sz="1800"/>
              <a:t>Docu-</a:t>
            </a:r>
          </a:p>
          <a:p>
            <a:r>
              <a:rPr lang="en-US" sz="1800"/>
              <a:t>ment</a:t>
            </a:r>
          </a:p>
        </p:txBody>
      </p:sp>
      <p:sp>
        <p:nvSpPr>
          <p:cNvPr id="7" name="Line 7"/>
          <p:cNvSpPr>
            <a:spLocks noChangeShapeType="1"/>
          </p:cNvSpPr>
          <p:nvPr/>
        </p:nvSpPr>
        <p:spPr bwMode="auto">
          <a:xfrm>
            <a:off x="990600" y="1338262"/>
            <a:ext cx="457200" cy="0"/>
          </a:xfrm>
          <a:prstGeom prst="line">
            <a:avLst/>
          </a:prstGeom>
          <a:noFill/>
          <a:ln w="9525">
            <a:solidFill>
              <a:schemeClr val="tx1"/>
            </a:solidFill>
            <a:round/>
            <a:headEnd/>
            <a:tailEnd type="triangle" w="med" len="med"/>
          </a:ln>
          <a:effectLst/>
        </p:spPr>
        <p:txBody>
          <a:bodyPr/>
          <a:lstStyle/>
          <a:p>
            <a:endParaRPr lang="en-US"/>
          </a:p>
        </p:txBody>
      </p:sp>
      <p:grpSp>
        <p:nvGrpSpPr>
          <p:cNvPr id="8" name="Group 19"/>
          <p:cNvGrpSpPr>
            <a:grpSpLocks/>
          </p:cNvGrpSpPr>
          <p:nvPr/>
        </p:nvGrpSpPr>
        <p:grpSpPr bwMode="auto">
          <a:xfrm>
            <a:off x="2362201" y="1338262"/>
            <a:ext cx="1447801" cy="2578100"/>
            <a:chOff x="1488" y="1920"/>
            <a:chExt cx="912" cy="1624"/>
          </a:xfrm>
        </p:grpSpPr>
        <p:sp>
          <p:nvSpPr>
            <p:cNvPr id="9" name="Line 8"/>
            <p:cNvSpPr>
              <a:spLocks noChangeShapeType="1"/>
            </p:cNvSpPr>
            <p:nvPr/>
          </p:nvSpPr>
          <p:spPr bwMode="auto">
            <a:xfrm>
              <a:off x="1536" y="1920"/>
              <a:ext cx="720" cy="0"/>
            </a:xfrm>
            <a:prstGeom prst="line">
              <a:avLst/>
            </a:prstGeom>
            <a:noFill/>
            <a:ln w="9525">
              <a:solidFill>
                <a:schemeClr val="tx1"/>
              </a:solidFill>
              <a:round/>
              <a:headEnd/>
              <a:tailEnd type="triangle" w="med" len="med"/>
            </a:ln>
            <a:effectLst/>
          </p:spPr>
          <p:txBody>
            <a:bodyPr/>
            <a:lstStyle/>
            <a:p>
              <a:endParaRPr lang="en-US"/>
            </a:p>
          </p:txBody>
        </p:sp>
        <p:sp>
          <p:nvSpPr>
            <p:cNvPr id="10" name="Text Box 9"/>
            <p:cNvSpPr txBox="1">
              <a:spLocks noChangeArrowheads="1"/>
            </p:cNvSpPr>
            <p:nvPr/>
          </p:nvSpPr>
          <p:spPr bwMode="auto">
            <a:xfrm>
              <a:off x="1488" y="2448"/>
              <a:ext cx="912" cy="1096"/>
            </a:xfrm>
            <a:prstGeom prst="rect">
              <a:avLst/>
            </a:prstGeom>
            <a:noFill/>
            <a:ln w="9525">
              <a:noFill/>
              <a:miter lim="800000"/>
              <a:headEnd/>
              <a:tailEnd/>
            </a:ln>
            <a:effectLst/>
          </p:spPr>
          <p:txBody>
            <a:bodyPr wrap="square">
              <a:spAutoFit/>
            </a:bodyPr>
            <a:lstStyle/>
            <a:p>
              <a:r>
                <a:rPr lang="en-US" sz="1800" dirty="0"/>
                <a:t>The set</a:t>
              </a:r>
            </a:p>
            <a:p>
              <a:r>
                <a:rPr lang="en-US" sz="1800" dirty="0"/>
                <a:t>of strings</a:t>
              </a:r>
            </a:p>
            <a:p>
              <a:r>
                <a:rPr lang="en-US" sz="1800" dirty="0"/>
                <a:t>of length </a:t>
              </a:r>
              <a:r>
                <a:rPr lang="en-US" sz="1800" b="1" i="1" dirty="0"/>
                <a:t>k</a:t>
              </a:r>
            </a:p>
            <a:p>
              <a:r>
                <a:rPr lang="en-US" sz="1800" dirty="0"/>
                <a:t>that appear</a:t>
              </a:r>
            </a:p>
            <a:p>
              <a:r>
                <a:rPr lang="en-US" sz="1800" dirty="0"/>
                <a:t>in the </a:t>
              </a:r>
              <a:r>
                <a:rPr lang="en-US" sz="1800" dirty="0" err="1"/>
                <a:t>docu</a:t>
              </a:r>
              <a:r>
                <a:rPr lang="en-US" sz="1800" dirty="0"/>
                <a:t>-</a:t>
              </a:r>
            </a:p>
            <a:p>
              <a:r>
                <a:rPr lang="en-US" sz="1800" dirty="0" err="1"/>
                <a:t>ment</a:t>
              </a:r>
              <a:endParaRPr lang="en-US" sz="1800" dirty="0"/>
            </a:p>
          </p:txBody>
        </p:sp>
        <p:sp>
          <p:nvSpPr>
            <p:cNvPr id="11" name="Line 10"/>
            <p:cNvSpPr>
              <a:spLocks noChangeShapeType="1"/>
            </p:cNvSpPr>
            <p:nvPr/>
          </p:nvSpPr>
          <p:spPr bwMode="auto">
            <a:xfrm flipV="1">
              <a:off x="1872" y="1920"/>
              <a:ext cx="0" cy="480"/>
            </a:xfrm>
            <a:prstGeom prst="line">
              <a:avLst/>
            </a:prstGeom>
            <a:noFill/>
            <a:ln w="9525">
              <a:solidFill>
                <a:schemeClr val="tx1"/>
              </a:solidFill>
              <a:round/>
              <a:headEnd/>
              <a:tailEnd type="triangle" w="med" len="med"/>
            </a:ln>
            <a:effectLst/>
          </p:spPr>
          <p:txBody>
            <a:bodyPr/>
            <a:lstStyle/>
            <a:p>
              <a:endParaRPr lang="en-US"/>
            </a:p>
          </p:txBody>
        </p:sp>
      </p:grpSp>
    </p:spTree>
    <p:extLst>
      <p:ext uri="{BB962C8B-B14F-4D97-AF65-F5344CB8AC3E}">
        <p14:creationId xmlns:p14="http://schemas.microsoft.com/office/powerpoint/2010/main" val="1599641346"/>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1" name="Rectangle 2"/>
          <p:cNvSpPr>
            <a:spLocks noGrp="1" noChangeArrowheads="1"/>
          </p:cNvSpPr>
          <p:nvPr>
            <p:ph type="title"/>
          </p:nvPr>
        </p:nvSpPr>
        <p:spPr/>
        <p:txBody>
          <a:bodyPr/>
          <a:lstStyle/>
          <a:p>
            <a:r>
              <a:rPr lang="en-US" dirty="0"/>
              <a:t>Documents as High-Dim Data</a:t>
            </a:r>
          </a:p>
        </p:txBody>
      </p:sp>
      <p:sp>
        <p:nvSpPr>
          <p:cNvPr id="268292" name="Rectangle 3"/>
          <p:cNvSpPr>
            <a:spLocks noGrp="1" noChangeArrowheads="1"/>
          </p:cNvSpPr>
          <p:nvPr>
            <p:ph idx="1"/>
          </p:nvPr>
        </p:nvSpPr>
        <p:spPr>
          <a:xfrm>
            <a:off x="457200" y="1295400"/>
            <a:ext cx="8610600" cy="5562600"/>
          </a:xfrm>
        </p:spPr>
        <p:txBody>
          <a:bodyPr>
            <a:normAutofit/>
          </a:bodyPr>
          <a:lstStyle/>
          <a:p>
            <a:pPr marL="118872" indent="0">
              <a:buNone/>
            </a:pPr>
            <a:r>
              <a:rPr lang="en-US" b="1" dirty="0"/>
              <a:t>Step 1:</a:t>
            </a:r>
            <a:r>
              <a:rPr lang="en-US" dirty="0">
                <a:solidFill>
                  <a:schemeClr val="accent4"/>
                </a:solidFill>
              </a:rPr>
              <a:t> </a:t>
            </a:r>
            <a:r>
              <a:rPr lang="en-US" b="1" i="1" dirty="0">
                <a:solidFill>
                  <a:srgbClr val="FF0066"/>
                </a:solidFill>
              </a:rPr>
              <a:t>Shingling:</a:t>
            </a:r>
            <a:r>
              <a:rPr lang="en-US" dirty="0"/>
              <a:t> </a:t>
            </a:r>
            <a:r>
              <a:rPr lang="en-US" b="1" dirty="0"/>
              <a:t>Converts a document into a set</a:t>
            </a:r>
          </a:p>
          <a:p>
            <a:r>
              <a:rPr lang="en-US" dirty="0"/>
              <a:t>A </a:t>
            </a:r>
            <a:r>
              <a:rPr lang="en-US" b="1" i="1" dirty="0">
                <a:solidFill>
                  <a:srgbClr val="FF0066"/>
                </a:solidFill>
              </a:rPr>
              <a:t>k</a:t>
            </a:r>
            <a:r>
              <a:rPr lang="en-US" b="1" dirty="0">
                <a:solidFill>
                  <a:srgbClr val="FF0066"/>
                </a:solidFill>
              </a:rPr>
              <a:t>-shingle</a:t>
            </a:r>
            <a:r>
              <a:rPr lang="en-US" dirty="0"/>
              <a:t> (or </a:t>
            </a:r>
            <a:r>
              <a:rPr lang="en-US" b="1" i="1" dirty="0">
                <a:solidFill>
                  <a:srgbClr val="FF0066"/>
                </a:solidFill>
              </a:rPr>
              <a:t>k</a:t>
            </a:r>
            <a:r>
              <a:rPr lang="en-US" b="1" dirty="0">
                <a:solidFill>
                  <a:srgbClr val="FF0066"/>
                </a:solidFill>
              </a:rPr>
              <a:t>-gram</a:t>
            </a:r>
            <a:r>
              <a:rPr lang="en-US" dirty="0"/>
              <a:t>) for a document is a sequence of </a:t>
            </a:r>
            <a:r>
              <a:rPr lang="en-US" i="1" dirty="0">
                <a:solidFill>
                  <a:srgbClr val="FF0066"/>
                </a:solidFill>
              </a:rPr>
              <a:t>k </a:t>
            </a:r>
            <a:r>
              <a:rPr lang="en-US" dirty="0">
                <a:solidFill>
                  <a:srgbClr val="FF0066"/>
                </a:solidFill>
              </a:rPr>
              <a:t>tokens</a:t>
            </a:r>
            <a:r>
              <a:rPr lang="en-US" dirty="0"/>
              <a:t> that appears in the doc</a:t>
            </a:r>
          </a:p>
          <a:p>
            <a:pPr lvl="1"/>
            <a:r>
              <a:rPr lang="en-US" dirty="0"/>
              <a:t>Tokens can be </a:t>
            </a:r>
            <a:r>
              <a:rPr lang="en-US" dirty="0">
                <a:solidFill>
                  <a:srgbClr val="FF0066"/>
                </a:solidFill>
              </a:rPr>
              <a:t>characters</a:t>
            </a:r>
            <a:r>
              <a:rPr lang="en-US" dirty="0"/>
              <a:t>, </a:t>
            </a:r>
            <a:r>
              <a:rPr lang="en-US" dirty="0">
                <a:solidFill>
                  <a:srgbClr val="FF0066"/>
                </a:solidFill>
              </a:rPr>
              <a:t>words </a:t>
            </a:r>
            <a:r>
              <a:rPr lang="en-US" dirty="0"/>
              <a:t>or something else, depending on the application</a:t>
            </a:r>
          </a:p>
          <a:p>
            <a:pPr lvl="1"/>
            <a:r>
              <a:rPr lang="en-US" dirty="0"/>
              <a:t>Assume tokens = characters for examples</a:t>
            </a:r>
          </a:p>
          <a:p>
            <a:r>
              <a:rPr lang="en-US" dirty="0"/>
              <a:t>To </a:t>
            </a:r>
            <a:r>
              <a:rPr lang="en-US" b="1" dirty="0">
                <a:solidFill>
                  <a:srgbClr val="0000FF"/>
                </a:solidFill>
              </a:rPr>
              <a:t>compress long shingles</a:t>
            </a:r>
            <a:r>
              <a:rPr lang="en-US" dirty="0"/>
              <a:t>, we can </a:t>
            </a:r>
            <a:r>
              <a:rPr lang="en-US" b="1" dirty="0">
                <a:solidFill>
                  <a:srgbClr val="0000FF"/>
                </a:solidFill>
              </a:rPr>
              <a:t>hash</a:t>
            </a:r>
            <a:r>
              <a:rPr lang="en-US" dirty="0">
                <a:solidFill>
                  <a:srgbClr val="0000FF"/>
                </a:solidFill>
              </a:rPr>
              <a:t> </a:t>
            </a:r>
            <a:r>
              <a:rPr lang="en-US" dirty="0"/>
              <a:t>them to (say) 4 bytes</a:t>
            </a:r>
          </a:p>
          <a:p>
            <a:r>
              <a:rPr lang="en-US" b="1" dirty="0">
                <a:solidFill>
                  <a:srgbClr val="D60093"/>
                </a:solidFill>
              </a:rPr>
              <a:t>Represent a document by the set of hash values of its </a:t>
            </a:r>
            <a:r>
              <a:rPr lang="en-US" b="1" i="1" dirty="0">
                <a:solidFill>
                  <a:srgbClr val="D60093"/>
                </a:solidFill>
              </a:rPr>
              <a:t>k</a:t>
            </a:r>
            <a:r>
              <a:rPr lang="en-US" b="1" dirty="0">
                <a:solidFill>
                  <a:srgbClr val="D60093"/>
                </a:solidFill>
              </a:rPr>
              <a:t>-shingles</a:t>
            </a:r>
          </a:p>
        </p:txBody>
      </p:sp>
      <p:sp>
        <p:nvSpPr>
          <p:cNvPr id="5" name="Date Placeholder 4"/>
          <p:cNvSpPr>
            <a:spLocks noGrp="1"/>
          </p:cNvSpPr>
          <p:nvPr>
            <p:ph type="dt" sz="half" idx="10"/>
          </p:nvPr>
        </p:nvSpPr>
        <p:spPr/>
        <p:txBody>
          <a:bodyPr/>
          <a:lstStyle/>
          <a:p>
            <a:fld id="{09AF0E7B-E862-454A-A2A5-5CC61621AF39}" type="datetime1">
              <a:rPr lang="en-US" smtClean="0"/>
              <a:t>3/30/2018</a:t>
            </a:fld>
            <a:endParaRPr lang="en-US"/>
          </a:p>
        </p:txBody>
      </p:sp>
      <p:sp>
        <p:nvSpPr>
          <p:cNvPr id="7" name="Footer Placeholder 6"/>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14</a:t>
            </a:fld>
            <a:endParaRPr lang="en-US" dirty="0"/>
          </a:p>
        </p:txBody>
      </p:sp>
    </p:spTree>
    <p:extLst>
      <p:ext uri="{BB962C8B-B14F-4D97-AF65-F5344CB8AC3E}">
        <p14:creationId xmlns:p14="http://schemas.microsoft.com/office/powerpoint/2010/main" val="3215918755"/>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9" name="Rectangle 2"/>
          <p:cNvSpPr>
            <a:spLocks noGrp="1" noChangeArrowheads="1"/>
          </p:cNvSpPr>
          <p:nvPr>
            <p:ph type="title"/>
          </p:nvPr>
        </p:nvSpPr>
        <p:spPr/>
        <p:txBody>
          <a:bodyPr/>
          <a:lstStyle/>
          <a:p>
            <a:r>
              <a:rPr lang="en-US" dirty="0"/>
              <a:t>Compressing Shingles</a:t>
            </a:r>
            <a:endParaRPr lang="en-US" dirty="0">
              <a:solidFill>
                <a:srgbClr val="FF9900"/>
              </a:solidFill>
            </a:endParaRPr>
          </a:p>
        </p:txBody>
      </p:sp>
      <p:sp>
        <p:nvSpPr>
          <p:cNvPr id="270340" name="Rectangle 3"/>
          <p:cNvSpPr>
            <a:spLocks noGrp="1" noChangeArrowheads="1"/>
          </p:cNvSpPr>
          <p:nvPr>
            <p:ph idx="1"/>
          </p:nvPr>
        </p:nvSpPr>
        <p:spPr>
          <a:xfrm>
            <a:off x="457200" y="1295400"/>
            <a:ext cx="8001000" cy="5562600"/>
          </a:xfrm>
        </p:spPr>
        <p:txBody>
          <a:bodyPr>
            <a:normAutofit/>
          </a:bodyPr>
          <a:lstStyle/>
          <a:p>
            <a:r>
              <a:rPr lang="en-US" b="1" dirty="0">
                <a:solidFill>
                  <a:srgbClr val="0000FF"/>
                </a:solidFill>
              </a:rPr>
              <a:t>Example:</a:t>
            </a:r>
            <a:r>
              <a:rPr lang="en-US" dirty="0">
                <a:solidFill>
                  <a:srgbClr val="008000"/>
                </a:solidFill>
              </a:rPr>
              <a:t> </a:t>
            </a:r>
            <a:r>
              <a:rPr lang="en-US" b="1" dirty="0"/>
              <a:t>k=2</a:t>
            </a:r>
            <a:r>
              <a:rPr lang="en-US" dirty="0"/>
              <a:t>; document </a:t>
            </a:r>
            <a:r>
              <a:rPr lang="en-US" b="1" dirty="0"/>
              <a:t>D</a:t>
            </a:r>
            <a:r>
              <a:rPr lang="en-US" b="1" baseline="-25000" dirty="0"/>
              <a:t>1</a:t>
            </a:r>
            <a:r>
              <a:rPr lang="en-US" dirty="0"/>
              <a:t>=</a:t>
            </a:r>
            <a:r>
              <a:rPr lang="en-US" b="1" dirty="0"/>
              <a:t> </a:t>
            </a:r>
            <a:r>
              <a:rPr lang="en-US" dirty="0" err="1">
                <a:latin typeface="Times New Roman" pitchFamily="18" charset="0"/>
                <a:cs typeface="Times New Roman" pitchFamily="18" charset="0"/>
              </a:rPr>
              <a:t>abcab</a:t>
            </a:r>
            <a:r>
              <a:rPr lang="en-US" dirty="0"/>
              <a:t/>
            </a:r>
            <a:br>
              <a:rPr lang="en-US" dirty="0"/>
            </a:br>
            <a:r>
              <a:rPr lang="en-US" dirty="0"/>
              <a:t>Set of 2-shingles: </a:t>
            </a:r>
            <a:r>
              <a:rPr lang="en-US" b="1" dirty="0"/>
              <a:t>S(D</a:t>
            </a:r>
            <a:r>
              <a:rPr lang="en-US" b="1" baseline="-25000" dirty="0"/>
              <a:t>1</a:t>
            </a:r>
            <a:r>
              <a:rPr lang="en-US" b="1" dirty="0"/>
              <a:t>) </a:t>
            </a:r>
            <a:r>
              <a:rPr lang="en-US" dirty="0"/>
              <a:t>= {</a:t>
            </a:r>
            <a:r>
              <a:rPr lang="en-US" dirty="0">
                <a:latin typeface="Times New Roman" pitchFamily="18" charset="0"/>
                <a:cs typeface="Times New Roman" pitchFamily="18" charset="0"/>
              </a:rPr>
              <a:t>ab</a:t>
            </a:r>
            <a:r>
              <a:rPr lang="en-US" dirty="0"/>
              <a:t>, </a:t>
            </a:r>
            <a:r>
              <a:rPr lang="en-US" dirty="0" err="1">
                <a:latin typeface="Times New Roman" pitchFamily="18" charset="0"/>
                <a:cs typeface="Times New Roman" pitchFamily="18" charset="0"/>
              </a:rPr>
              <a:t>bc</a:t>
            </a:r>
            <a:r>
              <a:rPr lang="en-US" dirty="0"/>
              <a:t>, </a:t>
            </a:r>
            <a:r>
              <a:rPr lang="en-US" dirty="0">
                <a:latin typeface="Times New Roman" pitchFamily="18" charset="0"/>
                <a:cs typeface="Times New Roman" pitchFamily="18" charset="0"/>
              </a:rPr>
              <a:t>ca</a:t>
            </a:r>
            <a:r>
              <a:rPr lang="en-US" dirty="0"/>
              <a:t>}</a:t>
            </a:r>
            <a:br>
              <a:rPr lang="en-US" dirty="0"/>
            </a:br>
            <a:r>
              <a:rPr lang="en-US" dirty="0"/>
              <a:t>Hash </a:t>
            </a:r>
            <a:r>
              <a:rPr lang="en-US"/>
              <a:t>the shingles</a:t>
            </a:r>
            <a:r>
              <a:rPr lang="en-US" dirty="0"/>
              <a:t>: </a:t>
            </a:r>
            <a:r>
              <a:rPr lang="en-US" b="1" dirty="0"/>
              <a:t>h(D</a:t>
            </a:r>
            <a:r>
              <a:rPr lang="en-US" b="1" baseline="-25000" dirty="0"/>
              <a:t>1</a:t>
            </a:r>
            <a:r>
              <a:rPr lang="en-US" b="1" dirty="0"/>
              <a:t>) </a:t>
            </a:r>
            <a:r>
              <a:rPr lang="en-US" dirty="0"/>
              <a:t>= {</a:t>
            </a:r>
            <a:r>
              <a:rPr lang="en-US" dirty="0">
                <a:latin typeface="Times New Roman" pitchFamily="18" charset="0"/>
                <a:cs typeface="Times New Roman" pitchFamily="18" charset="0"/>
              </a:rPr>
              <a:t>1</a:t>
            </a:r>
            <a:r>
              <a:rPr lang="en-US" dirty="0"/>
              <a:t>, </a:t>
            </a:r>
            <a:r>
              <a:rPr lang="en-US" dirty="0">
                <a:latin typeface="Times New Roman" pitchFamily="18" charset="0"/>
                <a:cs typeface="Times New Roman" pitchFamily="18" charset="0"/>
              </a:rPr>
              <a:t>5</a:t>
            </a:r>
            <a:r>
              <a:rPr lang="en-US" dirty="0"/>
              <a:t>, </a:t>
            </a:r>
            <a:r>
              <a:rPr lang="en-US" dirty="0">
                <a:latin typeface="Times New Roman" pitchFamily="18" charset="0"/>
                <a:cs typeface="Times New Roman" pitchFamily="18" charset="0"/>
              </a:rPr>
              <a:t>7</a:t>
            </a:r>
            <a:r>
              <a:rPr lang="en-US" dirty="0"/>
              <a:t>}</a:t>
            </a:r>
          </a:p>
          <a:p>
            <a:pPr marL="438912" lvl="1" indent="-320040">
              <a:spcBef>
                <a:spcPts val="0"/>
              </a:spcBef>
              <a:buClr>
                <a:schemeClr val="accent1"/>
              </a:buClr>
              <a:buSzPct val="80000"/>
              <a:buFont typeface="Wingdings 2"/>
              <a:buChar char=""/>
            </a:pPr>
            <a:r>
              <a:rPr lang="en-US" b="1" i="1" dirty="0">
                <a:solidFill>
                  <a:srgbClr val="008000"/>
                </a:solidFill>
              </a:rPr>
              <a:t>k</a:t>
            </a:r>
            <a:r>
              <a:rPr lang="en-US" dirty="0">
                <a:solidFill>
                  <a:srgbClr val="008000"/>
                </a:solidFill>
              </a:rPr>
              <a:t> = 8, 9, or 10 is often used in practice</a:t>
            </a:r>
          </a:p>
          <a:p>
            <a:endParaRPr lang="en-US" b="1" dirty="0"/>
          </a:p>
          <a:p>
            <a:r>
              <a:rPr lang="en-US" b="1" dirty="0">
                <a:solidFill>
                  <a:srgbClr val="FF0066"/>
                </a:solidFill>
              </a:rPr>
              <a:t>Benefits of shingles:</a:t>
            </a:r>
          </a:p>
          <a:p>
            <a:pPr lvl="1"/>
            <a:r>
              <a:rPr lang="en-US" dirty="0"/>
              <a:t>Documents that are intuitively similar will have many shingles in common</a:t>
            </a:r>
          </a:p>
          <a:p>
            <a:pPr lvl="1"/>
            <a:r>
              <a:rPr lang="en-US" dirty="0"/>
              <a:t>Changing a word only affects k-shingles within distance k-1 from the word</a:t>
            </a:r>
          </a:p>
        </p:txBody>
      </p:sp>
      <p:sp>
        <p:nvSpPr>
          <p:cNvPr id="5" name="Date Placeholder 4"/>
          <p:cNvSpPr>
            <a:spLocks noGrp="1"/>
          </p:cNvSpPr>
          <p:nvPr>
            <p:ph type="dt" sz="half" idx="10"/>
          </p:nvPr>
        </p:nvSpPr>
        <p:spPr/>
        <p:txBody>
          <a:bodyPr/>
          <a:lstStyle/>
          <a:p>
            <a:fld id="{51961E45-8825-DA47-A95E-B5529A2140A2}" type="datetime1">
              <a:rPr lang="en-US" smtClean="0"/>
              <a:t>3/30/2018</a:t>
            </a:fld>
            <a:endParaRPr lang="en-US"/>
          </a:p>
        </p:txBody>
      </p:sp>
      <p:sp>
        <p:nvSpPr>
          <p:cNvPr id="7" name="Footer Placeholder 6"/>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15</a:t>
            </a:fld>
            <a:endParaRPr lang="en-US"/>
          </a:p>
        </p:txBody>
      </p:sp>
    </p:spTree>
    <p:extLst>
      <p:ext uri="{BB962C8B-B14F-4D97-AF65-F5344CB8AC3E}">
        <p14:creationId xmlns:p14="http://schemas.microsoft.com/office/powerpoint/2010/main" val="3412830599"/>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Title 1"/>
          <p:cNvSpPr>
            <a:spLocks noGrp="1"/>
          </p:cNvSpPr>
          <p:nvPr>
            <p:ph type="title"/>
          </p:nvPr>
        </p:nvSpPr>
        <p:spPr/>
        <p:txBody>
          <a:bodyPr/>
          <a:lstStyle/>
          <a:p>
            <a:r>
              <a:rPr lang="en-US" dirty="0"/>
              <a:t>Similarity Metric for Shingles</a:t>
            </a:r>
          </a:p>
        </p:txBody>
      </p:sp>
      <p:sp>
        <p:nvSpPr>
          <p:cNvPr id="272387" name="Content Placeholder 2"/>
          <p:cNvSpPr>
            <a:spLocks noGrp="1"/>
          </p:cNvSpPr>
          <p:nvPr>
            <p:ph idx="1"/>
          </p:nvPr>
        </p:nvSpPr>
        <p:spPr>
          <a:xfrm>
            <a:off x="457200" y="1295401"/>
            <a:ext cx="8229600" cy="4267200"/>
          </a:xfrm>
        </p:spPr>
        <p:txBody>
          <a:bodyPr>
            <a:normAutofit/>
          </a:bodyPr>
          <a:lstStyle/>
          <a:p>
            <a:r>
              <a:rPr lang="en-US" b="1" dirty="0">
                <a:solidFill>
                  <a:srgbClr val="0000FF"/>
                </a:solidFill>
              </a:rPr>
              <a:t>Document D</a:t>
            </a:r>
            <a:r>
              <a:rPr lang="en-US" b="1" baseline="-25000" dirty="0">
                <a:solidFill>
                  <a:srgbClr val="0000FF"/>
                </a:solidFill>
              </a:rPr>
              <a:t>1 </a:t>
            </a:r>
            <a:r>
              <a:rPr lang="en-US" b="1" dirty="0">
                <a:solidFill>
                  <a:srgbClr val="0000FF"/>
                </a:solidFill>
              </a:rPr>
              <a:t>is a set of its k-shingles C</a:t>
            </a:r>
            <a:r>
              <a:rPr lang="en-US" b="1" baseline="-25000" dirty="0">
                <a:solidFill>
                  <a:srgbClr val="0000FF"/>
                </a:solidFill>
              </a:rPr>
              <a:t>1</a:t>
            </a:r>
            <a:r>
              <a:rPr lang="en-US" b="1" dirty="0">
                <a:solidFill>
                  <a:srgbClr val="0000FF"/>
                </a:solidFill>
              </a:rPr>
              <a:t>=S(D</a:t>
            </a:r>
            <a:r>
              <a:rPr lang="en-US" b="1" baseline="-25000" dirty="0">
                <a:solidFill>
                  <a:srgbClr val="0000FF"/>
                </a:solidFill>
              </a:rPr>
              <a:t>1</a:t>
            </a:r>
            <a:r>
              <a:rPr lang="en-US" b="1" dirty="0">
                <a:solidFill>
                  <a:srgbClr val="0000FF"/>
                </a:solidFill>
              </a:rPr>
              <a:t>)</a:t>
            </a:r>
          </a:p>
          <a:p>
            <a:r>
              <a:rPr lang="en-US" b="1" dirty="0"/>
              <a:t>A natural similarity measure is the </a:t>
            </a:r>
            <a:r>
              <a:rPr lang="en-US" dirty="0"/>
              <a:t/>
            </a:r>
            <a:br>
              <a:rPr lang="en-US" dirty="0"/>
            </a:br>
            <a:r>
              <a:rPr lang="en-US" b="1" dirty="0" err="1">
                <a:solidFill>
                  <a:srgbClr val="D60093"/>
                </a:solidFill>
              </a:rPr>
              <a:t>Jaccard</a:t>
            </a:r>
            <a:r>
              <a:rPr lang="en-US" b="1" dirty="0">
                <a:solidFill>
                  <a:srgbClr val="D60093"/>
                </a:solidFill>
              </a:rPr>
              <a:t> similarity:</a:t>
            </a:r>
          </a:p>
          <a:p>
            <a:pPr>
              <a:buNone/>
            </a:pPr>
            <a:r>
              <a:rPr lang="en-US" i="1" dirty="0"/>
              <a:t>		sim</a:t>
            </a:r>
            <a:r>
              <a:rPr lang="en-US" dirty="0"/>
              <a:t>(D</a:t>
            </a:r>
            <a:r>
              <a:rPr lang="en-US" baseline="-25000" dirty="0"/>
              <a:t>1</a:t>
            </a:r>
            <a:r>
              <a:rPr lang="en-US" dirty="0"/>
              <a:t>, D</a:t>
            </a:r>
            <a:r>
              <a:rPr lang="en-US" baseline="-25000" dirty="0"/>
              <a:t>2</a:t>
            </a:r>
            <a:r>
              <a:rPr lang="en-US" dirty="0"/>
              <a:t>) = |C</a:t>
            </a:r>
            <a:r>
              <a:rPr lang="en-US" baseline="-25000" dirty="0"/>
              <a:t>1</a:t>
            </a:r>
            <a:r>
              <a:rPr lang="en-US" dirty="0">
                <a:sym typeface="Symbol" pitchFamily="18" charset="2"/>
              </a:rPr>
              <a:t>C</a:t>
            </a:r>
            <a:r>
              <a:rPr lang="en-US" baseline="-25000" dirty="0">
                <a:sym typeface="Symbol" pitchFamily="18" charset="2"/>
              </a:rPr>
              <a:t>2</a:t>
            </a:r>
            <a:r>
              <a:rPr lang="en-US" dirty="0">
                <a:sym typeface="Symbol" pitchFamily="18" charset="2"/>
              </a:rPr>
              <a:t>|/|C</a:t>
            </a:r>
            <a:r>
              <a:rPr lang="en-US" baseline="-25000" dirty="0">
                <a:sym typeface="Symbol" pitchFamily="18" charset="2"/>
              </a:rPr>
              <a:t>1</a:t>
            </a:r>
            <a:r>
              <a:rPr lang="en-US" dirty="0">
                <a:sym typeface="Symbol" pitchFamily="18" charset="2"/>
              </a:rPr>
              <a:t>C</a:t>
            </a:r>
            <a:r>
              <a:rPr lang="en-US" baseline="-25000" dirty="0">
                <a:sym typeface="Symbol" pitchFamily="18" charset="2"/>
              </a:rPr>
              <a:t>2</a:t>
            </a:r>
            <a:r>
              <a:rPr lang="en-US" dirty="0">
                <a:sym typeface="Symbol" pitchFamily="18" charset="2"/>
              </a:rPr>
              <a:t>|</a:t>
            </a:r>
          </a:p>
          <a:p>
            <a:pPr marL="438912" lvl="1" indent="-320040">
              <a:spcBef>
                <a:spcPts val="0"/>
              </a:spcBef>
              <a:buClr>
                <a:schemeClr val="accent1"/>
              </a:buClr>
              <a:buSzPct val="80000"/>
              <a:buNone/>
            </a:pPr>
            <a:r>
              <a:rPr lang="en-US" b="1" dirty="0">
                <a:solidFill>
                  <a:srgbClr val="FF0066"/>
                </a:solidFill>
              </a:rPr>
              <a:t>	</a:t>
            </a:r>
            <a:r>
              <a:rPr lang="en-US" b="1" dirty="0" err="1">
                <a:solidFill>
                  <a:srgbClr val="FF0066"/>
                </a:solidFill>
              </a:rPr>
              <a:t>Jaccard</a:t>
            </a:r>
            <a:r>
              <a:rPr lang="en-US" b="1" dirty="0">
                <a:solidFill>
                  <a:srgbClr val="FF0066"/>
                </a:solidFill>
              </a:rPr>
              <a:t> distance:</a:t>
            </a:r>
            <a:r>
              <a:rPr lang="en-US" b="1" i="1" dirty="0"/>
              <a:t> d</a:t>
            </a:r>
            <a:r>
              <a:rPr lang="en-US" b="1" dirty="0"/>
              <a:t>(C</a:t>
            </a:r>
            <a:r>
              <a:rPr lang="en-US" b="1" baseline="-25000" dirty="0"/>
              <a:t>1</a:t>
            </a:r>
            <a:r>
              <a:rPr lang="en-US" b="1" dirty="0"/>
              <a:t>, C</a:t>
            </a:r>
            <a:r>
              <a:rPr lang="en-US" b="1" baseline="-25000" dirty="0"/>
              <a:t>2</a:t>
            </a:r>
            <a:r>
              <a:rPr lang="en-US" b="1" dirty="0"/>
              <a:t>) = 1 - |C</a:t>
            </a:r>
            <a:r>
              <a:rPr lang="en-US" b="1" baseline="-25000" dirty="0"/>
              <a:t>1</a:t>
            </a:r>
            <a:r>
              <a:rPr lang="en-US" b="1" dirty="0">
                <a:sym typeface="Symbol" pitchFamily="18" charset="2"/>
              </a:rPr>
              <a:t>C</a:t>
            </a:r>
            <a:r>
              <a:rPr lang="en-US" b="1" baseline="-25000" dirty="0">
                <a:sym typeface="Symbol" pitchFamily="18" charset="2"/>
              </a:rPr>
              <a:t>2</a:t>
            </a:r>
            <a:r>
              <a:rPr lang="en-US" b="1" dirty="0">
                <a:sym typeface="Symbol" pitchFamily="18" charset="2"/>
              </a:rPr>
              <a:t>|/|C</a:t>
            </a:r>
            <a:r>
              <a:rPr lang="en-US" b="1" baseline="-25000" dirty="0">
                <a:sym typeface="Symbol" pitchFamily="18" charset="2"/>
              </a:rPr>
              <a:t>1</a:t>
            </a:r>
            <a:r>
              <a:rPr lang="en-US" b="1" dirty="0">
                <a:sym typeface="Symbol" pitchFamily="18" charset="2"/>
              </a:rPr>
              <a:t>C</a:t>
            </a:r>
            <a:r>
              <a:rPr lang="en-US" b="1" baseline="-25000" dirty="0">
                <a:sym typeface="Symbol" pitchFamily="18" charset="2"/>
              </a:rPr>
              <a:t>2</a:t>
            </a:r>
            <a:r>
              <a:rPr lang="en-US" b="1" dirty="0">
                <a:sym typeface="Symbol" pitchFamily="18" charset="2"/>
              </a:rPr>
              <a:t>|</a:t>
            </a:r>
            <a:endParaRPr lang="en-US" b="1" dirty="0"/>
          </a:p>
          <a:p>
            <a:pPr>
              <a:buNone/>
            </a:pPr>
            <a:endParaRPr lang="en-US" dirty="0"/>
          </a:p>
        </p:txBody>
      </p:sp>
      <p:sp>
        <p:nvSpPr>
          <p:cNvPr id="4" name="Date Placeholder 3"/>
          <p:cNvSpPr>
            <a:spLocks noGrp="1"/>
          </p:cNvSpPr>
          <p:nvPr>
            <p:ph type="dt" sz="half" idx="10"/>
          </p:nvPr>
        </p:nvSpPr>
        <p:spPr/>
        <p:txBody>
          <a:bodyPr/>
          <a:lstStyle/>
          <a:p>
            <a:fld id="{B46113F0-43B3-2949-91C9-BC2F7CC0627A}"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5" name="Slide Number Placeholder 4"/>
          <p:cNvSpPr>
            <a:spLocks noGrp="1"/>
          </p:cNvSpPr>
          <p:nvPr>
            <p:ph type="sldNum" sz="quarter" idx="12"/>
          </p:nvPr>
        </p:nvSpPr>
        <p:spPr/>
        <p:txBody>
          <a:bodyPr/>
          <a:lstStyle/>
          <a:p>
            <a:fld id="{19B12225-5612-419B-A8D5-4B8EEE4C217E}" type="slidenum">
              <a:rPr lang="en-US" smtClean="0"/>
              <a:pPr/>
              <a:t>16</a:t>
            </a:fld>
            <a:endParaRPr lang="en-US"/>
          </a:p>
        </p:txBody>
      </p:sp>
      <p:sp>
        <p:nvSpPr>
          <p:cNvPr id="7" name="Oval 3"/>
          <p:cNvSpPr>
            <a:spLocks noChangeArrowheads="1"/>
          </p:cNvSpPr>
          <p:nvPr/>
        </p:nvSpPr>
        <p:spPr bwMode="auto">
          <a:xfrm>
            <a:off x="3733800" y="4038600"/>
            <a:ext cx="1981200" cy="1028700"/>
          </a:xfrm>
          <a:prstGeom prst="ellipse">
            <a:avLst/>
          </a:prstGeom>
          <a:noFill/>
          <a:ln w="9525">
            <a:solidFill>
              <a:schemeClr val="tx1"/>
            </a:solidFill>
            <a:round/>
            <a:headEnd/>
            <a:tailEnd/>
          </a:ln>
          <a:effectLst/>
        </p:spPr>
        <p:txBody>
          <a:bodyPr wrap="none" anchor="ctr"/>
          <a:lstStyle/>
          <a:p>
            <a:endParaRPr lang="en-US"/>
          </a:p>
        </p:txBody>
      </p:sp>
      <p:sp>
        <p:nvSpPr>
          <p:cNvPr id="8" name="Oval 4"/>
          <p:cNvSpPr>
            <a:spLocks noChangeArrowheads="1"/>
          </p:cNvSpPr>
          <p:nvPr/>
        </p:nvSpPr>
        <p:spPr bwMode="auto">
          <a:xfrm>
            <a:off x="3048000" y="4038600"/>
            <a:ext cx="1981200" cy="1028700"/>
          </a:xfrm>
          <a:prstGeom prst="ellipse">
            <a:avLst/>
          </a:prstGeom>
          <a:noFill/>
          <a:ln w="9525">
            <a:solidFill>
              <a:schemeClr val="tx1"/>
            </a:solidFill>
            <a:round/>
            <a:headEnd/>
            <a:tailEnd/>
          </a:ln>
          <a:effectLst/>
        </p:spPr>
        <p:txBody>
          <a:bodyPr wrap="none" anchor="ctr"/>
          <a:lstStyle/>
          <a:p>
            <a:endParaRPr lang="en-US"/>
          </a:p>
        </p:txBody>
      </p:sp>
      <p:sp>
        <p:nvSpPr>
          <p:cNvPr id="9" name="Oval 5"/>
          <p:cNvSpPr>
            <a:spLocks noChangeArrowheads="1"/>
          </p:cNvSpPr>
          <p:nvPr/>
        </p:nvSpPr>
        <p:spPr bwMode="auto">
          <a:xfrm>
            <a:off x="4191000" y="4686300"/>
            <a:ext cx="76200" cy="76200"/>
          </a:xfrm>
          <a:prstGeom prst="ellipse">
            <a:avLst/>
          </a:prstGeom>
          <a:solidFill>
            <a:srgbClr val="800080"/>
          </a:solidFill>
          <a:ln w="9525">
            <a:solidFill>
              <a:schemeClr val="tx1"/>
            </a:solidFill>
            <a:round/>
            <a:headEnd/>
            <a:tailEnd/>
          </a:ln>
          <a:effectLst/>
        </p:spPr>
        <p:txBody>
          <a:bodyPr wrap="none" anchor="ctr"/>
          <a:lstStyle/>
          <a:p>
            <a:endParaRPr lang="en-US"/>
          </a:p>
        </p:txBody>
      </p:sp>
      <p:sp>
        <p:nvSpPr>
          <p:cNvPr id="10" name="Oval 6"/>
          <p:cNvSpPr>
            <a:spLocks noChangeArrowheads="1"/>
          </p:cNvSpPr>
          <p:nvPr/>
        </p:nvSpPr>
        <p:spPr bwMode="auto">
          <a:xfrm>
            <a:off x="3429000" y="4457700"/>
            <a:ext cx="76200" cy="76200"/>
          </a:xfrm>
          <a:prstGeom prst="ellipse">
            <a:avLst/>
          </a:prstGeom>
          <a:solidFill>
            <a:srgbClr val="800080"/>
          </a:solidFill>
          <a:ln w="9525">
            <a:solidFill>
              <a:schemeClr val="tx1"/>
            </a:solidFill>
            <a:round/>
            <a:headEnd/>
            <a:tailEnd/>
          </a:ln>
          <a:effectLst/>
        </p:spPr>
        <p:txBody>
          <a:bodyPr wrap="none" anchor="ctr"/>
          <a:lstStyle/>
          <a:p>
            <a:endParaRPr lang="en-US"/>
          </a:p>
        </p:txBody>
      </p:sp>
      <p:sp>
        <p:nvSpPr>
          <p:cNvPr id="11" name="Oval 7"/>
          <p:cNvSpPr>
            <a:spLocks noChangeArrowheads="1"/>
          </p:cNvSpPr>
          <p:nvPr/>
        </p:nvSpPr>
        <p:spPr bwMode="auto">
          <a:xfrm>
            <a:off x="4038600" y="4381500"/>
            <a:ext cx="76200" cy="76200"/>
          </a:xfrm>
          <a:prstGeom prst="ellipse">
            <a:avLst/>
          </a:prstGeom>
          <a:solidFill>
            <a:srgbClr val="800080"/>
          </a:solidFill>
          <a:ln w="9525">
            <a:solidFill>
              <a:schemeClr val="tx1"/>
            </a:solidFill>
            <a:round/>
            <a:headEnd/>
            <a:tailEnd/>
          </a:ln>
          <a:effectLst/>
        </p:spPr>
        <p:txBody>
          <a:bodyPr wrap="none" anchor="ctr"/>
          <a:lstStyle/>
          <a:p>
            <a:endParaRPr lang="en-US"/>
          </a:p>
        </p:txBody>
      </p:sp>
      <p:sp>
        <p:nvSpPr>
          <p:cNvPr id="12" name="Oval 8"/>
          <p:cNvSpPr>
            <a:spLocks noChangeArrowheads="1"/>
          </p:cNvSpPr>
          <p:nvPr/>
        </p:nvSpPr>
        <p:spPr bwMode="auto">
          <a:xfrm>
            <a:off x="4419600" y="4267200"/>
            <a:ext cx="76200" cy="76200"/>
          </a:xfrm>
          <a:prstGeom prst="ellipse">
            <a:avLst/>
          </a:prstGeom>
          <a:solidFill>
            <a:srgbClr val="800080"/>
          </a:solidFill>
          <a:ln w="9525">
            <a:solidFill>
              <a:schemeClr val="tx1"/>
            </a:solidFill>
            <a:round/>
            <a:headEnd/>
            <a:tailEnd/>
          </a:ln>
          <a:effectLst/>
        </p:spPr>
        <p:txBody>
          <a:bodyPr wrap="none" anchor="ctr"/>
          <a:lstStyle/>
          <a:p>
            <a:endParaRPr lang="en-US"/>
          </a:p>
        </p:txBody>
      </p:sp>
      <p:sp>
        <p:nvSpPr>
          <p:cNvPr id="13" name="Oval 9"/>
          <p:cNvSpPr>
            <a:spLocks noChangeArrowheads="1"/>
          </p:cNvSpPr>
          <p:nvPr/>
        </p:nvSpPr>
        <p:spPr bwMode="auto">
          <a:xfrm>
            <a:off x="5105400" y="4533900"/>
            <a:ext cx="76200" cy="76200"/>
          </a:xfrm>
          <a:prstGeom prst="ellipse">
            <a:avLst/>
          </a:prstGeom>
          <a:solidFill>
            <a:srgbClr val="800080"/>
          </a:solidFill>
          <a:ln w="9525">
            <a:solidFill>
              <a:schemeClr val="tx1"/>
            </a:solidFill>
            <a:round/>
            <a:headEnd/>
            <a:tailEnd/>
          </a:ln>
          <a:effectLst/>
        </p:spPr>
        <p:txBody>
          <a:bodyPr wrap="none" anchor="ctr"/>
          <a:lstStyle/>
          <a:p>
            <a:endParaRPr lang="en-US"/>
          </a:p>
        </p:txBody>
      </p:sp>
      <p:sp>
        <p:nvSpPr>
          <p:cNvPr id="14" name="Oval 10"/>
          <p:cNvSpPr>
            <a:spLocks noChangeArrowheads="1"/>
          </p:cNvSpPr>
          <p:nvPr/>
        </p:nvSpPr>
        <p:spPr bwMode="auto">
          <a:xfrm>
            <a:off x="5257800" y="4305300"/>
            <a:ext cx="76200" cy="76200"/>
          </a:xfrm>
          <a:prstGeom prst="ellipse">
            <a:avLst/>
          </a:prstGeom>
          <a:solidFill>
            <a:srgbClr val="800080"/>
          </a:solidFill>
          <a:ln w="9525">
            <a:solidFill>
              <a:schemeClr val="tx1"/>
            </a:solidFill>
            <a:round/>
            <a:headEnd/>
            <a:tailEnd/>
          </a:ln>
          <a:effectLst/>
        </p:spPr>
        <p:txBody>
          <a:bodyPr wrap="none" anchor="ctr"/>
          <a:lstStyle/>
          <a:p>
            <a:endParaRPr lang="en-US"/>
          </a:p>
        </p:txBody>
      </p:sp>
      <p:sp>
        <p:nvSpPr>
          <p:cNvPr id="15" name="Oval 11"/>
          <p:cNvSpPr>
            <a:spLocks noChangeArrowheads="1"/>
          </p:cNvSpPr>
          <p:nvPr/>
        </p:nvSpPr>
        <p:spPr bwMode="auto">
          <a:xfrm>
            <a:off x="5257800" y="4686300"/>
            <a:ext cx="76200" cy="76200"/>
          </a:xfrm>
          <a:prstGeom prst="ellipse">
            <a:avLst/>
          </a:prstGeom>
          <a:solidFill>
            <a:srgbClr val="800080"/>
          </a:solidFill>
          <a:ln w="9525">
            <a:solidFill>
              <a:schemeClr val="tx1"/>
            </a:solidFill>
            <a:round/>
            <a:headEnd/>
            <a:tailEnd/>
          </a:ln>
          <a:effectLst/>
        </p:spPr>
        <p:txBody>
          <a:bodyPr wrap="none" anchor="ctr"/>
          <a:lstStyle/>
          <a:p>
            <a:endParaRPr lang="en-US"/>
          </a:p>
        </p:txBody>
      </p:sp>
      <p:sp>
        <p:nvSpPr>
          <p:cNvPr id="16" name="Oval 12"/>
          <p:cNvSpPr>
            <a:spLocks noChangeArrowheads="1"/>
          </p:cNvSpPr>
          <p:nvPr/>
        </p:nvSpPr>
        <p:spPr bwMode="auto">
          <a:xfrm>
            <a:off x="3657600" y="4838700"/>
            <a:ext cx="76200" cy="76200"/>
          </a:xfrm>
          <a:prstGeom prst="ellipse">
            <a:avLst/>
          </a:prstGeom>
          <a:solidFill>
            <a:srgbClr val="800080"/>
          </a:solidFill>
          <a:ln w="9525">
            <a:solidFill>
              <a:schemeClr val="tx1"/>
            </a:solidFill>
            <a:round/>
            <a:headEnd/>
            <a:tailEnd/>
          </a:ln>
          <a:effectLst/>
        </p:spPr>
        <p:txBody>
          <a:bodyPr wrap="none" anchor="ctr"/>
          <a:lstStyle/>
          <a:p>
            <a:endParaRPr lang="en-US"/>
          </a:p>
        </p:txBody>
      </p:sp>
      <p:sp>
        <p:nvSpPr>
          <p:cNvPr id="17" name="Text Box 13"/>
          <p:cNvSpPr txBox="1">
            <a:spLocks noChangeArrowheads="1"/>
          </p:cNvSpPr>
          <p:nvPr/>
        </p:nvSpPr>
        <p:spPr bwMode="auto">
          <a:xfrm>
            <a:off x="6228847" y="4111704"/>
            <a:ext cx="2224267"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sz="1600" dirty="0">
                <a:solidFill>
                  <a:srgbClr val="008000"/>
                </a:solidFill>
                <a:latin typeface="Arial" charset="0"/>
                <a:ea typeface="Arial" charset="0"/>
                <a:cs typeface="Arial" charset="0"/>
              </a:rPr>
              <a:t>3 in intersection.</a:t>
            </a:r>
          </a:p>
          <a:p>
            <a:r>
              <a:rPr lang="en-US" sz="1600" dirty="0">
                <a:solidFill>
                  <a:srgbClr val="008000"/>
                </a:solidFill>
                <a:latin typeface="Arial" charset="0"/>
                <a:ea typeface="Arial" charset="0"/>
                <a:cs typeface="Arial" charset="0"/>
              </a:rPr>
              <a:t>8 in union.</a:t>
            </a:r>
          </a:p>
          <a:p>
            <a:r>
              <a:rPr lang="en-US" sz="1600" dirty="0">
                <a:solidFill>
                  <a:srgbClr val="008000"/>
                </a:solidFill>
                <a:latin typeface="Arial" charset="0"/>
                <a:ea typeface="Arial" charset="0"/>
                <a:cs typeface="Arial" charset="0"/>
              </a:rPr>
              <a:t>Jaccard similarity</a:t>
            </a:r>
          </a:p>
          <a:p>
            <a:r>
              <a:rPr lang="en-US" sz="1600" dirty="0">
                <a:solidFill>
                  <a:srgbClr val="008000"/>
                </a:solidFill>
                <a:latin typeface="Arial" charset="0"/>
                <a:ea typeface="Arial" charset="0"/>
                <a:cs typeface="Arial" charset="0"/>
              </a:rPr>
              <a:t>   = 3/8</a:t>
            </a:r>
          </a:p>
        </p:txBody>
      </p:sp>
    </p:spTree>
    <p:extLst>
      <p:ext uri="{BB962C8B-B14F-4D97-AF65-F5344CB8AC3E}">
        <p14:creationId xmlns:p14="http://schemas.microsoft.com/office/powerpoint/2010/main" val="1542761297"/>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lstStyle/>
          <a:p>
            <a:r>
              <a:rPr lang="en-US"/>
              <a:t>From Sets to Boolean Matrices</a:t>
            </a:r>
          </a:p>
        </p:txBody>
      </p:sp>
      <p:sp>
        <p:nvSpPr>
          <p:cNvPr id="59395" name="Rectangle 3"/>
          <p:cNvSpPr>
            <a:spLocks noGrp="1" noChangeArrowheads="1"/>
          </p:cNvSpPr>
          <p:nvPr>
            <p:ph idx="1"/>
          </p:nvPr>
        </p:nvSpPr>
        <p:spPr>
          <a:xfrm>
            <a:off x="457199" y="1295400"/>
            <a:ext cx="7664451" cy="5638800"/>
          </a:xfrm>
        </p:spPr>
        <p:txBody>
          <a:bodyPr>
            <a:normAutofit fontScale="92500" lnSpcReduction="10000"/>
          </a:bodyPr>
          <a:lstStyle/>
          <a:p>
            <a:pPr marL="118872" indent="0">
              <a:buNone/>
            </a:pPr>
            <a:r>
              <a:rPr lang="en-US" b="1" u="sng" dirty="0">
                <a:solidFill>
                  <a:srgbClr val="FF0066"/>
                </a:solidFill>
              </a:rPr>
              <a:t>Encode sets using 0/1 (bit, Boolean) vectors </a:t>
            </a:r>
          </a:p>
          <a:p>
            <a:r>
              <a:rPr lang="en-US" b="1" dirty="0">
                <a:solidFill>
                  <a:srgbClr val="008000"/>
                </a:solidFill>
              </a:rPr>
              <a:t>Rows</a:t>
            </a:r>
            <a:r>
              <a:rPr lang="en-US" dirty="0">
                <a:solidFill>
                  <a:srgbClr val="008000"/>
                </a:solidFill>
              </a:rPr>
              <a:t> </a:t>
            </a:r>
            <a:r>
              <a:rPr lang="en-US" dirty="0"/>
              <a:t>= elements (shingles)</a:t>
            </a:r>
          </a:p>
          <a:p>
            <a:r>
              <a:rPr lang="en-US" b="1" dirty="0">
                <a:solidFill>
                  <a:srgbClr val="008000"/>
                </a:solidFill>
              </a:rPr>
              <a:t>Columns</a:t>
            </a:r>
            <a:r>
              <a:rPr lang="en-US" dirty="0">
                <a:solidFill>
                  <a:srgbClr val="008000"/>
                </a:solidFill>
              </a:rPr>
              <a:t> </a:t>
            </a:r>
            <a:r>
              <a:rPr lang="en-US" dirty="0"/>
              <a:t>= sets (documents)</a:t>
            </a:r>
          </a:p>
          <a:p>
            <a:pPr lvl="1"/>
            <a:r>
              <a:rPr lang="en-US" dirty="0"/>
              <a:t>1 in row </a:t>
            </a:r>
            <a:r>
              <a:rPr lang="en-US" b="1" i="1" dirty="0"/>
              <a:t>e</a:t>
            </a:r>
            <a:r>
              <a:rPr lang="en-US" dirty="0"/>
              <a:t> and column </a:t>
            </a:r>
            <a:r>
              <a:rPr lang="en-US" b="1" i="1" dirty="0"/>
              <a:t>s</a:t>
            </a:r>
            <a:r>
              <a:rPr lang="en-US" dirty="0"/>
              <a:t> if and </a:t>
            </a:r>
            <a:br>
              <a:rPr lang="en-US" dirty="0"/>
            </a:br>
            <a:r>
              <a:rPr lang="en-US" dirty="0"/>
              <a:t>only if </a:t>
            </a:r>
            <a:r>
              <a:rPr lang="en-US" b="1" i="1" dirty="0"/>
              <a:t>e</a:t>
            </a:r>
            <a:r>
              <a:rPr lang="en-US" dirty="0"/>
              <a:t> is a member of </a:t>
            </a:r>
            <a:r>
              <a:rPr lang="en-US" b="1" i="1" dirty="0"/>
              <a:t>s</a:t>
            </a:r>
          </a:p>
          <a:p>
            <a:pPr lvl="1"/>
            <a:r>
              <a:rPr lang="en-US" dirty="0"/>
              <a:t>Column similarity is the </a:t>
            </a:r>
            <a:r>
              <a:rPr lang="en-US" dirty="0" err="1"/>
              <a:t>Jaccard</a:t>
            </a:r>
            <a:r>
              <a:rPr lang="en-US" dirty="0"/>
              <a:t> </a:t>
            </a:r>
            <a:br>
              <a:rPr lang="en-US" dirty="0"/>
            </a:br>
            <a:r>
              <a:rPr lang="en-US" dirty="0"/>
              <a:t>similarity of the corresponding </a:t>
            </a:r>
            <a:br>
              <a:rPr lang="en-US" dirty="0"/>
            </a:br>
            <a:r>
              <a:rPr lang="en-US" dirty="0"/>
              <a:t>sets (rows with value </a:t>
            </a:r>
            <a:r>
              <a:rPr lang="en-US" i="1" dirty="0"/>
              <a:t>1)</a:t>
            </a:r>
          </a:p>
          <a:p>
            <a:pPr lvl="1"/>
            <a:r>
              <a:rPr lang="en-US" b="1" dirty="0">
                <a:solidFill>
                  <a:srgbClr val="FF0066"/>
                </a:solidFill>
              </a:rPr>
              <a:t>Typical matrix is sparse!</a:t>
            </a:r>
          </a:p>
          <a:p>
            <a:r>
              <a:rPr lang="en-US" b="1" dirty="0">
                <a:solidFill>
                  <a:srgbClr val="0000FF"/>
                </a:solidFill>
              </a:rPr>
              <a:t>Each document is a column:</a:t>
            </a:r>
          </a:p>
          <a:p>
            <a:pPr lvl="1"/>
            <a:r>
              <a:rPr lang="en-US" sz="2400" b="1" dirty="0">
                <a:solidFill>
                  <a:srgbClr val="008000"/>
                </a:solidFill>
              </a:rPr>
              <a:t>Example:</a:t>
            </a:r>
            <a:r>
              <a:rPr lang="en-US" sz="2400" dirty="0"/>
              <a:t> </a:t>
            </a:r>
            <a:r>
              <a:rPr lang="en-US" sz="2400" b="1" dirty="0" err="1"/>
              <a:t>sim</a:t>
            </a:r>
            <a:r>
              <a:rPr lang="en-US" sz="2400" b="1" dirty="0"/>
              <a:t>(C</a:t>
            </a:r>
            <a:r>
              <a:rPr lang="en-US" sz="2400" b="1" baseline="-25000" dirty="0"/>
              <a:t>1</a:t>
            </a:r>
            <a:r>
              <a:rPr lang="en-US" sz="2400" b="1" dirty="0"/>
              <a:t> ,C</a:t>
            </a:r>
            <a:r>
              <a:rPr lang="en-US" sz="2400" b="1" baseline="-25000" dirty="0"/>
              <a:t>2</a:t>
            </a:r>
            <a:r>
              <a:rPr lang="en-US" sz="2400" b="1" dirty="0"/>
              <a:t>) = ?</a:t>
            </a:r>
          </a:p>
          <a:p>
            <a:pPr lvl="2"/>
            <a:r>
              <a:rPr lang="en-US" sz="2000" dirty="0"/>
              <a:t>Size of intersection = 3; size of union = 6, </a:t>
            </a:r>
            <a:br>
              <a:rPr lang="en-US" sz="2000" dirty="0"/>
            </a:br>
            <a:r>
              <a:rPr lang="en-US" sz="2000" dirty="0" err="1"/>
              <a:t>Jaccard</a:t>
            </a:r>
            <a:r>
              <a:rPr lang="en-US" sz="2000" dirty="0"/>
              <a:t> similarity (not distance) = 3/6</a:t>
            </a:r>
          </a:p>
          <a:p>
            <a:pPr lvl="2"/>
            <a:r>
              <a:rPr lang="en-US" sz="2000" b="1" dirty="0"/>
              <a:t>d(C</a:t>
            </a:r>
            <a:r>
              <a:rPr lang="en-US" sz="2000" b="1" baseline="-25000" dirty="0"/>
              <a:t>1</a:t>
            </a:r>
            <a:r>
              <a:rPr lang="en-US" sz="2000" b="1" dirty="0"/>
              <a:t>,C</a:t>
            </a:r>
            <a:r>
              <a:rPr lang="en-US" sz="2000" b="1" baseline="-25000" dirty="0"/>
              <a:t>2</a:t>
            </a:r>
            <a:r>
              <a:rPr lang="en-US" sz="2000" b="1" dirty="0"/>
              <a:t>) = 1 – (</a:t>
            </a:r>
            <a:r>
              <a:rPr lang="en-US" sz="2000" b="1" dirty="0" err="1"/>
              <a:t>Jaccard</a:t>
            </a:r>
            <a:r>
              <a:rPr lang="en-US" sz="2000" b="1" dirty="0"/>
              <a:t> similarity) = 3/6</a:t>
            </a:r>
          </a:p>
          <a:p>
            <a:endParaRPr lang="en-US" dirty="0"/>
          </a:p>
        </p:txBody>
      </p:sp>
      <p:sp>
        <p:nvSpPr>
          <p:cNvPr id="4" name="Slide Number Placeholder 5"/>
          <p:cNvSpPr>
            <a:spLocks noGrp="1"/>
          </p:cNvSpPr>
          <p:nvPr>
            <p:ph type="sldNum" sz="quarter" idx="12"/>
          </p:nvPr>
        </p:nvSpPr>
        <p:spPr/>
        <p:txBody>
          <a:bodyPr/>
          <a:lstStyle/>
          <a:p>
            <a:fld id="{BA9185DA-005C-4DB8-9484-C88A810E3590}" type="slidenum">
              <a:rPr lang="en-US"/>
              <a:pPr/>
              <a:t>17</a:t>
            </a:fld>
            <a:endParaRPr lang="en-US"/>
          </a:p>
        </p:txBody>
      </p:sp>
      <p:sp>
        <p:nvSpPr>
          <p:cNvPr id="5" name="Date Placeholder 4"/>
          <p:cNvSpPr>
            <a:spLocks noGrp="1"/>
          </p:cNvSpPr>
          <p:nvPr>
            <p:ph type="dt" sz="half" idx="10"/>
          </p:nvPr>
        </p:nvSpPr>
        <p:spPr/>
        <p:txBody>
          <a:bodyPr/>
          <a:lstStyle/>
          <a:p>
            <a:fld id="{BB01071E-BB52-754B-B27B-0854F7407800}"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grpSp>
        <p:nvGrpSpPr>
          <p:cNvPr id="18" name="Group 4"/>
          <p:cNvGrpSpPr>
            <a:grpSpLocks/>
          </p:cNvGrpSpPr>
          <p:nvPr/>
        </p:nvGrpSpPr>
        <p:grpSpPr bwMode="auto">
          <a:xfrm>
            <a:off x="6645276" y="2209800"/>
            <a:ext cx="2362200" cy="3895725"/>
            <a:chOff x="1776" y="2205"/>
            <a:chExt cx="1584" cy="2598"/>
          </a:xfrm>
        </p:grpSpPr>
        <p:sp>
          <p:nvSpPr>
            <p:cNvPr id="19" name="Rectangle 5"/>
            <p:cNvSpPr>
              <a:spLocks noChangeArrowheads="1"/>
            </p:cNvSpPr>
            <p:nvPr/>
          </p:nvSpPr>
          <p:spPr bwMode="auto">
            <a:xfrm>
              <a:off x="2964" y="4428"/>
              <a:ext cx="396" cy="375"/>
            </a:xfrm>
            <a:prstGeom prst="rect">
              <a:avLst/>
            </a:prstGeom>
            <a:noFill/>
            <a:ln w="9525">
              <a:noFill/>
              <a:miter lim="800000"/>
              <a:headEnd/>
              <a:tailEnd/>
            </a:ln>
            <a:effectLst/>
          </p:spPr>
          <p:txBody>
            <a:bodyPr/>
            <a:lstStyle/>
            <a:p>
              <a:pPr eaLnBrk="0" hangingPunct="0">
                <a:spcBef>
                  <a:spcPct val="20000"/>
                </a:spcBef>
              </a:pPr>
              <a:r>
                <a:rPr lang="en-US" sz="2800"/>
                <a:t>0</a:t>
              </a:r>
            </a:p>
          </p:txBody>
        </p:sp>
        <p:sp>
          <p:nvSpPr>
            <p:cNvPr id="20" name="Rectangle 6"/>
            <p:cNvSpPr>
              <a:spLocks noChangeArrowheads="1"/>
            </p:cNvSpPr>
            <p:nvPr/>
          </p:nvSpPr>
          <p:spPr bwMode="auto">
            <a:xfrm>
              <a:off x="2568" y="4428"/>
              <a:ext cx="396" cy="375"/>
            </a:xfrm>
            <a:prstGeom prst="rect">
              <a:avLst/>
            </a:prstGeom>
            <a:noFill/>
            <a:ln w="9525">
              <a:noFill/>
              <a:miter lim="800000"/>
              <a:headEnd/>
              <a:tailEnd/>
            </a:ln>
            <a:effectLst/>
          </p:spPr>
          <p:txBody>
            <a:bodyPr/>
            <a:lstStyle/>
            <a:p>
              <a:pPr eaLnBrk="0" hangingPunct="0">
                <a:spcBef>
                  <a:spcPct val="20000"/>
                </a:spcBef>
              </a:pPr>
              <a:r>
                <a:rPr lang="en-US" sz="2800"/>
                <a:t>1</a:t>
              </a:r>
            </a:p>
          </p:txBody>
        </p:sp>
        <p:sp>
          <p:nvSpPr>
            <p:cNvPr id="21" name="Rectangle 7"/>
            <p:cNvSpPr>
              <a:spLocks noChangeArrowheads="1"/>
            </p:cNvSpPr>
            <p:nvPr/>
          </p:nvSpPr>
          <p:spPr bwMode="auto">
            <a:xfrm>
              <a:off x="2172" y="4428"/>
              <a:ext cx="396" cy="375"/>
            </a:xfrm>
            <a:prstGeom prst="rect">
              <a:avLst/>
            </a:prstGeom>
            <a:noFill/>
            <a:ln w="9525">
              <a:noFill/>
              <a:miter lim="800000"/>
              <a:headEnd/>
              <a:tailEnd/>
            </a:ln>
            <a:effectLst/>
          </p:spPr>
          <p:txBody>
            <a:bodyPr/>
            <a:lstStyle/>
            <a:p>
              <a:pPr eaLnBrk="0" hangingPunct="0">
                <a:spcBef>
                  <a:spcPct val="20000"/>
                </a:spcBef>
              </a:pPr>
              <a:r>
                <a:rPr lang="en-US" sz="2800"/>
                <a:t>0</a:t>
              </a:r>
            </a:p>
          </p:txBody>
        </p:sp>
        <p:sp>
          <p:nvSpPr>
            <p:cNvPr id="22" name="Rectangle 8"/>
            <p:cNvSpPr>
              <a:spLocks noChangeArrowheads="1"/>
            </p:cNvSpPr>
            <p:nvPr/>
          </p:nvSpPr>
          <p:spPr bwMode="auto">
            <a:xfrm>
              <a:off x="1776" y="4428"/>
              <a:ext cx="396" cy="375"/>
            </a:xfrm>
            <a:prstGeom prst="rect">
              <a:avLst/>
            </a:prstGeom>
            <a:noFill/>
            <a:ln w="9525">
              <a:noFill/>
              <a:miter lim="800000"/>
              <a:headEnd/>
              <a:tailEnd/>
            </a:ln>
            <a:effectLst/>
          </p:spPr>
          <p:txBody>
            <a:bodyPr/>
            <a:lstStyle/>
            <a:p>
              <a:pPr eaLnBrk="0" hangingPunct="0">
                <a:spcBef>
                  <a:spcPct val="20000"/>
                </a:spcBef>
              </a:pPr>
              <a:r>
                <a:rPr lang="en-US" sz="2800"/>
                <a:t>1</a:t>
              </a:r>
            </a:p>
          </p:txBody>
        </p:sp>
        <p:sp>
          <p:nvSpPr>
            <p:cNvPr id="23" name="Rectangle 9"/>
            <p:cNvSpPr>
              <a:spLocks noChangeArrowheads="1"/>
            </p:cNvSpPr>
            <p:nvPr/>
          </p:nvSpPr>
          <p:spPr bwMode="auto">
            <a:xfrm>
              <a:off x="2964" y="4054"/>
              <a:ext cx="396" cy="374"/>
            </a:xfrm>
            <a:prstGeom prst="rect">
              <a:avLst/>
            </a:prstGeom>
            <a:noFill/>
            <a:ln w="9525">
              <a:noFill/>
              <a:miter lim="800000"/>
              <a:headEnd/>
              <a:tailEnd/>
            </a:ln>
            <a:effectLst/>
          </p:spPr>
          <p:txBody>
            <a:bodyPr/>
            <a:lstStyle/>
            <a:p>
              <a:pPr eaLnBrk="0" hangingPunct="0">
                <a:spcBef>
                  <a:spcPct val="20000"/>
                </a:spcBef>
              </a:pPr>
              <a:r>
                <a:rPr lang="en-US" sz="2800"/>
                <a:t>0</a:t>
              </a:r>
            </a:p>
          </p:txBody>
        </p:sp>
        <p:sp>
          <p:nvSpPr>
            <p:cNvPr id="24" name="Rectangle 10"/>
            <p:cNvSpPr>
              <a:spLocks noChangeArrowheads="1"/>
            </p:cNvSpPr>
            <p:nvPr/>
          </p:nvSpPr>
          <p:spPr bwMode="auto">
            <a:xfrm>
              <a:off x="2568" y="4054"/>
              <a:ext cx="396" cy="374"/>
            </a:xfrm>
            <a:prstGeom prst="rect">
              <a:avLst/>
            </a:prstGeom>
            <a:noFill/>
            <a:ln w="9525">
              <a:noFill/>
              <a:miter lim="800000"/>
              <a:headEnd/>
              <a:tailEnd/>
            </a:ln>
            <a:effectLst/>
          </p:spPr>
          <p:txBody>
            <a:bodyPr/>
            <a:lstStyle/>
            <a:p>
              <a:pPr eaLnBrk="0" hangingPunct="0">
                <a:spcBef>
                  <a:spcPct val="20000"/>
                </a:spcBef>
              </a:pPr>
              <a:r>
                <a:rPr lang="en-US" sz="2800"/>
                <a:t>1</a:t>
              </a:r>
            </a:p>
          </p:txBody>
        </p:sp>
        <p:sp>
          <p:nvSpPr>
            <p:cNvPr id="25" name="Rectangle 11"/>
            <p:cNvSpPr>
              <a:spLocks noChangeArrowheads="1"/>
            </p:cNvSpPr>
            <p:nvPr/>
          </p:nvSpPr>
          <p:spPr bwMode="auto">
            <a:xfrm>
              <a:off x="2172" y="4054"/>
              <a:ext cx="396" cy="374"/>
            </a:xfrm>
            <a:prstGeom prst="rect">
              <a:avLst/>
            </a:prstGeom>
            <a:noFill/>
            <a:ln w="9525">
              <a:noFill/>
              <a:miter lim="800000"/>
              <a:headEnd/>
              <a:tailEnd/>
            </a:ln>
            <a:effectLst/>
          </p:spPr>
          <p:txBody>
            <a:bodyPr/>
            <a:lstStyle/>
            <a:p>
              <a:pPr eaLnBrk="0" hangingPunct="0">
                <a:spcBef>
                  <a:spcPct val="20000"/>
                </a:spcBef>
              </a:pPr>
              <a:r>
                <a:rPr lang="en-US" sz="2800" dirty="0"/>
                <a:t>1</a:t>
              </a:r>
            </a:p>
          </p:txBody>
        </p:sp>
        <p:sp>
          <p:nvSpPr>
            <p:cNvPr id="26" name="Rectangle 12"/>
            <p:cNvSpPr>
              <a:spLocks noChangeArrowheads="1"/>
            </p:cNvSpPr>
            <p:nvPr/>
          </p:nvSpPr>
          <p:spPr bwMode="auto">
            <a:xfrm>
              <a:off x="1776" y="4054"/>
              <a:ext cx="396" cy="374"/>
            </a:xfrm>
            <a:prstGeom prst="rect">
              <a:avLst/>
            </a:prstGeom>
            <a:noFill/>
            <a:ln w="9525">
              <a:noFill/>
              <a:miter lim="800000"/>
              <a:headEnd/>
              <a:tailEnd/>
            </a:ln>
            <a:effectLst/>
          </p:spPr>
          <p:txBody>
            <a:bodyPr/>
            <a:lstStyle/>
            <a:p>
              <a:pPr eaLnBrk="0" hangingPunct="0">
                <a:spcBef>
                  <a:spcPct val="20000"/>
                </a:spcBef>
              </a:pPr>
              <a:r>
                <a:rPr lang="en-US" sz="2800"/>
                <a:t>1</a:t>
              </a:r>
            </a:p>
          </p:txBody>
        </p:sp>
        <p:sp>
          <p:nvSpPr>
            <p:cNvPr id="27" name="Rectangle 13"/>
            <p:cNvSpPr>
              <a:spLocks noChangeArrowheads="1"/>
            </p:cNvSpPr>
            <p:nvPr/>
          </p:nvSpPr>
          <p:spPr bwMode="auto">
            <a:xfrm>
              <a:off x="2964" y="3679"/>
              <a:ext cx="396" cy="375"/>
            </a:xfrm>
            <a:prstGeom prst="rect">
              <a:avLst/>
            </a:prstGeom>
            <a:noFill/>
            <a:ln w="9525">
              <a:noFill/>
              <a:miter lim="800000"/>
              <a:headEnd/>
              <a:tailEnd/>
            </a:ln>
            <a:effectLst/>
          </p:spPr>
          <p:txBody>
            <a:bodyPr/>
            <a:lstStyle/>
            <a:p>
              <a:pPr eaLnBrk="0" hangingPunct="0">
                <a:spcBef>
                  <a:spcPct val="20000"/>
                </a:spcBef>
              </a:pPr>
              <a:r>
                <a:rPr lang="en-US" sz="2800"/>
                <a:t>1</a:t>
              </a:r>
            </a:p>
          </p:txBody>
        </p:sp>
        <p:sp>
          <p:nvSpPr>
            <p:cNvPr id="28" name="Rectangle 14"/>
            <p:cNvSpPr>
              <a:spLocks noChangeArrowheads="1"/>
            </p:cNvSpPr>
            <p:nvPr/>
          </p:nvSpPr>
          <p:spPr bwMode="auto">
            <a:xfrm>
              <a:off x="2568" y="3679"/>
              <a:ext cx="396" cy="375"/>
            </a:xfrm>
            <a:prstGeom prst="rect">
              <a:avLst/>
            </a:prstGeom>
            <a:noFill/>
            <a:ln w="9525">
              <a:noFill/>
              <a:miter lim="800000"/>
              <a:headEnd/>
              <a:tailEnd/>
            </a:ln>
            <a:effectLst/>
          </p:spPr>
          <p:txBody>
            <a:bodyPr/>
            <a:lstStyle/>
            <a:p>
              <a:pPr eaLnBrk="0" hangingPunct="0">
                <a:spcBef>
                  <a:spcPct val="20000"/>
                </a:spcBef>
              </a:pPr>
              <a:r>
                <a:rPr lang="en-US" sz="2800"/>
                <a:t>0</a:t>
              </a:r>
            </a:p>
          </p:txBody>
        </p:sp>
        <p:sp>
          <p:nvSpPr>
            <p:cNvPr id="29" name="Rectangle 15"/>
            <p:cNvSpPr>
              <a:spLocks noChangeArrowheads="1"/>
            </p:cNvSpPr>
            <p:nvPr/>
          </p:nvSpPr>
          <p:spPr bwMode="auto">
            <a:xfrm>
              <a:off x="2172" y="3679"/>
              <a:ext cx="396" cy="375"/>
            </a:xfrm>
            <a:prstGeom prst="rect">
              <a:avLst/>
            </a:prstGeom>
            <a:noFill/>
            <a:ln w="9525">
              <a:noFill/>
              <a:miter lim="800000"/>
              <a:headEnd/>
              <a:tailEnd/>
            </a:ln>
            <a:effectLst/>
          </p:spPr>
          <p:txBody>
            <a:bodyPr/>
            <a:lstStyle/>
            <a:p>
              <a:pPr eaLnBrk="0" hangingPunct="0">
                <a:spcBef>
                  <a:spcPct val="20000"/>
                </a:spcBef>
              </a:pPr>
              <a:r>
                <a:rPr lang="en-US" sz="2800" dirty="0"/>
                <a:t>0</a:t>
              </a:r>
            </a:p>
          </p:txBody>
        </p:sp>
        <p:sp>
          <p:nvSpPr>
            <p:cNvPr id="30" name="Rectangle 16"/>
            <p:cNvSpPr>
              <a:spLocks noChangeArrowheads="1"/>
            </p:cNvSpPr>
            <p:nvPr/>
          </p:nvSpPr>
          <p:spPr bwMode="auto">
            <a:xfrm>
              <a:off x="1776" y="3679"/>
              <a:ext cx="396" cy="375"/>
            </a:xfrm>
            <a:prstGeom prst="rect">
              <a:avLst/>
            </a:prstGeom>
            <a:noFill/>
            <a:ln w="9525">
              <a:noFill/>
              <a:miter lim="800000"/>
              <a:headEnd/>
              <a:tailEnd/>
            </a:ln>
            <a:effectLst/>
          </p:spPr>
          <p:txBody>
            <a:bodyPr/>
            <a:lstStyle/>
            <a:p>
              <a:pPr eaLnBrk="0" hangingPunct="0">
                <a:spcBef>
                  <a:spcPct val="20000"/>
                </a:spcBef>
              </a:pPr>
              <a:r>
                <a:rPr lang="en-US" sz="2800" dirty="0"/>
                <a:t>1</a:t>
              </a:r>
            </a:p>
          </p:txBody>
        </p:sp>
        <p:sp>
          <p:nvSpPr>
            <p:cNvPr id="31" name="Rectangle 17"/>
            <p:cNvSpPr>
              <a:spLocks noChangeArrowheads="1"/>
            </p:cNvSpPr>
            <p:nvPr/>
          </p:nvSpPr>
          <p:spPr bwMode="auto">
            <a:xfrm>
              <a:off x="2964" y="3303"/>
              <a:ext cx="396" cy="376"/>
            </a:xfrm>
            <a:prstGeom prst="rect">
              <a:avLst/>
            </a:prstGeom>
            <a:noFill/>
            <a:ln w="9525">
              <a:noFill/>
              <a:miter lim="800000"/>
              <a:headEnd/>
              <a:tailEnd/>
            </a:ln>
            <a:effectLst/>
          </p:spPr>
          <p:txBody>
            <a:bodyPr/>
            <a:lstStyle/>
            <a:p>
              <a:pPr eaLnBrk="0" hangingPunct="0">
                <a:spcBef>
                  <a:spcPct val="20000"/>
                </a:spcBef>
              </a:pPr>
              <a:r>
                <a:rPr lang="en-US" sz="2800"/>
                <a:t>1</a:t>
              </a:r>
            </a:p>
          </p:txBody>
        </p:sp>
        <p:sp>
          <p:nvSpPr>
            <p:cNvPr id="32" name="Rectangle 18"/>
            <p:cNvSpPr>
              <a:spLocks noChangeArrowheads="1"/>
            </p:cNvSpPr>
            <p:nvPr/>
          </p:nvSpPr>
          <p:spPr bwMode="auto">
            <a:xfrm>
              <a:off x="2568" y="3303"/>
              <a:ext cx="396" cy="376"/>
            </a:xfrm>
            <a:prstGeom prst="rect">
              <a:avLst/>
            </a:prstGeom>
            <a:noFill/>
            <a:ln w="9525">
              <a:noFill/>
              <a:miter lim="800000"/>
              <a:headEnd/>
              <a:tailEnd/>
            </a:ln>
            <a:effectLst/>
          </p:spPr>
          <p:txBody>
            <a:bodyPr/>
            <a:lstStyle/>
            <a:p>
              <a:pPr eaLnBrk="0" hangingPunct="0">
                <a:spcBef>
                  <a:spcPct val="20000"/>
                </a:spcBef>
              </a:pPr>
              <a:r>
                <a:rPr lang="en-US" sz="2800"/>
                <a:t>0</a:t>
              </a:r>
            </a:p>
          </p:txBody>
        </p:sp>
        <p:sp>
          <p:nvSpPr>
            <p:cNvPr id="33" name="Rectangle 19"/>
            <p:cNvSpPr>
              <a:spLocks noChangeArrowheads="1"/>
            </p:cNvSpPr>
            <p:nvPr/>
          </p:nvSpPr>
          <p:spPr bwMode="auto">
            <a:xfrm>
              <a:off x="2172" y="3303"/>
              <a:ext cx="396" cy="376"/>
            </a:xfrm>
            <a:prstGeom prst="rect">
              <a:avLst/>
            </a:prstGeom>
            <a:noFill/>
            <a:ln w="9525">
              <a:noFill/>
              <a:miter lim="800000"/>
              <a:headEnd/>
              <a:tailEnd/>
            </a:ln>
            <a:effectLst/>
          </p:spPr>
          <p:txBody>
            <a:bodyPr/>
            <a:lstStyle/>
            <a:p>
              <a:pPr eaLnBrk="0" hangingPunct="0">
                <a:spcBef>
                  <a:spcPct val="20000"/>
                </a:spcBef>
              </a:pPr>
              <a:r>
                <a:rPr lang="en-US" sz="2800" dirty="0"/>
                <a:t>0</a:t>
              </a:r>
            </a:p>
          </p:txBody>
        </p:sp>
        <p:sp>
          <p:nvSpPr>
            <p:cNvPr id="34" name="Rectangle 20"/>
            <p:cNvSpPr>
              <a:spLocks noChangeArrowheads="1"/>
            </p:cNvSpPr>
            <p:nvPr/>
          </p:nvSpPr>
          <p:spPr bwMode="auto">
            <a:xfrm>
              <a:off x="1776" y="3303"/>
              <a:ext cx="396" cy="376"/>
            </a:xfrm>
            <a:prstGeom prst="rect">
              <a:avLst/>
            </a:prstGeom>
            <a:noFill/>
            <a:ln w="9525">
              <a:noFill/>
              <a:miter lim="800000"/>
              <a:headEnd/>
              <a:tailEnd/>
            </a:ln>
            <a:effectLst/>
          </p:spPr>
          <p:txBody>
            <a:bodyPr/>
            <a:lstStyle/>
            <a:p>
              <a:pPr eaLnBrk="0" hangingPunct="0">
                <a:spcBef>
                  <a:spcPct val="20000"/>
                </a:spcBef>
              </a:pPr>
              <a:r>
                <a:rPr lang="en-US" sz="2800"/>
                <a:t>0</a:t>
              </a:r>
            </a:p>
          </p:txBody>
        </p:sp>
        <p:sp>
          <p:nvSpPr>
            <p:cNvPr id="35" name="Rectangle 21"/>
            <p:cNvSpPr>
              <a:spLocks noChangeArrowheads="1"/>
            </p:cNvSpPr>
            <p:nvPr/>
          </p:nvSpPr>
          <p:spPr bwMode="auto">
            <a:xfrm>
              <a:off x="2964" y="2928"/>
              <a:ext cx="396" cy="375"/>
            </a:xfrm>
            <a:prstGeom prst="rect">
              <a:avLst/>
            </a:prstGeom>
            <a:noFill/>
            <a:ln w="9525">
              <a:noFill/>
              <a:miter lim="800000"/>
              <a:headEnd/>
              <a:tailEnd/>
            </a:ln>
            <a:effectLst/>
          </p:spPr>
          <p:txBody>
            <a:bodyPr/>
            <a:lstStyle/>
            <a:p>
              <a:pPr eaLnBrk="0" hangingPunct="0">
                <a:spcBef>
                  <a:spcPct val="20000"/>
                </a:spcBef>
              </a:pPr>
              <a:r>
                <a:rPr lang="en-US" sz="2800"/>
                <a:t>1</a:t>
              </a:r>
            </a:p>
          </p:txBody>
        </p:sp>
        <p:sp>
          <p:nvSpPr>
            <p:cNvPr id="36" name="Rectangle 22"/>
            <p:cNvSpPr>
              <a:spLocks noChangeArrowheads="1"/>
            </p:cNvSpPr>
            <p:nvPr/>
          </p:nvSpPr>
          <p:spPr bwMode="auto">
            <a:xfrm>
              <a:off x="2568" y="2928"/>
              <a:ext cx="396" cy="375"/>
            </a:xfrm>
            <a:prstGeom prst="rect">
              <a:avLst/>
            </a:prstGeom>
            <a:noFill/>
            <a:ln w="9525">
              <a:noFill/>
              <a:miter lim="800000"/>
              <a:headEnd/>
              <a:tailEnd/>
            </a:ln>
            <a:effectLst/>
          </p:spPr>
          <p:txBody>
            <a:bodyPr/>
            <a:lstStyle/>
            <a:p>
              <a:pPr eaLnBrk="0" hangingPunct="0">
                <a:spcBef>
                  <a:spcPct val="20000"/>
                </a:spcBef>
              </a:pPr>
              <a:r>
                <a:rPr lang="en-US" sz="2800"/>
                <a:t>0</a:t>
              </a:r>
            </a:p>
          </p:txBody>
        </p:sp>
        <p:sp>
          <p:nvSpPr>
            <p:cNvPr id="37" name="Rectangle 23"/>
            <p:cNvSpPr>
              <a:spLocks noChangeArrowheads="1"/>
            </p:cNvSpPr>
            <p:nvPr/>
          </p:nvSpPr>
          <p:spPr bwMode="auto">
            <a:xfrm>
              <a:off x="2172" y="2928"/>
              <a:ext cx="396" cy="375"/>
            </a:xfrm>
            <a:prstGeom prst="rect">
              <a:avLst/>
            </a:prstGeom>
            <a:noFill/>
            <a:ln w="9525">
              <a:noFill/>
              <a:miter lim="800000"/>
              <a:headEnd/>
              <a:tailEnd/>
            </a:ln>
            <a:effectLst/>
          </p:spPr>
          <p:txBody>
            <a:bodyPr/>
            <a:lstStyle/>
            <a:p>
              <a:pPr eaLnBrk="0" hangingPunct="0">
                <a:spcBef>
                  <a:spcPct val="20000"/>
                </a:spcBef>
              </a:pPr>
              <a:r>
                <a:rPr lang="en-US" sz="2800"/>
                <a:t>1</a:t>
              </a:r>
            </a:p>
          </p:txBody>
        </p:sp>
        <p:sp>
          <p:nvSpPr>
            <p:cNvPr id="38" name="Rectangle 24"/>
            <p:cNvSpPr>
              <a:spLocks noChangeArrowheads="1"/>
            </p:cNvSpPr>
            <p:nvPr/>
          </p:nvSpPr>
          <p:spPr bwMode="auto">
            <a:xfrm>
              <a:off x="1776" y="2928"/>
              <a:ext cx="396" cy="375"/>
            </a:xfrm>
            <a:prstGeom prst="rect">
              <a:avLst/>
            </a:prstGeom>
            <a:noFill/>
            <a:ln w="9525">
              <a:noFill/>
              <a:miter lim="800000"/>
              <a:headEnd/>
              <a:tailEnd/>
            </a:ln>
            <a:effectLst/>
          </p:spPr>
          <p:txBody>
            <a:bodyPr/>
            <a:lstStyle/>
            <a:p>
              <a:pPr eaLnBrk="0" hangingPunct="0">
                <a:spcBef>
                  <a:spcPct val="20000"/>
                </a:spcBef>
              </a:pPr>
              <a:r>
                <a:rPr lang="en-US" sz="2800" dirty="0"/>
                <a:t>0</a:t>
              </a:r>
            </a:p>
          </p:txBody>
        </p:sp>
        <p:sp>
          <p:nvSpPr>
            <p:cNvPr id="39" name="Rectangle 25"/>
            <p:cNvSpPr>
              <a:spLocks noChangeArrowheads="1"/>
            </p:cNvSpPr>
            <p:nvPr/>
          </p:nvSpPr>
          <p:spPr bwMode="auto">
            <a:xfrm>
              <a:off x="2964" y="2583"/>
              <a:ext cx="396" cy="345"/>
            </a:xfrm>
            <a:prstGeom prst="rect">
              <a:avLst/>
            </a:prstGeom>
            <a:noFill/>
            <a:ln w="9525">
              <a:noFill/>
              <a:miter lim="800000"/>
              <a:headEnd/>
              <a:tailEnd/>
            </a:ln>
            <a:effectLst/>
          </p:spPr>
          <p:txBody>
            <a:bodyPr/>
            <a:lstStyle/>
            <a:p>
              <a:pPr eaLnBrk="0" hangingPunct="0">
                <a:spcBef>
                  <a:spcPct val="20000"/>
                </a:spcBef>
              </a:pPr>
              <a:r>
                <a:rPr lang="en-US" sz="2800"/>
                <a:t>1</a:t>
              </a:r>
            </a:p>
          </p:txBody>
        </p:sp>
        <p:sp>
          <p:nvSpPr>
            <p:cNvPr id="40" name="Rectangle 26"/>
            <p:cNvSpPr>
              <a:spLocks noChangeArrowheads="1"/>
            </p:cNvSpPr>
            <p:nvPr/>
          </p:nvSpPr>
          <p:spPr bwMode="auto">
            <a:xfrm>
              <a:off x="2568" y="2583"/>
              <a:ext cx="396" cy="345"/>
            </a:xfrm>
            <a:prstGeom prst="rect">
              <a:avLst/>
            </a:prstGeom>
            <a:noFill/>
            <a:ln w="9525">
              <a:noFill/>
              <a:miter lim="800000"/>
              <a:headEnd/>
              <a:tailEnd/>
            </a:ln>
            <a:effectLst/>
          </p:spPr>
          <p:txBody>
            <a:bodyPr/>
            <a:lstStyle/>
            <a:p>
              <a:pPr eaLnBrk="0" hangingPunct="0">
                <a:spcBef>
                  <a:spcPct val="20000"/>
                </a:spcBef>
              </a:pPr>
              <a:r>
                <a:rPr lang="en-US" sz="2800"/>
                <a:t>0</a:t>
              </a:r>
            </a:p>
          </p:txBody>
        </p:sp>
        <p:sp>
          <p:nvSpPr>
            <p:cNvPr id="41" name="Rectangle 27"/>
            <p:cNvSpPr>
              <a:spLocks noChangeArrowheads="1"/>
            </p:cNvSpPr>
            <p:nvPr/>
          </p:nvSpPr>
          <p:spPr bwMode="auto">
            <a:xfrm>
              <a:off x="2172" y="2583"/>
              <a:ext cx="396" cy="345"/>
            </a:xfrm>
            <a:prstGeom prst="rect">
              <a:avLst/>
            </a:prstGeom>
            <a:noFill/>
            <a:ln w="9525">
              <a:noFill/>
              <a:miter lim="800000"/>
              <a:headEnd/>
              <a:tailEnd/>
            </a:ln>
            <a:effectLst/>
          </p:spPr>
          <p:txBody>
            <a:bodyPr/>
            <a:lstStyle/>
            <a:p>
              <a:pPr eaLnBrk="0" hangingPunct="0">
                <a:spcBef>
                  <a:spcPct val="20000"/>
                </a:spcBef>
              </a:pPr>
              <a:r>
                <a:rPr lang="en-US" sz="2800" dirty="0"/>
                <a:t>1</a:t>
              </a:r>
            </a:p>
          </p:txBody>
        </p:sp>
        <p:sp>
          <p:nvSpPr>
            <p:cNvPr id="42" name="Rectangle 28"/>
            <p:cNvSpPr>
              <a:spLocks noChangeArrowheads="1"/>
            </p:cNvSpPr>
            <p:nvPr/>
          </p:nvSpPr>
          <p:spPr bwMode="auto">
            <a:xfrm>
              <a:off x="1776" y="2583"/>
              <a:ext cx="396" cy="345"/>
            </a:xfrm>
            <a:prstGeom prst="rect">
              <a:avLst/>
            </a:prstGeom>
            <a:noFill/>
            <a:ln w="9525">
              <a:noFill/>
              <a:miter lim="800000"/>
              <a:headEnd/>
              <a:tailEnd/>
            </a:ln>
            <a:effectLst/>
          </p:spPr>
          <p:txBody>
            <a:bodyPr/>
            <a:lstStyle/>
            <a:p>
              <a:pPr eaLnBrk="0" hangingPunct="0">
                <a:spcBef>
                  <a:spcPct val="20000"/>
                </a:spcBef>
              </a:pPr>
              <a:r>
                <a:rPr lang="en-US" sz="2800"/>
                <a:t>1</a:t>
              </a:r>
            </a:p>
          </p:txBody>
        </p:sp>
        <p:sp>
          <p:nvSpPr>
            <p:cNvPr id="43" name="Rectangle 29"/>
            <p:cNvSpPr>
              <a:spLocks noChangeArrowheads="1"/>
            </p:cNvSpPr>
            <p:nvPr/>
          </p:nvSpPr>
          <p:spPr bwMode="auto">
            <a:xfrm>
              <a:off x="2964" y="2208"/>
              <a:ext cx="396" cy="375"/>
            </a:xfrm>
            <a:prstGeom prst="rect">
              <a:avLst/>
            </a:prstGeom>
            <a:noFill/>
            <a:ln w="9525">
              <a:noFill/>
              <a:miter lim="800000"/>
              <a:headEnd/>
              <a:tailEnd/>
            </a:ln>
            <a:effectLst/>
          </p:spPr>
          <p:txBody>
            <a:bodyPr/>
            <a:lstStyle/>
            <a:p>
              <a:pPr eaLnBrk="0" hangingPunct="0">
                <a:spcBef>
                  <a:spcPct val="20000"/>
                </a:spcBef>
              </a:pPr>
              <a:r>
                <a:rPr lang="en-US" sz="2800"/>
                <a:t>0</a:t>
              </a:r>
            </a:p>
          </p:txBody>
        </p:sp>
        <p:sp>
          <p:nvSpPr>
            <p:cNvPr id="44" name="Rectangle 30"/>
            <p:cNvSpPr>
              <a:spLocks noChangeArrowheads="1"/>
            </p:cNvSpPr>
            <p:nvPr/>
          </p:nvSpPr>
          <p:spPr bwMode="auto">
            <a:xfrm>
              <a:off x="2568" y="2208"/>
              <a:ext cx="396" cy="375"/>
            </a:xfrm>
            <a:prstGeom prst="rect">
              <a:avLst/>
            </a:prstGeom>
            <a:noFill/>
            <a:ln w="9525">
              <a:noFill/>
              <a:miter lim="800000"/>
              <a:headEnd/>
              <a:tailEnd/>
            </a:ln>
            <a:effectLst/>
          </p:spPr>
          <p:txBody>
            <a:bodyPr/>
            <a:lstStyle/>
            <a:p>
              <a:pPr eaLnBrk="0" hangingPunct="0">
                <a:spcBef>
                  <a:spcPct val="20000"/>
                </a:spcBef>
              </a:pPr>
              <a:r>
                <a:rPr lang="en-US" sz="2800"/>
                <a:t>1</a:t>
              </a:r>
            </a:p>
          </p:txBody>
        </p:sp>
        <p:sp>
          <p:nvSpPr>
            <p:cNvPr id="45" name="Rectangle 31"/>
            <p:cNvSpPr>
              <a:spLocks noChangeArrowheads="1"/>
            </p:cNvSpPr>
            <p:nvPr/>
          </p:nvSpPr>
          <p:spPr bwMode="auto">
            <a:xfrm>
              <a:off x="2172" y="2208"/>
              <a:ext cx="396" cy="375"/>
            </a:xfrm>
            <a:prstGeom prst="rect">
              <a:avLst/>
            </a:prstGeom>
            <a:noFill/>
            <a:ln w="9525">
              <a:noFill/>
              <a:miter lim="800000"/>
              <a:headEnd/>
              <a:tailEnd/>
            </a:ln>
            <a:effectLst/>
          </p:spPr>
          <p:txBody>
            <a:bodyPr/>
            <a:lstStyle/>
            <a:p>
              <a:pPr eaLnBrk="0" hangingPunct="0">
                <a:spcBef>
                  <a:spcPct val="20000"/>
                </a:spcBef>
              </a:pPr>
              <a:r>
                <a:rPr lang="en-US" sz="2800" dirty="0"/>
                <a:t>1</a:t>
              </a:r>
            </a:p>
          </p:txBody>
        </p:sp>
        <p:sp>
          <p:nvSpPr>
            <p:cNvPr id="46" name="Rectangle 32"/>
            <p:cNvSpPr>
              <a:spLocks noChangeArrowheads="1"/>
            </p:cNvSpPr>
            <p:nvPr/>
          </p:nvSpPr>
          <p:spPr bwMode="auto">
            <a:xfrm>
              <a:off x="1776" y="2208"/>
              <a:ext cx="396" cy="375"/>
            </a:xfrm>
            <a:prstGeom prst="rect">
              <a:avLst/>
            </a:prstGeom>
            <a:noFill/>
            <a:ln w="9525">
              <a:noFill/>
              <a:miter lim="800000"/>
              <a:headEnd/>
              <a:tailEnd/>
            </a:ln>
            <a:effectLst/>
          </p:spPr>
          <p:txBody>
            <a:bodyPr/>
            <a:lstStyle/>
            <a:p>
              <a:pPr eaLnBrk="0" hangingPunct="0">
                <a:spcBef>
                  <a:spcPct val="20000"/>
                </a:spcBef>
              </a:pPr>
              <a:r>
                <a:rPr lang="en-US" sz="2800"/>
                <a:t>1 </a:t>
              </a:r>
            </a:p>
          </p:txBody>
        </p:sp>
        <p:sp>
          <p:nvSpPr>
            <p:cNvPr id="47" name="Line 33"/>
            <p:cNvSpPr>
              <a:spLocks noChangeShapeType="1"/>
            </p:cNvSpPr>
            <p:nvPr/>
          </p:nvSpPr>
          <p:spPr bwMode="auto">
            <a:xfrm>
              <a:off x="1776" y="2208"/>
              <a:ext cx="1584" cy="0"/>
            </a:xfrm>
            <a:prstGeom prst="line">
              <a:avLst/>
            </a:prstGeom>
            <a:noFill/>
            <a:ln w="28575" cap="sq">
              <a:solidFill>
                <a:schemeClr val="tx1"/>
              </a:solidFill>
              <a:miter lim="800000"/>
              <a:headEnd/>
              <a:tailEnd/>
            </a:ln>
            <a:effectLst/>
          </p:spPr>
          <p:txBody>
            <a:bodyPr wrap="none"/>
            <a:lstStyle/>
            <a:p>
              <a:endParaRPr lang="en-US"/>
            </a:p>
          </p:txBody>
        </p:sp>
        <p:sp>
          <p:nvSpPr>
            <p:cNvPr id="48" name="Line 34"/>
            <p:cNvSpPr>
              <a:spLocks noChangeShapeType="1"/>
            </p:cNvSpPr>
            <p:nvPr/>
          </p:nvSpPr>
          <p:spPr bwMode="auto">
            <a:xfrm>
              <a:off x="1776" y="2583"/>
              <a:ext cx="1584" cy="0"/>
            </a:xfrm>
            <a:prstGeom prst="line">
              <a:avLst/>
            </a:prstGeom>
            <a:noFill/>
            <a:ln w="12700">
              <a:solidFill>
                <a:schemeClr val="tx1"/>
              </a:solidFill>
              <a:miter lim="800000"/>
              <a:headEnd/>
              <a:tailEnd/>
            </a:ln>
            <a:effectLst/>
          </p:spPr>
          <p:txBody>
            <a:bodyPr wrap="none"/>
            <a:lstStyle/>
            <a:p>
              <a:endParaRPr lang="en-US"/>
            </a:p>
          </p:txBody>
        </p:sp>
        <p:sp>
          <p:nvSpPr>
            <p:cNvPr id="49" name="Line 35"/>
            <p:cNvSpPr>
              <a:spLocks noChangeShapeType="1"/>
            </p:cNvSpPr>
            <p:nvPr/>
          </p:nvSpPr>
          <p:spPr bwMode="auto">
            <a:xfrm>
              <a:off x="1776" y="2928"/>
              <a:ext cx="1584" cy="0"/>
            </a:xfrm>
            <a:prstGeom prst="line">
              <a:avLst/>
            </a:prstGeom>
            <a:noFill/>
            <a:ln w="12700">
              <a:solidFill>
                <a:schemeClr val="tx1"/>
              </a:solidFill>
              <a:miter lim="800000"/>
              <a:headEnd/>
              <a:tailEnd/>
            </a:ln>
            <a:effectLst/>
          </p:spPr>
          <p:txBody>
            <a:bodyPr wrap="none"/>
            <a:lstStyle/>
            <a:p>
              <a:endParaRPr lang="en-US"/>
            </a:p>
          </p:txBody>
        </p:sp>
        <p:sp>
          <p:nvSpPr>
            <p:cNvPr id="50" name="Line 36"/>
            <p:cNvSpPr>
              <a:spLocks noChangeShapeType="1"/>
            </p:cNvSpPr>
            <p:nvPr/>
          </p:nvSpPr>
          <p:spPr bwMode="auto">
            <a:xfrm>
              <a:off x="1776" y="3303"/>
              <a:ext cx="1584" cy="0"/>
            </a:xfrm>
            <a:prstGeom prst="line">
              <a:avLst/>
            </a:prstGeom>
            <a:noFill/>
            <a:ln w="12700">
              <a:solidFill>
                <a:schemeClr val="tx1"/>
              </a:solidFill>
              <a:miter lim="800000"/>
              <a:headEnd/>
              <a:tailEnd/>
            </a:ln>
            <a:effectLst/>
          </p:spPr>
          <p:txBody>
            <a:bodyPr wrap="none"/>
            <a:lstStyle/>
            <a:p>
              <a:endParaRPr lang="en-US"/>
            </a:p>
          </p:txBody>
        </p:sp>
        <p:sp>
          <p:nvSpPr>
            <p:cNvPr id="51" name="Line 37"/>
            <p:cNvSpPr>
              <a:spLocks noChangeShapeType="1"/>
            </p:cNvSpPr>
            <p:nvPr/>
          </p:nvSpPr>
          <p:spPr bwMode="auto">
            <a:xfrm>
              <a:off x="1776" y="3679"/>
              <a:ext cx="1584" cy="0"/>
            </a:xfrm>
            <a:prstGeom prst="line">
              <a:avLst/>
            </a:prstGeom>
            <a:noFill/>
            <a:ln w="12700">
              <a:solidFill>
                <a:schemeClr val="tx1"/>
              </a:solidFill>
              <a:miter lim="800000"/>
              <a:headEnd/>
              <a:tailEnd/>
            </a:ln>
            <a:effectLst/>
          </p:spPr>
          <p:txBody>
            <a:bodyPr wrap="none"/>
            <a:lstStyle/>
            <a:p>
              <a:endParaRPr lang="en-US"/>
            </a:p>
          </p:txBody>
        </p:sp>
        <p:sp>
          <p:nvSpPr>
            <p:cNvPr id="52" name="Line 38"/>
            <p:cNvSpPr>
              <a:spLocks noChangeShapeType="1"/>
            </p:cNvSpPr>
            <p:nvPr/>
          </p:nvSpPr>
          <p:spPr bwMode="auto">
            <a:xfrm>
              <a:off x="1776" y="4054"/>
              <a:ext cx="1584" cy="0"/>
            </a:xfrm>
            <a:prstGeom prst="line">
              <a:avLst/>
            </a:prstGeom>
            <a:noFill/>
            <a:ln w="12700">
              <a:solidFill>
                <a:schemeClr val="tx1"/>
              </a:solidFill>
              <a:miter lim="800000"/>
              <a:headEnd/>
              <a:tailEnd/>
            </a:ln>
            <a:effectLst/>
          </p:spPr>
          <p:txBody>
            <a:bodyPr wrap="none"/>
            <a:lstStyle/>
            <a:p>
              <a:endParaRPr lang="en-US"/>
            </a:p>
          </p:txBody>
        </p:sp>
        <p:sp>
          <p:nvSpPr>
            <p:cNvPr id="53" name="Line 39"/>
            <p:cNvSpPr>
              <a:spLocks noChangeShapeType="1"/>
            </p:cNvSpPr>
            <p:nvPr/>
          </p:nvSpPr>
          <p:spPr bwMode="auto">
            <a:xfrm>
              <a:off x="1776" y="4428"/>
              <a:ext cx="1584" cy="0"/>
            </a:xfrm>
            <a:prstGeom prst="line">
              <a:avLst/>
            </a:prstGeom>
            <a:noFill/>
            <a:ln w="12700">
              <a:solidFill>
                <a:schemeClr val="tx1"/>
              </a:solidFill>
              <a:miter lim="800000"/>
              <a:headEnd/>
              <a:tailEnd/>
            </a:ln>
            <a:effectLst/>
          </p:spPr>
          <p:txBody>
            <a:bodyPr wrap="none"/>
            <a:lstStyle/>
            <a:p>
              <a:endParaRPr lang="en-US"/>
            </a:p>
          </p:txBody>
        </p:sp>
        <p:sp>
          <p:nvSpPr>
            <p:cNvPr id="54" name="Line 40"/>
            <p:cNvSpPr>
              <a:spLocks noChangeShapeType="1"/>
            </p:cNvSpPr>
            <p:nvPr/>
          </p:nvSpPr>
          <p:spPr bwMode="auto">
            <a:xfrm>
              <a:off x="1776" y="4803"/>
              <a:ext cx="1584" cy="0"/>
            </a:xfrm>
            <a:prstGeom prst="line">
              <a:avLst/>
            </a:prstGeom>
            <a:noFill/>
            <a:ln w="28575" cap="sq">
              <a:solidFill>
                <a:schemeClr val="tx1"/>
              </a:solidFill>
              <a:miter lim="800000"/>
              <a:headEnd/>
              <a:tailEnd/>
            </a:ln>
            <a:effectLst/>
          </p:spPr>
          <p:txBody>
            <a:bodyPr wrap="none"/>
            <a:lstStyle/>
            <a:p>
              <a:endParaRPr lang="en-US"/>
            </a:p>
          </p:txBody>
        </p:sp>
        <p:sp>
          <p:nvSpPr>
            <p:cNvPr id="55" name="Line 41"/>
            <p:cNvSpPr>
              <a:spLocks noChangeShapeType="1"/>
            </p:cNvSpPr>
            <p:nvPr/>
          </p:nvSpPr>
          <p:spPr bwMode="auto">
            <a:xfrm>
              <a:off x="1776" y="2208"/>
              <a:ext cx="0" cy="2595"/>
            </a:xfrm>
            <a:prstGeom prst="line">
              <a:avLst/>
            </a:prstGeom>
            <a:noFill/>
            <a:ln w="28575" cap="sq">
              <a:solidFill>
                <a:schemeClr val="tx1"/>
              </a:solidFill>
              <a:miter lim="800000"/>
              <a:headEnd/>
              <a:tailEnd/>
            </a:ln>
            <a:effectLst/>
          </p:spPr>
          <p:txBody>
            <a:bodyPr wrap="none"/>
            <a:lstStyle/>
            <a:p>
              <a:endParaRPr lang="en-US"/>
            </a:p>
          </p:txBody>
        </p:sp>
        <p:sp>
          <p:nvSpPr>
            <p:cNvPr id="56" name="Line 42"/>
            <p:cNvSpPr>
              <a:spLocks noChangeShapeType="1"/>
            </p:cNvSpPr>
            <p:nvPr/>
          </p:nvSpPr>
          <p:spPr bwMode="auto">
            <a:xfrm>
              <a:off x="2172" y="2205"/>
              <a:ext cx="0" cy="2595"/>
            </a:xfrm>
            <a:prstGeom prst="line">
              <a:avLst/>
            </a:prstGeom>
            <a:noFill/>
            <a:ln w="12700">
              <a:solidFill>
                <a:schemeClr val="tx1"/>
              </a:solidFill>
              <a:miter lim="800000"/>
              <a:headEnd/>
              <a:tailEnd/>
            </a:ln>
            <a:effectLst/>
          </p:spPr>
          <p:txBody>
            <a:bodyPr wrap="none"/>
            <a:lstStyle/>
            <a:p>
              <a:endParaRPr lang="en-US"/>
            </a:p>
          </p:txBody>
        </p:sp>
        <p:sp>
          <p:nvSpPr>
            <p:cNvPr id="57" name="Line 43"/>
            <p:cNvSpPr>
              <a:spLocks noChangeShapeType="1"/>
            </p:cNvSpPr>
            <p:nvPr/>
          </p:nvSpPr>
          <p:spPr bwMode="auto">
            <a:xfrm>
              <a:off x="2568" y="2208"/>
              <a:ext cx="0" cy="2595"/>
            </a:xfrm>
            <a:prstGeom prst="line">
              <a:avLst/>
            </a:prstGeom>
            <a:noFill/>
            <a:ln w="12700">
              <a:solidFill>
                <a:schemeClr val="tx1"/>
              </a:solidFill>
              <a:miter lim="800000"/>
              <a:headEnd/>
              <a:tailEnd/>
            </a:ln>
            <a:effectLst/>
          </p:spPr>
          <p:txBody>
            <a:bodyPr wrap="none"/>
            <a:lstStyle/>
            <a:p>
              <a:endParaRPr lang="en-US"/>
            </a:p>
          </p:txBody>
        </p:sp>
        <p:sp>
          <p:nvSpPr>
            <p:cNvPr id="58" name="Line 44"/>
            <p:cNvSpPr>
              <a:spLocks noChangeShapeType="1"/>
            </p:cNvSpPr>
            <p:nvPr/>
          </p:nvSpPr>
          <p:spPr bwMode="auto">
            <a:xfrm>
              <a:off x="2964" y="2208"/>
              <a:ext cx="0" cy="2595"/>
            </a:xfrm>
            <a:prstGeom prst="line">
              <a:avLst/>
            </a:prstGeom>
            <a:noFill/>
            <a:ln w="12700">
              <a:solidFill>
                <a:schemeClr val="tx1"/>
              </a:solidFill>
              <a:miter lim="800000"/>
              <a:headEnd/>
              <a:tailEnd/>
            </a:ln>
            <a:effectLst/>
          </p:spPr>
          <p:txBody>
            <a:bodyPr wrap="none"/>
            <a:lstStyle/>
            <a:p>
              <a:endParaRPr lang="en-US"/>
            </a:p>
          </p:txBody>
        </p:sp>
        <p:sp>
          <p:nvSpPr>
            <p:cNvPr id="59" name="Line 45"/>
            <p:cNvSpPr>
              <a:spLocks noChangeShapeType="1"/>
            </p:cNvSpPr>
            <p:nvPr/>
          </p:nvSpPr>
          <p:spPr bwMode="auto">
            <a:xfrm>
              <a:off x="3360" y="2208"/>
              <a:ext cx="0" cy="2595"/>
            </a:xfrm>
            <a:prstGeom prst="line">
              <a:avLst/>
            </a:prstGeom>
            <a:noFill/>
            <a:ln w="28575" cap="sq">
              <a:solidFill>
                <a:schemeClr val="tx1"/>
              </a:solidFill>
              <a:miter lim="800000"/>
              <a:headEnd/>
              <a:tailEnd/>
            </a:ln>
            <a:effectLst/>
          </p:spPr>
          <p:txBody>
            <a:bodyPr wrap="none"/>
            <a:lstStyle/>
            <a:p>
              <a:endParaRPr lang="en-US"/>
            </a:p>
          </p:txBody>
        </p:sp>
      </p:grpSp>
      <p:sp>
        <p:nvSpPr>
          <p:cNvPr id="2" name="TextBox 1"/>
          <p:cNvSpPr txBox="1"/>
          <p:nvPr/>
        </p:nvSpPr>
        <p:spPr>
          <a:xfrm>
            <a:off x="7235826" y="1828800"/>
            <a:ext cx="1351652" cy="369332"/>
          </a:xfrm>
          <a:prstGeom prst="rect">
            <a:avLst/>
          </a:prstGeom>
          <a:noFill/>
        </p:spPr>
        <p:txBody>
          <a:bodyPr wrap="none" rtlCol="0">
            <a:spAutoFit/>
          </a:bodyPr>
          <a:lstStyle/>
          <a:p>
            <a:r>
              <a:rPr lang="en-US" dirty="0">
                <a:solidFill>
                  <a:srgbClr val="008000"/>
                </a:solidFill>
                <a:latin typeface="Arial" pitchFamily="34" charset="0"/>
                <a:cs typeface="Arial" pitchFamily="34" charset="0"/>
              </a:rPr>
              <a:t>Documents</a:t>
            </a:r>
          </a:p>
        </p:txBody>
      </p:sp>
      <p:sp>
        <p:nvSpPr>
          <p:cNvPr id="60" name="TextBox 59"/>
          <p:cNvSpPr txBox="1"/>
          <p:nvPr/>
        </p:nvSpPr>
        <p:spPr>
          <a:xfrm rot="16200000">
            <a:off x="5932096" y="3970747"/>
            <a:ext cx="1069524" cy="369332"/>
          </a:xfrm>
          <a:prstGeom prst="rect">
            <a:avLst/>
          </a:prstGeom>
          <a:noFill/>
        </p:spPr>
        <p:txBody>
          <a:bodyPr wrap="none" rtlCol="0">
            <a:spAutoFit/>
          </a:bodyPr>
          <a:lstStyle/>
          <a:p>
            <a:r>
              <a:rPr lang="en-US" dirty="0">
                <a:solidFill>
                  <a:srgbClr val="008000"/>
                </a:solidFill>
                <a:latin typeface="Arial" pitchFamily="34" charset="0"/>
                <a:cs typeface="Arial" pitchFamily="34" charset="0"/>
              </a:rPr>
              <a:t>Shingles</a:t>
            </a:r>
          </a:p>
        </p:txBody>
      </p:sp>
      <p:sp>
        <p:nvSpPr>
          <p:cNvPr id="3" name="TextBox 2"/>
          <p:cNvSpPr txBox="1"/>
          <p:nvPr/>
        </p:nvSpPr>
        <p:spPr>
          <a:xfrm>
            <a:off x="6553201" y="6248400"/>
            <a:ext cx="2454276" cy="523220"/>
          </a:xfrm>
          <a:prstGeom prst="rect">
            <a:avLst/>
          </a:prstGeom>
          <a:noFill/>
        </p:spPr>
        <p:txBody>
          <a:bodyPr wrap="square" rtlCol="0">
            <a:spAutoFit/>
          </a:bodyPr>
          <a:lstStyle/>
          <a:p>
            <a:pPr algn="ctr"/>
            <a:r>
              <a:rPr lang="en-US" sz="1400">
                <a:solidFill>
                  <a:srgbClr val="008000"/>
                </a:solidFill>
                <a:latin typeface="Arial" pitchFamily="34" charset="0"/>
                <a:cs typeface="Arial" pitchFamily="34" charset="0"/>
              </a:rPr>
              <a:t>We don’t really construct the matrix; just imagine it exists</a:t>
            </a:r>
            <a:endParaRPr lang="en-US" sz="1400" dirty="0">
              <a:solidFill>
                <a:srgbClr val="008000"/>
              </a:solidFill>
              <a:latin typeface="Arial" pitchFamily="34" charset="0"/>
              <a:cs typeface="Arial" pitchFamily="34" charset="0"/>
            </a:endParaRPr>
          </a:p>
        </p:txBody>
      </p:sp>
    </p:spTree>
    <p:extLst>
      <p:ext uri="{BB962C8B-B14F-4D97-AF65-F5344CB8AC3E}">
        <p14:creationId xmlns:p14="http://schemas.microsoft.com/office/powerpoint/2010/main" val="515150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5">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9395">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9395">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9395">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0" grpId="0"/>
    </p:bld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a:t>Outline: Finding Similar Columns</a:t>
            </a:r>
            <a:endParaRPr lang="en-US" dirty="0"/>
          </a:p>
        </p:txBody>
      </p:sp>
      <p:sp>
        <p:nvSpPr>
          <p:cNvPr id="32771" name="Rectangle 3"/>
          <p:cNvSpPr>
            <a:spLocks noGrp="1" noChangeArrowheads="1"/>
          </p:cNvSpPr>
          <p:nvPr>
            <p:ph idx="1"/>
          </p:nvPr>
        </p:nvSpPr>
        <p:spPr>
          <a:xfrm>
            <a:off x="457200" y="1295400"/>
            <a:ext cx="8610600" cy="5410200"/>
          </a:xfrm>
        </p:spPr>
        <p:txBody>
          <a:bodyPr>
            <a:normAutofit lnSpcReduction="10000"/>
          </a:bodyPr>
          <a:lstStyle/>
          <a:p>
            <a:r>
              <a:rPr lang="en-US" b="1" dirty="0">
                <a:solidFill>
                  <a:srgbClr val="0000FF"/>
                </a:solidFill>
              </a:rPr>
              <a:t>So far:</a:t>
            </a:r>
          </a:p>
          <a:p>
            <a:pPr lvl="1"/>
            <a:r>
              <a:rPr lang="en-US" dirty="0"/>
              <a:t>Documents </a:t>
            </a:r>
            <a:r>
              <a:rPr lang="en-US" dirty="0">
                <a:sym typeface="Symbol"/>
              </a:rPr>
              <a:t> Sets of shingles</a:t>
            </a:r>
          </a:p>
          <a:p>
            <a:pPr lvl="1"/>
            <a:r>
              <a:rPr lang="en-US" dirty="0">
                <a:sym typeface="Symbol"/>
              </a:rPr>
              <a:t>Represent sets as </a:t>
            </a:r>
            <a:r>
              <a:rPr lang="en-US" dirty="0" err="1">
                <a:sym typeface="Symbol"/>
              </a:rPr>
              <a:t>boolean</a:t>
            </a:r>
            <a:r>
              <a:rPr lang="en-US" dirty="0">
                <a:sym typeface="Symbol"/>
              </a:rPr>
              <a:t> vectors in a matrix</a:t>
            </a:r>
          </a:p>
          <a:p>
            <a:endParaRPr lang="en-US" b="1" dirty="0">
              <a:solidFill>
                <a:srgbClr val="0000FF"/>
              </a:solidFill>
              <a:sym typeface="Symbol"/>
            </a:endParaRPr>
          </a:p>
          <a:p>
            <a:r>
              <a:rPr lang="en-US" b="1" dirty="0">
                <a:solidFill>
                  <a:srgbClr val="0000FF"/>
                </a:solidFill>
                <a:sym typeface="Symbol"/>
              </a:rPr>
              <a:t>Next goal: </a:t>
            </a:r>
            <a:r>
              <a:rPr lang="en-US" b="1" dirty="0">
                <a:solidFill>
                  <a:srgbClr val="FF0066"/>
                </a:solidFill>
                <a:sym typeface="Symbol"/>
              </a:rPr>
              <a:t>Find similar columns while computing small signatures</a:t>
            </a:r>
          </a:p>
          <a:p>
            <a:pPr lvl="1"/>
            <a:r>
              <a:rPr lang="en-US" b="1" dirty="0">
                <a:sym typeface="Symbol"/>
              </a:rPr>
              <a:t>Similarity of columns == similarity of signatures</a:t>
            </a:r>
          </a:p>
          <a:p>
            <a:endParaRPr lang="en-US" b="1" dirty="0">
              <a:sym typeface="Symbol"/>
            </a:endParaRPr>
          </a:p>
          <a:p>
            <a:r>
              <a:rPr lang="en-US" b="1" dirty="0">
                <a:solidFill>
                  <a:srgbClr val="008000"/>
                </a:solidFill>
              </a:rPr>
              <a:t>Warnings:</a:t>
            </a:r>
          </a:p>
          <a:p>
            <a:pPr lvl="1"/>
            <a:r>
              <a:rPr lang="en-US" dirty="0"/>
              <a:t>Comparing all pairs takes too much time: </a:t>
            </a:r>
            <a:r>
              <a:rPr lang="en-US" b="1" dirty="0"/>
              <a:t>Job for LSH</a:t>
            </a:r>
            <a:endParaRPr lang="en-US" dirty="0"/>
          </a:p>
          <a:p>
            <a:pPr lvl="2"/>
            <a:r>
              <a:rPr lang="en-US" dirty="0"/>
              <a:t>These methods can produce false negatives, and even false positives (if the optional check is not made)</a:t>
            </a:r>
          </a:p>
        </p:txBody>
      </p:sp>
      <p:sp>
        <p:nvSpPr>
          <p:cNvPr id="5" name="Date Placeholder 4"/>
          <p:cNvSpPr>
            <a:spLocks noGrp="1"/>
          </p:cNvSpPr>
          <p:nvPr>
            <p:ph type="dt" sz="half" idx="10"/>
          </p:nvPr>
        </p:nvSpPr>
        <p:spPr/>
        <p:txBody>
          <a:bodyPr/>
          <a:lstStyle/>
          <a:p>
            <a:fld id="{2697CCDD-B573-D248-9501-575B40D44F82}"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4" name="Slide Number Placeholder 5"/>
          <p:cNvSpPr>
            <a:spLocks noGrp="1"/>
          </p:cNvSpPr>
          <p:nvPr>
            <p:ph type="sldNum" sz="quarter" idx="12"/>
          </p:nvPr>
        </p:nvSpPr>
        <p:spPr/>
        <p:txBody>
          <a:bodyPr/>
          <a:lstStyle/>
          <a:p>
            <a:fld id="{039DC1A1-C784-4FA5-964E-14B761CA2EA1}" type="slidenum">
              <a:rPr lang="en-US" smtClean="0"/>
              <a:pPr/>
              <a:t>18</a:t>
            </a:fld>
            <a:endParaRPr lang="en-US"/>
          </a:p>
        </p:txBody>
      </p:sp>
    </p:spTree>
    <p:extLst>
      <p:ext uri="{BB962C8B-B14F-4D97-AF65-F5344CB8AC3E}">
        <p14:creationId xmlns:p14="http://schemas.microsoft.com/office/powerpoint/2010/main" val="7750541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ctrTitle"/>
          </p:nvPr>
        </p:nvSpPr>
        <p:spPr>
          <a:xfrm>
            <a:off x="685800" y="3508248"/>
            <a:ext cx="8077200" cy="1673352"/>
          </a:xfrm>
        </p:spPr>
        <p:txBody>
          <a:bodyPr/>
          <a:lstStyle/>
          <a:p>
            <a:r>
              <a:rPr lang="en-US" dirty="0"/>
              <a:t/>
            </a:r>
            <a:br>
              <a:rPr lang="en-US" dirty="0"/>
            </a:br>
            <a:r>
              <a:rPr lang="en-US" dirty="0"/>
              <a:t>Min-Hashing</a:t>
            </a:r>
          </a:p>
        </p:txBody>
      </p:sp>
      <p:sp>
        <p:nvSpPr>
          <p:cNvPr id="2" name="Subtitle 1"/>
          <p:cNvSpPr>
            <a:spLocks noGrp="1"/>
          </p:cNvSpPr>
          <p:nvPr>
            <p:ph type="subTitle" idx="1"/>
          </p:nvPr>
        </p:nvSpPr>
        <p:spPr>
          <a:xfrm>
            <a:off x="685800" y="5282184"/>
            <a:ext cx="7772400" cy="1499616"/>
          </a:xfrm>
        </p:spPr>
        <p:txBody>
          <a:bodyPr anchor="t">
            <a:noAutofit/>
          </a:bodyPr>
          <a:lstStyle/>
          <a:p>
            <a:r>
              <a:rPr lang="en-US" sz="3200" b="1" dirty="0"/>
              <a:t>Step 2:</a:t>
            </a:r>
            <a:r>
              <a:rPr lang="en-US" sz="3200" dirty="0"/>
              <a:t> </a:t>
            </a:r>
            <a:r>
              <a:rPr lang="en-US" sz="3200" b="1" i="1" dirty="0">
                <a:solidFill>
                  <a:srgbClr val="FF0066"/>
                </a:solidFill>
              </a:rPr>
              <a:t>Min-Hashing:</a:t>
            </a:r>
            <a:r>
              <a:rPr lang="en-US" sz="3200" dirty="0"/>
              <a:t> Convert </a:t>
            </a:r>
            <a:r>
              <a:rPr lang="en-US" sz="3200" b="1" dirty="0"/>
              <a:t>large sets</a:t>
            </a:r>
            <a:r>
              <a:rPr lang="en-US" sz="3200" dirty="0"/>
              <a:t> to </a:t>
            </a:r>
            <a:r>
              <a:rPr lang="en-US" sz="3200" b="1" dirty="0"/>
              <a:t>short signatures</a:t>
            </a:r>
            <a:r>
              <a:rPr lang="en-US" sz="3200" dirty="0"/>
              <a:t>, while </a:t>
            </a:r>
            <a:r>
              <a:rPr lang="en-US" sz="3200" b="1" u="sng" dirty="0"/>
              <a:t>preserving similarity</a:t>
            </a:r>
          </a:p>
          <a:p>
            <a:endParaRPr lang="en-US" sz="3200" dirty="0"/>
          </a:p>
        </p:txBody>
      </p:sp>
      <p:sp>
        <p:nvSpPr>
          <p:cNvPr id="5" name="AutoShape 3"/>
          <p:cNvSpPr>
            <a:spLocks noChangeArrowheads="1"/>
          </p:cNvSpPr>
          <p:nvPr/>
        </p:nvSpPr>
        <p:spPr bwMode="auto">
          <a:xfrm rot="-5394873">
            <a:off x="1257300" y="842962"/>
            <a:ext cx="1371600" cy="9906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headEnd/>
            <a:tailEnd/>
          </a:ln>
          <a:effectLst/>
        </p:spPr>
        <p:txBody>
          <a:bodyPr vert="eaVert" wrap="none" anchor="ctr"/>
          <a:lstStyle/>
          <a:p>
            <a:pPr algn="ctr"/>
            <a:r>
              <a:rPr lang="en-US" sz="1800"/>
              <a:t>Shingling</a:t>
            </a:r>
          </a:p>
        </p:txBody>
      </p:sp>
      <p:sp>
        <p:nvSpPr>
          <p:cNvPr id="6" name="Text Box 6"/>
          <p:cNvSpPr txBox="1">
            <a:spLocks noChangeArrowheads="1"/>
          </p:cNvSpPr>
          <p:nvPr/>
        </p:nvSpPr>
        <p:spPr bwMode="auto">
          <a:xfrm>
            <a:off x="152400" y="1033462"/>
            <a:ext cx="777875" cy="641350"/>
          </a:xfrm>
          <a:prstGeom prst="rect">
            <a:avLst/>
          </a:prstGeom>
          <a:noFill/>
          <a:ln w="9525">
            <a:noFill/>
            <a:miter lim="800000"/>
            <a:headEnd/>
            <a:tailEnd/>
          </a:ln>
          <a:effectLst/>
        </p:spPr>
        <p:txBody>
          <a:bodyPr wrap="none">
            <a:spAutoFit/>
          </a:bodyPr>
          <a:lstStyle/>
          <a:p>
            <a:r>
              <a:rPr lang="en-US" sz="1800"/>
              <a:t>Docu-</a:t>
            </a:r>
          </a:p>
          <a:p>
            <a:r>
              <a:rPr lang="en-US" sz="1800"/>
              <a:t>ment</a:t>
            </a:r>
          </a:p>
        </p:txBody>
      </p:sp>
      <p:sp>
        <p:nvSpPr>
          <p:cNvPr id="7" name="Line 7"/>
          <p:cNvSpPr>
            <a:spLocks noChangeShapeType="1"/>
          </p:cNvSpPr>
          <p:nvPr/>
        </p:nvSpPr>
        <p:spPr bwMode="auto">
          <a:xfrm>
            <a:off x="990600" y="1338262"/>
            <a:ext cx="457200" cy="0"/>
          </a:xfrm>
          <a:prstGeom prst="line">
            <a:avLst/>
          </a:prstGeom>
          <a:noFill/>
          <a:ln w="9525">
            <a:solidFill>
              <a:schemeClr val="tx1"/>
            </a:solidFill>
            <a:round/>
            <a:headEnd/>
            <a:tailEnd type="triangle" w="med" len="med"/>
          </a:ln>
          <a:effectLst/>
        </p:spPr>
        <p:txBody>
          <a:bodyPr/>
          <a:lstStyle/>
          <a:p>
            <a:endParaRPr lang="en-US"/>
          </a:p>
        </p:txBody>
      </p:sp>
      <p:grpSp>
        <p:nvGrpSpPr>
          <p:cNvPr id="8" name="Group 19"/>
          <p:cNvGrpSpPr>
            <a:grpSpLocks/>
          </p:cNvGrpSpPr>
          <p:nvPr/>
        </p:nvGrpSpPr>
        <p:grpSpPr bwMode="auto">
          <a:xfrm>
            <a:off x="2362201" y="1338262"/>
            <a:ext cx="1447801" cy="2578100"/>
            <a:chOff x="1488" y="1920"/>
            <a:chExt cx="912" cy="1624"/>
          </a:xfrm>
        </p:grpSpPr>
        <p:sp>
          <p:nvSpPr>
            <p:cNvPr id="9" name="Line 8"/>
            <p:cNvSpPr>
              <a:spLocks noChangeShapeType="1"/>
            </p:cNvSpPr>
            <p:nvPr/>
          </p:nvSpPr>
          <p:spPr bwMode="auto">
            <a:xfrm>
              <a:off x="1536" y="1920"/>
              <a:ext cx="720" cy="0"/>
            </a:xfrm>
            <a:prstGeom prst="line">
              <a:avLst/>
            </a:prstGeom>
            <a:noFill/>
            <a:ln w="9525">
              <a:solidFill>
                <a:schemeClr val="tx1"/>
              </a:solidFill>
              <a:round/>
              <a:headEnd/>
              <a:tailEnd type="triangle" w="med" len="med"/>
            </a:ln>
            <a:effectLst/>
          </p:spPr>
          <p:txBody>
            <a:bodyPr/>
            <a:lstStyle/>
            <a:p>
              <a:endParaRPr lang="en-US"/>
            </a:p>
          </p:txBody>
        </p:sp>
        <p:sp>
          <p:nvSpPr>
            <p:cNvPr id="10" name="Text Box 9"/>
            <p:cNvSpPr txBox="1">
              <a:spLocks noChangeArrowheads="1"/>
            </p:cNvSpPr>
            <p:nvPr/>
          </p:nvSpPr>
          <p:spPr bwMode="auto">
            <a:xfrm>
              <a:off x="1488" y="2448"/>
              <a:ext cx="912" cy="1096"/>
            </a:xfrm>
            <a:prstGeom prst="rect">
              <a:avLst/>
            </a:prstGeom>
            <a:noFill/>
            <a:ln w="9525">
              <a:noFill/>
              <a:miter lim="800000"/>
              <a:headEnd/>
              <a:tailEnd/>
            </a:ln>
            <a:effectLst/>
          </p:spPr>
          <p:txBody>
            <a:bodyPr wrap="square">
              <a:spAutoFit/>
            </a:bodyPr>
            <a:lstStyle/>
            <a:p>
              <a:r>
                <a:rPr lang="en-US" sz="1800" dirty="0"/>
                <a:t>The set</a:t>
              </a:r>
            </a:p>
            <a:p>
              <a:r>
                <a:rPr lang="en-US" sz="1800" dirty="0"/>
                <a:t>of strings</a:t>
              </a:r>
            </a:p>
            <a:p>
              <a:r>
                <a:rPr lang="en-US" sz="1800" dirty="0"/>
                <a:t>of length </a:t>
              </a:r>
              <a:r>
                <a:rPr lang="en-US" sz="1800" i="1" dirty="0"/>
                <a:t>k</a:t>
              </a:r>
            </a:p>
            <a:p>
              <a:r>
                <a:rPr lang="en-US" sz="1800" dirty="0"/>
                <a:t>that appear</a:t>
              </a:r>
            </a:p>
            <a:p>
              <a:r>
                <a:rPr lang="en-US" sz="1800" dirty="0"/>
                <a:t>in the doc-</a:t>
              </a:r>
            </a:p>
            <a:p>
              <a:r>
                <a:rPr lang="en-US" sz="1800" dirty="0" err="1"/>
                <a:t>ument</a:t>
              </a:r>
              <a:endParaRPr lang="en-US" sz="1800" dirty="0"/>
            </a:p>
          </p:txBody>
        </p:sp>
        <p:sp>
          <p:nvSpPr>
            <p:cNvPr id="11" name="Line 10"/>
            <p:cNvSpPr>
              <a:spLocks noChangeShapeType="1"/>
            </p:cNvSpPr>
            <p:nvPr/>
          </p:nvSpPr>
          <p:spPr bwMode="auto">
            <a:xfrm flipV="1">
              <a:off x="1872" y="1920"/>
              <a:ext cx="0" cy="480"/>
            </a:xfrm>
            <a:prstGeom prst="line">
              <a:avLst/>
            </a:prstGeom>
            <a:noFill/>
            <a:ln w="9525">
              <a:solidFill>
                <a:schemeClr val="tx1"/>
              </a:solidFill>
              <a:round/>
              <a:headEnd/>
              <a:tailEnd type="triangle" w="med" len="med"/>
            </a:ln>
            <a:effectLst/>
          </p:spPr>
          <p:txBody>
            <a:bodyPr/>
            <a:lstStyle/>
            <a:p>
              <a:endParaRPr lang="en-US"/>
            </a:p>
          </p:txBody>
        </p:sp>
      </p:grpSp>
      <p:grpSp>
        <p:nvGrpSpPr>
          <p:cNvPr id="12" name="Group 20"/>
          <p:cNvGrpSpPr>
            <a:grpSpLocks/>
          </p:cNvGrpSpPr>
          <p:nvPr/>
        </p:nvGrpSpPr>
        <p:grpSpPr bwMode="auto">
          <a:xfrm>
            <a:off x="3581399" y="652462"/>
            <a:ext cx="2305050" cy="3556001"/>
            <a:chOff x="2256" y="1488"/>
            <a:chExt cx="1452" cy="2240"/>
          </a:xfrm>
        </p:grpSpPr>
        <p:sp>
          <p:nvSpPr>
            <p:cNvPr id="13" name="AutoShape 4"/>
            <p:cNvSpPr>
              <a:spLocks noChangeArrowheads="1"/>
            </p:cNvSpPr>
            <p:nvPr/>
          </p:nvSpPr>
          <p:spPr bwMode="auto">
            <a:xfrm rot="-5394873">
              <a:off x="2136" y="1608"/>
              <a:ext cx="864" cy="624"/>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99CC">
                <a:alpha val="50000"/>
              </a:srgbClr>
            </a:solidFill>
            <a:ln w="9525">
              <a:solidFill>
                <a:schemeClr val="tx1"/>
              </a:solidFill>
              <a:miter lim="800000"/>
              <a:headEnd/>
              <a:tailEnd/>
            </a:ln>
            <a:effectLst/>
          </p:spPr>
          <p:txBody>
            <a:bodyPr vert="eaVert" wrap="none" anchor="ctr"/>
            <a:lstStyle/>
            <a:p>
              <a:pPr algn="ctr"/>
              <a:r>
                <a:rPr lang="en-US" sz="1800" dirty="0"/>
                <a:t>Min-Hash-</a:t>
              </a:r>
            </a:p>
            <a:p>
              <a:pPr algn="ctr"/>
              <a:r>
                <a:rPr lang="en-US" sz="1800" dirty="0" err="1"/>
                <a:t>ing</a:t>
              </a:r>
              <a:endParaRPr lang="en-US" sz="1800" dirty="0"/>
            </a:p>
          </p:txBody>
        </p:sp>
        <p:sp>
          <p:nvSpPr>
            <p:cNvPr id="14" name="Line 12"/>
            <p:cNvSpPr>
              <a:spLocks noChangeShapeType="1"/>
            </p:cNvSpPr>
            <p:nvPr/>
          </p:nvSpPr>
          <p:spPr bwMode="auto">
            <a:xfrm>
              <a:off x="2880" y="1920"/>
              <a:ext cx="720" cy="0"/>
            </a:xfrm>
            <a:prstGeom prst="line">
              <a:avLst/>
            </a:prstGeom>
            <a:noFill/>
            <a:ln w="9525">
              <a:solidFill>
                <a:schemeClr val="tx1"/>
              </a:solidFill>
              <a:round/>
              <a:headEnd/>
              <a:tailEnd type="triangle" w="med" len="med"/>
            </a:ln>
            <a:effectLst/>
          </p:spPr>
          <p:txBody>
            <a:bodyPr/>
            <a:lstStyle/>
            <a:p>
              <a:endParaRPr lang="en-US"/>
            </a:p>
          </p:txBody>
        </p:sp>
        <p:sp>
          <p:nvSpPr>
            <p:cNvPr id="15" name="Text Box 14"/>
            <p:cNvSpPr txBox="1">
              <a:spLocks noChangeArrowheads="1"/>
            </p:cNvSpPr>
            <p:nvPr/>
          </p:nvSpPr>
          <p:spPr bwMode="auto">
            <a:xfrm>
              <a:off x="2784" y="2448"/>
              <a:ext cx="924" cy="1280"/>
            </a:xfrm>
            <a:prstGeom prst="rect">
              <a:avLst/>
            </a:prstGeom>
            <a:noFill/>
            <a:ln w="9525">
              <a:noFill/>
              <a:miter lim="800000"/>
              <a:headEnd/>
              <a:tailEnd/>
            </a:ln>
            <a:effectLst/>
          </p:spPr>
          <p:txBody>
            <a:bodyPr wrap="none">
              <a:spAutoFit/>
            </a:bodyPr>
            <a:lstStyle/>
            <a:p>
              <a:r>
                <a:rPr lang="en-US" sz="1800" b="1" i="1" dirty="0">
                  <a:solidFill>
                    <a:srgbClr val="FF0066"/>
                  </a:solidFill>
                </a:rPr>
                <a:t>Signatures:</a:t>
              </a:r>
              <a:endParaRPr lang="en-US" sz="1800" b="1" dirty="0"/>
            </a:p>
            <a:p>
              <a:r>
                <a:rPr lang="en-US" sz="1800" dirty="0"/>
                <a:t>short integer</a:t>
              </a:r>
            </a:p>
            <a:p>
              <a:r>
                <a:rPr lang="en-US" sz="1800" dirty="0"/>
                <a:t>vectors that</a:t>
              </a:r>
            </a:p>
            <a:p>
              <a:r>
                <a:rPr lang="en-US" sz="1800" dirty="0"/>
                <a:t>represent the</a:t>
              </a:r>
            </a:p>
            <a:p>
              <a:r>
                <a:rPr lang="en-US" sz="1800" dirty="0"/>
                <a:t>sets, and</a:t>
              </a:r>
            </a:p>
            <a:p>
              <a:r>
                <a:rPr lang="en-US" sz="1800" dirty="0"/>
                <a:t>reflect their</a:t>
              </a:r>
            </a:p>
            <a:p>
              <a:r>
                <a:rPr lang="en-US" sz="1800" dirty="0"/>
                <a:t>similarity</a:t>
              </a:r>
            </a:p>
          </p:txBody>
        </p:sp>
        <p:sp>
          <p:nvSpPr>
            <p:cNvPr id="16" name="Line 16"/>
            <p:cNvSpPr>
              <a:spLocks noChangeShapeType="1"/>
            </p:cNvSpPr>
            <p:nvPr/>
          </p:nvSpPr>
          <p:spPr bwMode="auto">
            <a:xfrm flipV="1">
              <a:off x="3216" y="1920"/>
              <a:ext cx="0" cy="480"/>
            </a:xfrm>
            <a:prstGeom prst="line">
              <a:avLst/>
            </a:prstGeom>
            <a:noFill/>
            <a:ln w="9525">
              <a:solidFill>
                <a:schemeClr val="tx1"/>
              </a:solidFill>
              <a:round/>
              <a:headEnd/>
              <a:tailEnd type="triangle" w="med" len="med"/>
            </a:ln>
            <a:effectLst/>
          </p:spPr>
          <p:txBody>
            <a:bodyPr/>
            <a:lstStyle/>
            <a:p>
              <a:endParaRPr lang="en-US"/>
            </a:p>
          </p:txBody>
        </p:sp>
      </p:grpSp>
    </p:spTree>
    <p:extLst>
      <p:ext uri="{BB962C8B-B14F-4D97-AF65-F5344CB8AC3E}">
        <p14:creationId xmlns:p14="http://schemas.microsoft.com/office/powerpoint/2010/main" val="3333560154"/>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New thread: High dim. data</a:t>
            </a: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3490419864"/>
              </p:ext>
            </p:extLst>
          </p:nvPr>
        </p:nvGraphicFramePr>
        <p:xfrm>
          <a:off x="228600" y="1295400"/>
          <a:ext cx="8686800" cy="5257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p:txBody>
          <a:bodyPr/>
          <a:lstStyle/>
          <a:p>
            <a:fld id="{9A1892A8-59B6-A149-814B-EED80D05A84D}" type="datetime1">
              <a:rPr lang="en-US" smtClean="0"/>
              <a:t>3/30/2018</a:t>
            </a:fld>
            <a:endParaRPr lang="en-US"/>
          </a:p>
        </p:txBody>
      </p:sp>
      <p:sp>
        <p:nvSpPr>
          <p:cNvPr id="5" name="Footer Placeholder 4"/>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2</a:t>
            </a:fld>
            <a:endParaRPr lang="en-US"/>
          </a:p>
        </p:txBody>
      </p:sp>
      <p:sp>
        <p:nvSpPr>
          <p:cNvPr id="2" name="Rounded Rectangle 1"/>
          <p:cNvSpPr/>
          <p:nvPr/>
        </p:nvSpPr>
        <p:spPr>
          <a:xfrm>
            <a:off x="236349" y="1295400"/>
            <a:ext cx="1676400" cy="5257800"/>
          </a:xfrm>
          <a:prstGeom prst="roundRect">
            <a:avLst/>
          </a:prstGeom>
          <a:ln w="76200">
            <a:solidFill>
              <a:srgbClr val="0000FF"/>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5422425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r>
              <a:rPr lang="en-US" dirty="0"/>
              <a:t>Hashing Columns (Signatures)</a:t>
            </a:r>
          </a:p>
        </p:txBody>
      </p:sp>
      <p:sp>
        <p:nvSpPr>
          <p:cNvPr id="33795" name="Rectangle 3"/>
          <p:cNvSpPr>
            <a:spLocks noGrp="1" noChangeArrowheads="1"/>
          </p:cNvSpPr>
          <p:nvPr>
            <p:ph idx="1"/>
          </p:nvPr>
        </p:nvSpPr>
        <p:spPr>
          <a:xfrm>
            <a:off x="457200" y="1295400"/>
            <a:ext cx="8686800" cy="5562600"/>
          </a:xfrm>
        </p:spPr>
        <p:txBody>
          <a:bodyPr>
            <a:normAutofit lnSpcReduction="10000"/>
          </a:bodyPr>
          <a:lstStyle/>
          <a:p>
            <a:r>
              <a:rPr lang="en-US" b="1" dirty="0">
                <a:solidFill>
                  <a:srgbClr val="0000FF"/>
                </a:solidFill>
              </a:rPr>
              <a:t>Key idea:</a:t>
            </a:r>
            <a:r>
              <a:rPr lang="en-US" dirty="0">
                <a:solidFill>
                  <a:srgbClr val="0000FF"/>
                </a:solidFill>
              </a:rPr>
              <a:t> </a:t>
            </a:r>
            <a:r>
              <a:rPr lang="en-US" dirty="0"/>
              <a:t>“hash” each column </a:t>
            </a:r>
            <a:r>
              <a:rPr lang="en-US" b="1" i="1" dirty="0"/>
              <a:t>C</a:t>
            </a:r>
            <a:r>
              <a:rPr lang="en-US" dirty="0"/>
              <a:t> to a small </a:t>
            </a:r>
            <a:r>
              <a:rPr lang="en-US" b="1" i="1" dirty="0">
                <a:solidFill>
                  <a:srgbClr val="D60093"/>
                </a:solidFill>
              </a:rPr>
              <a:t>signature</a:t>
            </a:r>
            <a:r>
              <a:rPr lang="en-US" dirty="0"/>
              <a:t> </a:t>
            </a:r>
            <a:r>
              <a:rPr lang="en-US" b="1" i="1" dirty="0"/>
              <a:t>h(C)</a:t>
            </a:r>
            <a:r>
              <a:rPr lang="en-US" dirty="0"/>
              <a:t>, such that:</a:t>
            </a:r>
          </a:p>
          <a:p>
            <a:pPr lvl="1"/>
            <a:r>
              <a:rPr lang="en-US" b="1" i="1" dirty="0"/>
              <a:t>sim(C</a:t>
            </a:r>
            <a:r>
              <a:rPr lang="en-US" b="1" i="1" baseline="-25000" dirty="0"/>
              <a:t>1</a:t>
            </a:r>
            <a:r>
              <a:rPr lang="en-US" b="1" i="1" dirty="0"/>
              <a:t>, C</a:t>
            </a:r>
            <a:r>
              <a:rPr lang="en-US" b="1" i="1" baseline="-25000" dirty="0"/>
              <a:t>2</a:t>
            </a:r>
            <a:r>
              <a:rPr lang="en-US" b="1" i="1" dirty="0"/>
              <a:t>)</a:t>
            </a:r>
            <a:r>
              <a:rPr lang="en-US" dirty="0"/>
              <a:t> is the same as the “similarity” of signatures </a:t>
            </a:r>
            <a:r>
              <a:rPr lang="en-US" b="1" i="1" dirty="0"/>
              <a:t>h(C</a:t>
            </a:r>
            <a:r>
              <a:rPr lang="en-US" b="1" i="1" baseline="-25000" dirty="0"/>
              <a:t>1</a:t>
            </a:r>
            <a:r>
              <a:rPr lang="en-US" b="1" i="1" dirty="0"/>
              <a:t>) </a:t>
            </a:r>
            <a:r>
              <a:rPr lang="en-US" dirty="0"/>
              <a:t>and </a:t>
            </a:r>
            <a:r>
              <a:rPr lang="en-US" b="1" i="1" dirty="0"/>
              <a:t>h(C</a:t>
            </a:r>
            <a:r>
              <a:rPr lang="en-US" b="1" i="1" baseline="-25000" dirty="0"/>
              <a:t>2</a:t>
            </a:r>
            <a:r>
              <a:rPr lang="en-US" b="1" i="1" dirty="0"/>
              <a:t>)</a:t>
            </a:r>
          </a:p>
          <a:p>
            <a:pPr lvl="8"/>
            <a:endParaRPr lang="en-US" b="1" i="1" dirty="0"/>
          </a:p>
          <a:p>
            <a:r>
              <a:rPr lang="en-US" b="1" dirty="0"/>
              <a:t>Goal:</a:t>
            </a:r>
            <a:r>
              <a:rPr lang="en-US" dirty="0">
                <a:solidFill>
                  <a:schemeClr val="accent4"/>
                </a:solidFill>
              </a:rPr>
              <a:t> </a:t>
            </a:r>
            <a:r>
              <a:rPr lang="en-US" b="1" dirty="0">
                <a:solidFill>
                  <a:srgbClr val="008000"/>
                </a:solidFill>
              </a:rPr>
              <a:t>Find a hash function </a:t>
            </a:r>
            <a:r>
              <a:rPr lang="en-US" b="1" i="1" dirty="0">
                <a:solidFill>
                  <a:srgbClr val="008000"/>
                </a:solidFill>
              </a:rPr>
              <a:t>h(·)</a:t>
            </a:r>
            <a:r>
              <a:rPr lang="en-US" b="1" dirty="0">
                <a:solidFill>
                  <a:srgbClr val="008000"/>
                </a:solidFill>
              </a:rPr>
              <a:t> such that:</a:t>
            </a:r>
          </a:p>
          <a:p>
            <a:pPr lvl="1"/>
            <a:r>
              <a:rPr lang="en-US" dirty="0"/>
              <a:t>If </a:t>
            </a:r>
            <a:r>
              <a:rPr lang="en-US" b="1" i="1" dirty="0" err="1"/>
              <a:t>sim</a:t>
            </a:r>
            <a:r>
              <a:rPr lang="en-US" b="1" i="1" dirty="0"/>
              <a:t>(C</a:t>
            </a:r>
            <a:r>
              <a:rPr lang="en-US" b="1" i="1" baseline="-25000" dirty="0"/>
              <a:t>1</a:t>
            </a:r>
            <a:r>
              <a:rPr lang="en-US" b="1" i="1" dirty="0"/>
              <a:t>,C</a:t>
            </a:r>
            <a:r>
              <a:rPr lang="en-US" b="1" i="1" baseline="-25000" dirty="0"/>
              <a:t>2</a:t>
            </a:r>
            <a:r>
              <a:rPr lang="en-US" b="1" i="1" dirty="0"/>
              <a:t>)</a:t>
            </a:r>
            <a:r>
              <a:rPr lang="en-US" dirty="0"/>
              <a:t> is high, then with high prob. </a:t>
            </a:r>
            <a:r>
              <a:rPr lang="en-US" b="1" i="1" dirty="0"/>
              <a:t>h(C</a:t>
            </a:r>
            <a:r>
              <a:rPr lang="en-US" b="1" i="1" baseline="-25000" dirty="0"/>
              <a:t>1</a:t>
            </a:r>
            <a:r>
              <a:rPr lang="en-US" b="1" i="1" dirty="0"/>
              <a:t>) = h(C</a:t>
            </a:r>
            <a:r>
              <a:rPr lang="en-US" b="1" i="1" baseline="-25000" dirty="0"/>
              <a:t>2</a:t>
            </a:r>
            <a:r>
              <a:rPr lang="en-US" b="1" i="1" dirty="0"/>
              <a:t>)</a:t>
            </a:r>
          </a:p>
          <a:p>
            <a:pPr lvl="1"/>
            <a:r>
              <a:rPr lang="en-US" dirty="0"/>
              <a:t>If </a:t>
            </a:r>
            <a:r>
              <a:rPr lang="en-US" b="1" i="1" dirty="0" err="1"/>
              <a:t>sim</a:t>
            </a:r>
            <a:r>
              <a:rPr lang="en-US" b="1" i="1" dirty="0"/>
              <a:t>(C</a:t>
            </a:r>
            <a:r>
              <a:rPr lang="en-US" b="1" i="1" baseline="-25000" dirty="0"/>
              <a:t>1</a:t>
            </a:r>
            <a:r>
              <a:rPr lang="en-US" b="1" i="1" dirty="0"/>
              <a:t>,C</a:t>
            </a:r>
            <a:r>
              <a:rPr lang="en-US" b="1" i="1" baseline="-25000" dirty="0"/>
              <a:t>2</a:t>
            </a:r>
            <a:r>
              <a:rPr lang="en-US" b="1" i="1" dirty="0"/>
              <a:t>)</a:t>
            </a:r>
            <a:r>
              <a:rPr lang="en-US" dirty="0"/>
              <a:t> is low, then with high prob. </a:t>
            </a:r>
            <a:r>
              <a:rPr lang="en-US" b="1" i="1" dirty="0"/>
              <a:t>h(C</a:t>
            </a:r>
            <a:r>
              <a:rPr lang="en-US" b="1" i="1" baseline="-25000" dirty="0"/>
              <a:t>1</a:t>
            </a:r>
            <a:r>
              <a:rPr lang="en-US" b="1" i="1" dirty="0"/>
              <a:t>) ≠ h(C</a:t>
            </a:r>
            <a:r>
              <a:rPr lang="en-US" b="1" i="1" baseline="-25000" dirty="0"/>
              <a:t>2</a:t>
            </a:r>
            <a:r>
              <a:rPr lang="en-US" b="1" i="1" dirty="0"/>
              <a:t>)</a:t>
            </a:r>
          </a:p>
          <a:p>
            <a:pPr lvl="8"/>
            <a:endParaRPr lang="en-US" b="1" dirty="0">
              <a:solidFill>
                <a:srgbClr val="D60093"/>
              </a:solidFill>
            </a:endParaRPr>
          </a:p>
          <a:p>
            <a:r>
              <a:rPr lang="en-US" b="1" dirty="0"/>
              <a:t>Idea: </a:t>
            </a:r>
            <a:r>
              <a:rPr lang="en-US" b="1" dirty="0">
                <a:solidFill>
                  <a:srgbClr val="D60093"/>
                </a:solidFill>
              </a:rPr>
              <a:t>Hash docs into buckets. Expect that “most” pairs of near duplicate docs hash into the same bucket!</a:t>
            </a:r>
          </a:p>
        </p:txBody>
      </p:sp>
      <p:sp>
        <p:nvSpPr>
          <p:cNvPr id="5" name="Date Placeholder 4"/>
          <p:cNvSpPr>
            <a:spLocks noGrp="1"/>
          </p:cNvSpPr>
          <p:nvPr>
            <p:ph type="dt" sz="half" idx="10"/>
          </p:nvPr>
        </p:nvSpPr>
        <p:spPr/>
        <p:txBody>
          <a:bodyPr/>
          <a:lstStyle/>
          <a:p>
            <a:fld id="{627EF0D7-BE67-E047-8BE3-1965A8286497}"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4" name="Slide Number Placeholder 5"/>
          <p:cNvSpPr>
            <a:spLocks noGrp="1"/>
          </p:cNvSpPr>
          <p:nvPr>
            <p:ph type="sldNum" sz="quarter" idx="12"/>
          </p:nvPr>
        </p:nvSpPr>
        <p:spPr/>
        <p:txBody>
          <a:bodyPr/>
          <a:lstStyle/>
          <a:p>
            <a:fld id="{CE9C8250-8319-48A7-B295-578641B1A236}" type="slidenum">
              <a:rPr lang="en-US" smtClean="0"/>
              <a:pPr/>
              <a:t>20</a:t>
            </a:fld>
            <a:endParaRPr lang="en-US"/>
          </a:p>
        </p:txBody>
      </p:sp>
      <p:sp>
        <p:nvSpPr>
          <p:cNvPr id="2" name="Rounded Rectangle 1"/>
          <p:cNvSpPr/>
          <p:nvPr/>
        </p:nvSpPr>
        <p:spPr>
          <a:xfrm>
            <a:off x="730195" y="3810000"/>
            <a:ext cx="8382000" cy="1143000"/>
          </a:xfrm>
          <a:prstGeom prst="roundRect">
            <a:avLst/>
          </a:prstGeom>
          <a:ln w="76200">
            <a:solidFill>
              <a:srgbClr val="008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687693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795">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795">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3795">
                                            <p:txEl>
                                              <p:pRg st="5" end="5"/>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379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Rectangle 2"/>
          <p:cNvSpPr>
            <a:spLocks noGrp="1" noChangeArrowheads="1"/>
          </p:cNvSpPr>
          <p:nvPr>
            <p:ph type="title"/>
          </p:nvPr>
        </p:nvSpPr>
        <p:spPr/>
        <p:txBody>
          <a:bodyPr/>
          <a:lstStyle/>
          <a:p>
            <a:r>
              <a:rPr lang="en-US" dirty="0"/>
              <a:t>Min-Hashing: Goal</a:t>
            </a:r>
          </a:p>
        </p:txBody>
      </p:sp>
      <p:sp>
        <p:nvSpPr>
          <p:cNvPr id="275459" name="Rectangle 3"/>
          <p:cNvSpPr>
            <a:spLocks noGrp="1" noChangeArrowheads="1"/>
          </p:cNvSpPr>
          <p:nvPr>
            <p:ph idx="1"/>
          </p:nvPr>
        </p:nvSpPr>
        <p:spPr>
          <a:xfrm>
            <a:off x="457200" y="1295400"/>
            <a:ext cx="8686800" cy="5257801"/>
          </a:xfrm>
        </p:spPr>
        <p:txBody>
          <a:bodyPr>
            <a:normAutofit/>
          </a:bodyPr>
          <a:lstStyle/>
          <a:p>
            <a:r>
              <a:rPr lang="en-US" b="1" dirty="0">
                <a:solidFill>
                  <a:srgbClr val="0000FF"/>
                </a:solidFill>
              </a:rPr>
              <a:t>Goal:</a:t>
            </a:r>
            <a:r>
              <a:rPr lang="en-US" dirty="0">
                <a:solidFill>
                  <a:schemeClr val="accent4"/>
                </a:solidFill>
              </a:rPr>
              <a:t> </a:t>
            </a:r>
            <a:r>
              <a:rPr lang="en-US" b="1" dirty="0">
                <a:solidFill>
                  <a:srgbClr val="FF0066"/>
                </a:solidFill>
              </a:rPr>
              <a:t>Find a hash function </a:t>
            </a:r>
            <a:r>
              <a:rPr lang="en-US" b="1" i="1" dirty="0">
                <a:solidFill>
                  <a:srgbClr val="FF0066"/>
                </a:solidFill>
              </a:rPr>
              <a:t>h(·)</a:t>
            </a:r>
            <a:r>
              <a:rPr lang="en-US" b="1" dirty="0">
                <a:solidFill>
                  <a:srgbClr val="FF0066"/>
                </a:solidFill>
              </a:rPr>
              <a:t> such that:</a:t>
            </a:r>
          </a:p>
          <a:p>
            <a:pPr lvl="1"/>
            <a:r>
              <a:rPr lang="en-US" dirty="0"/>
              <a:t>if </a:t>
            </a:r>
            <a:r>
              <a:rPr lang="en-US" b="1" i="1" dirty="0" err="1"/>
              <a:t>sim</a:t>
            </a:r>
            <a:r>
              <a:rPr lang="en-US" b="1" i="1" dirty="0"/>
              <a:t>(C</a:t>
            </a:r>
            <a:r>
              <a:rPr lang="en-US" b="1" i="1" baseline="-25000" dirty="0"/>
              <a:t>1</a:t>
            </a:r>
            <a:r>
              <a:rPr lang="en-US" b="1" i="1" dirty="0"/>
              <a:t>,C</a:t>
            </a:r>
            <a:r>
              <a:rPr lang="en-US" b="1" i="1" baseline="-25000" dirty="0"/>
              <a:t>2</a:t>
            </a:r>
            <a:r>
              <a:rPr lang="en-US" b="1" i="1" dirty="0"/>
              <a:t>)</a:t>
            </a:r>
            <a:r>
              <a:rPr lang="en-US" dirty="0"/>
              <a:t> is high, then with high prob. </a:t>
            </a:r>
            <a:r>
              <a:rPr lang="en-US" b="1" i="1" dirty="0"/>
              <a:t>h(C</a:t>
            </a:r>
            <a:r>
              <a:rPr lang="en-US" b="1" i="1" baseline="-25000" dirty="0"/>
              <a:t>1</a:t>
            </a:r>
            <a:r>
              <a:rPr lang="en-US" b="1" i="1" dirty="0"/>
              <a:t>) = h(C</a:t>
            </a:r>
            <a:r>
              <a:rPr lang="en-US" b="1" i="1" baseline="-25000" dirty="0"/>
              <a:t>2</a:t>
            </a:r>
            <a:r>
              <a:rPr lang="en-US" b="1" i="1" dirty="0"/>
              <a:t>)</a:t>
            </a:r>
          </a:p>
          <a:p>
            <a:pPr lvl="1"/>
            <a:r>
              <a:rPr lang="en-US" dirty="0"/>
              <a:t>if </a:t>
            </a:r>
            <a:r>
              <a:rPr lang="en-US" b="1" i="1" dirty="0" err="1"/>
              <a:t>sim</a:t>
            </a:r>
            <a:r>
              <a:rPr lang="en-US" b="1" i="1" dirty="0"/>
              <a:t>(C</a:t>
            </a:r>
            <a:r>
              <a:rPr lang="en-US" b="1" i="1" baseline="-25000" dirty="0"/>
              <a:t>1</a:t>
            </a:r>
            <a:r>
              <a:rPr lang="en-US" b="1" i="1" dirty="0"/>
              <a:t>,C</a:t>
            </a:r>
            <a:r>
              <a:rPr lang="en-US" b="1" i="1" baseline="-25000" dirty="0"/>
              <a:t>2</a:t>
            </a:r>
            <a:r>
              <a:rPr lang="en-US" b="1" i="1" dirty="0"/>
              <a:t>)</a:t>
            </a:r>
            <a:r>
              <a:rPr lang="en-US" dirty="0"/>
              <a:t> is low, then with high prob. </a:t>
            </a:r>
            <a:r>
              <a:rPr lang="en-US" b="1" i="1" dirty="0"/>
              <a:t>h(C</a:t>
            </a:r>
            <a:r>
              <a:rPr lang="en-US" b="1" i="1" baseline="-25000" dirty="0"/>
              <a:t>1</a:t>
            </a:r>
            <a:r>
              <a:rPr lang="en-US" b="1" i="1" dirty="0"/>
              <a:t>) ≠ h(C</a:t>
            </a:r>
            <a:r>
              <a:rPr lang="en-US" b="1" i="1" baseline="-25000" dirty="0"/>
              <a:t>2</a:t>
            </a:r>
            <a:r>
              <a:rPr lang="en-US" b="1" i="1" dirty="0"/>
              <a:t>)</a:t>
            </a:r>
          </a:p>
          <a:p>
            <a:pPr lvl="8"/>
            <a:endParaRPr lang="en-US" b="1" dirty="0">
              <a:solidFill>
                <a:srgbClr val="D60093"/>
              </a:solidFill>
            </a:endParaRPr>
          </a:p>
          <a:p>
            <a:r>
              <a:rPr lang="en-US" b="1" dirty="0">
                <a:solidFill>
                  <a:srgbClr val="D60093"/>
                </a:solidFill>
              </a:rPr>
              <a:t>Clearly, the hash function depends on </a:t>
            </a:r>
            <a:br>
              <a:rPr lang="en-US" b="1" dirty="0">
                <a:solidFill>
                  <a:srgbClr val="D60093"/>
                </a:solidFill>
              </a:rPr>
            </a:br>
            <a:r>
              <a:rPr lang="en-US" b="1" dirty="0">
                <a:solidFill>
                  <a:srgbClr val="D60093"/>
                </a:solidFill>
              </a:rPr>
              <a:t>the similarity metric:</a:t>
            </a:r>
          </a:p>
          <a:p>
            <a:pPr lvl="1"/>
            <a:r>
              <a:rPr lang="en-US" dirty="0"/>
              <a:t>Not all similarity metrics have a suitable </a:t>
            </a:r>
            <a:br>
              <a:rPr lang="en-US" dirty="0"/>
            </a:br>
            <a:r>
              <a:rPr lang="en-US" dirty="0"/>
              <a:t>hash function</a:t>
            </a:r>
          </a:p>
          <a:p>
            <a:r>
              <a:rPr lang="en-US" b="1" dirty="0"/>
              <a:t>There is a suitable hash function for </a:t>
            </a:r>
            <a:br>
              <a:rPr lang="en-US" b="1" dirty="0"/>
            </a:br>
            <a:r>
              <a:rPr lang="en-US" b="1" dirty="0"/>
              <a:t>the </a:t>
            </a:r>
            <a:r>
              <a:rPr lang="en-US" b="1" dirty="0" err="1"/>
              <a:t>Jaccard</a:t>
            </a:r>
            <a:r>
              <a:rPr lang="en-US" b="1" dirty="0"/>
              <a:t> similarity:</a:t>
            </a:r>
            <a:r>
              <a:rPr lang="en-US" b="1" dirty="0">
                <a:solidFill>
                  <a:schemeClr val="accent4"/>
                </a:solidFill>
              </a:rPr>
              <a:t> </a:t>
            </a:r>
            <a:r>
              <a:rPr lang="en-US" dirty="0"/>
              <a:t>It is called </a:t>
            </a:r>
            <a:r>
              <a:rPr lang="en-US" b="1" dirty="0">
                <a:solidFill>
                  <a:srgbClr val="D60093"/>
                </a:solidFill>
              </a:rPr>
              <a:t>Min-Hashing</a:t>
            </a:r>
            <a:r>
              <a:rPr lang="en-US" dirty="0">
                <a:solidFill>
                  <a:srgbClr val="D60093"/>
                </a:solidFill>
              </a:rPr>
              <a:t> </a:t>
            </a:r>
          </a:p>
        </p:txBody>
      </p:sp>
      <p:sp>
        <p:nvSpPr>
          <p:cNvPr id="4" name="Date Placeholder 3"/>
          <p:cNvSpPr>
            <a:spLocks noGrp="1"/>
          </p:cNvSpPr>
          <p:nvPr>
            <p:ph type="dt" sz="half" idx="10"/>
          </p:nvPr>
        </p:nvSpPr>
        <p:spPr/>
        <p:txBody>
          <a:bodyPr/>
          <a:lstStyle/>
          <a:p>
            <a:fld id="{02875659-82E5-9248-BB00-A461F73A0B13}"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5" name="Slide Number Placeholder 4"/>
          <p:cNvSpPr>
            <a:spLocks noGrp="1"/>
          </p:cNvSpPr>
          <p:nvPr>
            <p:ph type="sldNum" sz="quarter" idx="12"/>
          </p:nvPr>
        </p:nvSpPr>
        <p:spPr/>
        <p:txBody>
          <a:bodyPr/>
          <a:lstStyle/>
          <a:p>
            <a:fld id="{19B12225-5612-419B-A8D5-4B8EEE4C217E}" type="slidenum">
              <a:rPr lang="en-US" smtClean="0"/>
              <a:pPr/>
              <a:t>21</a:t>
            </a:fld>
            <a:endParaRPr lang="en-US"/>
          </a:p>
        </p:txBody>
      </p:sp>
    </p:spTree>
    <p:extLst>
      <p:ext uri="{BB962C8B-B14F-4D97-AF65-F5344CB8AC3E}">
        <p14:creationId xmlns:p14="http://schemas.microsoft.com/office/powerpoint/2010/main" val="403716894"/>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dirty="0"/>
              <a:t>Min-Hashing: Overview</a:t>
            </a:r>
          </a:p>
        </p:txBody>
      </p:sp>
      <p:sp>
        <p:nvSpPr>
          <p:cNvPr id="36867" name="Rectangle 3"/>
          <p:cNvSpPr>
            <a:spLocks noGrp="1" noChangeArrowheads="1"/>
          </p:cNvSpPr>
          <p:nvPr>
            <p:ph type="body" idx="1"/>
          </p:nvPr>
        </p:nvSpPr>
        <p:spPr>
          <a:xfrm>
            <a:off x="457200" y="1295400"/>
            <a:ext cx="8229600" cy="5562600"/>
          </a:xfrm>
        </p:spPr>
        <p:txBody>
          <a:bodyPr>
            <a:normAutofit fontScale="92500" lnSpcReduction="20000"/>
          </a:bodyPr>
          <a:lstStyle/>
          <a:p>
            <a:r>
              <a:rPr lang="en-US" dirty="0"/>
              <a:t>Permute the rows of the Boolean matrix</a:t>
            </a:r>
          </a:p>
          <a:p>
            <a:pPr lvl="1"/>
            <a:r>
              <a:rPr lang="en-US" dirty="0"/>
              <a:t>Thought experiment – not real</a:t>
            </a:r>
          </a:p>
          <a:p>
            <a:pPr lvl="5"/>
            <a:endParaRPr lang="en-US" dirty="0"/>
          </a:p>
          <a:p>
            <a:r>
              <a:rPr lang="en-US" dirty="0"/>
              <a:t>Define </a:t>
            </a:r>
            <a:r>
              <a:rPr lang="en-US" dirty="0" err="1">
                <a:solidFill>
                  <a:srgbClr val="FF0066"/>
                </a:solidFill>
              </a:rPr>
              <a:t>minhash</a:t>
            </a:r>
            <a:r>
              <a:rPr lang="en-US" dirty="0">
                <a:solidFill>
                  <a:srgbClr val="FF0066"/>
                </a:solidFill>
              </a:rPr>
              <a:t> function</a:t>
            </a:r>
            <a:r>
              <a:rPr lang="en-US" dirty="0"/>
              <a:t> for this permutation, </a:t>
            </a:r>
            <a:r>
              <a:rPr lang="en-US" b="1" dirty="0"/>
              <a:t>h(C) =</a:t>
            </a:r>
            <a:r>
              <a:rPr lang="en-US" dirty="0"/>
              <a:t> the number of the first (in the permuted order) row in which column C has 1:</a:t>
            </a:r>
          </a:p>
          <a:p>
            <a:pPr lvl="1"/>
            <a:r>
              <a:rPr lang="en-US" b="1" i="1" dirty="0">
                <a:latin typeface="Arial" pitchFamily="34" charset="0"/>
                <a:cs typeface="Arial" pitchFamily="34" charset="0"/>
              </a:rPr>
              <a:t>h</a:t>
            </a:r>
            <a:r>
              <a:rPr lang="en-US" b="1" i="1" baseline="-25000" dirty="0">
                <a:latin typeface="Arial" pitchFamily="34" charset="0"/>
                <a:cs typeface="Arial" pitchFamily="34" charset="0"/>
                <a:sym typeface="Symbol"/>
              </a:rPr>
              <a:t> </a:t>
            </a:r>
            <a:r>
              <a:rPr lang="en-US" b="1" i="1" dirty="0">
                <a:latin typeface="Arial" pitchFamily="34" charset="0"/>
                <a:cs typeface="Arial" pitchFamily="34" charset="0"/>
              </a:rPr>
              <a:t>(C) = min</a:t>
            </a:r>
            <a:r>
              <a:rPr lang="en-US" b="1" i="1" baseline="-25000" dirty="0">
                <a:latin typeface="Arial" pitchFamily="34" charset="0"/>
                <a:cs typeface="Arial" pitchFamily="34" charset="0"/>
                <a:sym typeface="Symbol"/>
              </a:rPr>
              <a:t></a:t>
            </a:r>
            <a:r>
              <a:rPr lang="en-US" b="1" i="1" dirty="0">
                <a:latin typeface="Arial" pitchFamily="34" charset="0"/>
                <a:cs typeface="Arial" pitchFamily="34" charset="0"/>
              </a:rPr>
              <a:t> </a:t>
            </a:r>
            <a:r>
              <a:rPr lang="en-US" b="1" i="1" dirty="0">
                <a:latin typeface="Arial" pitchFamily="34" charset="0"/>
                <a:cs typeface="Arial" pitchFamily="34" charset="0"/>
                <a:sym typeface="Symbol"/>
              </a:rPr>
              <a:t>(C)</a:t>
            </a:r>
            <a:endParaRPr lang="en-US" dirty="0"/>
          </a:p>
          <a:p>
            <a:pPr lvl="6"/>
            <a:endParaRPr lang="en-US" dirty="0"/>
          </a:p>
          <a:p>
            <a:r>
              <a:rPr lang="en-US" dirty="0"/>
              <a:t>Apply, to all columns, several randomly chosen permutations to create a </a:t>
            </a:r>
            <a:r>
              <a:rPr lang="en-US" dirty="0">
                <a:solidFill>
                  <a:srgbClr val="FF0066"/>
                </a:solidFill>
              </a:rPr>
              <a:t>signature</a:t>
            </a:r>
            <a:r>
              <a:rPr lang="en-US" dirty="0"/>
              <a:t> for each column</a:t>
            </a:r>
          </a:p>
          <a:p>
            <a:pPr lvl="5"/>
            <a:endParaRPr lang="en-US" dirty="0"/>
          </a:p>
          <a:p>
            <a:r>
              <a:rPr lang="en-US" dirty="0"/>
              <a:t>Result is a </a:t>
            </a:r>
            <a:r>
              <a:rPr lang="en-US" dirty="0">
                <a:solidFill>
                  <a:srgbClr val="FF0066"/>
                </a:solidFill>
              </a:rPr>
              <a:t>signature matrix</a:t>
            </a:r>
            <a:r>
              <a:rPr lang="en-US" dirty="0"/>
              <a:t>: columns = sets, rows = </a:t>
            </a:r>
            <a:r>
              <a:rPr lang="en-US" dirty="0" err="1"/>
              <a:t>minhash</a:t>
            </a:r>
            <a:r>
              <a:rPr lang="en-US" dirty="0"/>
              <a:t> values, in order for that column</a:t>
            </a:r>
          </a:p>
        </p:txBody>
      </p:sp>
      <p:sp>
        <p:nvSpPr>
          <p:cNvPr id="4" name="Slide Number Placeholder 5"/>
          <p:cNvSpPr>
            <a:spLocks noGrp="1"/>
          </p:cNvSpPr>
          <p:nvPr>
            <p:ph type="sldNum" sz="quarter" idx="12"/>
          </p:nvPr>
        </p:nvSpPr>
        <p:spPr/>
        <p:txBody>
          <a:bodyPr/>
          <a:lstStyle/>
          <a:p>
            <a:fld id="{26492200-F67B-4213-856B-C79C14EE544A}" type="slidenum">
              <a:rPr lang="en-US" smtClean="0"/>
              <a:pPr/>
              <a:t>22</a:t>
            </a:fld>
            <a:endParaRPr lang="en-US"/>
          </a:p>
        </p:txBody>
      </p:sp>
      <p:sp>
        <p:nvSpPr>
          <p:cNvPr id="6" name="Date Placeholder 5"/>
          <p:cNvSpPr>
            <a:spLocks noGrp="1"/>
          </p:cNvSpPr>
          <p:nvPr>
            <p:ph type="dt" sz="half" idx="10"/>
          </p:nvPr>
        </p:nvSpPr>
        <p:spPr/>
        <p:txBody>
          <a:bodyPr/>
          <a:lstStyle/>
          <a:p>
            <a:fld id="{0304C623-3970-674F-B4C8-75160E5B20B5}" type="datetime1">
              <a:rPr lang="en-US" smtClean="0"/>
              <a:t>3/30/2018</a:t>
            </a:fld>
            <a:endParaRPr lang="en-US"/>
          </a:p>
        </p:txBody>
      </p:sp>
      <p:sp>
        <p:nvSpPr>
          <p:cNvPr id="7" name="Footer Placeholder 6"/>
          <p:cNvSpPr>
            <a:spLocks noGrp="1"/>
          </p:cNvSpPr>
          <p:nvPr>
            <p:ph type="ftr" sz="quarter" idx="11"/>
          </p:nvPr>
        </p:nvSpPr>
        <p:spPr/>
        <p:txBody>
          <a:bodyPr/>
          <a:lstStyle/>
          <a:p>
            <a:r>
              <a:rPr lang="en-US"/>
              <a:t>Jure Leskovec, Stanford CS246: Mining Massive Datasets</a:t>
            </a:r>
          </a:p>
        </p:txBody>
      </p:sp>
    </p:spTree>
    <p:extLst>
      <p:ext uri="{BB962C8B-B14F-4D97-AF65-F5344CB8AC3E}">
        <p14:creationId xmlns:p14="http://schemas.microsoft.com/office/powerpoint/2010/main" val="317149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867">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686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867" grpId="0" build="p"/>
    </p:bld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fld id="{0F6A8DEC-E51D-40AD-8624-2F07CB8C5484}" type="slidenum">
              <a:rPr lang="en-US"/>
              <a:pPr/>
              <a:t>23</a:t>
            </a:fld>
            <a:endParaRPr lang="en-US"/>
          </a:p>
        </p:txBody>
      </p:sp>
      <p:sp>
        <p:nvSpPr>
          <p:cNvPr id="36866" name="Rectangle 2"/>
          <p:cNvSpPr>
            <a:spLocks noGrp="1" noChangeArrowheads="1"/>
          </p:cNvSpPr>
          <p:nvPr>
            <p:ph type="title"/>
          </p:nvPr>
        </p:nvSpPr>
        <p:spPr/>
        <p:txBody>
          <a:bodyPr/>
          <a:lstStyle/>
          <a:p>
            <a:r>
              <a:rPr lang="en-US" dirty="0"/>
              <a:t>Min-Hashing</a:t>
            </a:r>
            <a:endParaRPr lang="en-US" i="1" dirty="0">
              <a:solidFill>
                <a:srgbClr val="FF0066"/>
              </a:solidFill>
            </a:endParaRPr>
          </a:p>
        </p:txBody>
      </p:sp>
      <p:sp>
        <p:nvSpPr>
          <p:cNvPr id="36867" name="Rectangle 3"/>
          <p:cNvSpPr>
            <a:spLocks noGrp="1" noChangeArrowheads="1"/>
          </p:cNvSpPr>
          <p:nvPr>
            <p:ph type="body" idx="1"/>
          </p:nvPr>
        </p:nvSpPr>
        <p:spPr/>
        <p:txBody>
          <a:bodyPr/>
          <a:lstStyle/>
          <a:p>
            <a:r>
              <a:rPr lang="en-US" dirty="0"/>
              <a:t>Imagine the rows of the </a:t>
            </a:r>
            <a:r>
              <a:rPr lang="en-US" dirty="0" err="1"/>
              <a:t>boolean</a:t>
            </a:r>
            <a:r>
              <a:rPr lang="en-US" dirty="0"/>
              <a:t> matrix permuted under </a:t>
            </a:r>
            <a:r>
              <a:rPr lang="en-US" b="1" dirty="0">
                <a:solidFill>
                  <a:srgbClr val="FF0066"/>
                </a:solidFill>
              </a:rPr>
              <a:t>random permutation </a:t>
            </a:r>
            <a:r>
              <a:rPr lang="en-US" b="1" i="1" dirty="0">
                <a:sym typeface="Symbol"/>
              </a:rPr>
              <a:t></a:t>
            </a:r>
            <a:endParaRPr lang="en-US" b="1" i="1" dirty="0"/>
          </a:p>
          <a:p>
            <a:pPr lvl="8"/>
            <a:endParaRPr lang="en-US" dirty="0"/>
          </a:p>
          <a:p>
            <a:r>
              <a:rPr lang="en-US" dirty="0"/>
              <a:t>Define a </a:t>
            </a:r>
            <a:r>
              <a:rPr lang="en-US" b="1" dirty="0">
                <a:solidFill>
                  <a:srgbClr val="D60093"/>
                </a:solidFill>
              </a:rPr>
              <a:t>“hash” function </a:t>
            </a:r>
            <a:r>
              <a:rPr lang="en-US" b="1" i="1" dirty="0">
                <a:solidFill>
                  <a:srgbClr val="D60093"/>
                </a:solidFill>
              </a:rPr>
              <a:t>h</a:t>
            </a:r>
            <a:r>
              <a:rPr lang="en-US" b="1" i="1" baseline="-25000" dirty="0">
                <a:solidFill>
                  <a:srgbClr val="D60093"/>
                </a:solidFill>
                <a:sym typeface="Symbol"/>
              </a:rPr>
              <a:t></a:t>
            </a:r>
            <a:r>
              <a:rPr lang="en-US" b="1" i="1" dirty="0">
                <a:solidFill>
                  <a:srgbClr val="D60093"/>
                </a:solidFill>
              </a:rPr>
              <a:t>(C)</a:t>
            </a:r>
            <a:r>
              <a:rPr lang="en-US" b="1" dirty="0">
                <a:solidFill>
                  <a:srgbClr val="D60093"/>
                </a:solidFill>
              </a:rPr>
              <a:t> </a:t>
            </a:r>
            <a:r>
              <a:rPr lang="en-US" dirty="0"/>
              <a:t>= the number of the </a:t>
            </a:r>
            <a:r>
              <a:rPr lang="en-US" b="1" dirty="0"/>
              <a:t>first</a:t>
            </a:r>
            <a:r>
              <a:rPr lang="en-US" dirty="0"/>
              <a:t> (in the permuted order </a:t>
            </a:r>
            <a:r>
              <a:rPr lang="en-US" b="1" dirty="0">
                <a:solidFill>
                  <a:srgbClr val="D60093"/>
                </a:solidFill>
                <a:sym typeface="Symbol"/>
              </a:rPr>
              <a:t></a:t>
            </a:r>
            <a:r>
              <a:rPr lang="en-US" dirty="0"/>
              <a:t>) row in which column </a:t>
            </a:r>
            <a:r>
              <a:rPr lang="en-US" b="1" i="1" dirty="0">
                <a:solidFill>
                  <a:srgbClr val="D60093"/>
                </a:solidFill>
              </a:rPr>
              <a:t>C</a:t>
            </a:r>
            <a:r>
              <a:rPr lang="en-US" dirty="0"/>
              <a:t> has value </a:t>
            </a:r>
            <a:r>
              <a:rPr lang="en-US" b="1" dirty="0"/>
              <a:t>1</a:t>
            </a:r>
            <a:r>
              <a:rPr lang="en-US" dirty="0"/>
              <a:t>:</a:t>
            </a:r>
          </a:p>
          <a:p>
            <a:pPr>
              <a:buNone/>
            </a:pPr>
            <a:r>
              <a:rPr lang="en-US" dirty="0"/>
              <a:t>	</a:t>
            </a:r>
            <a:r>
              <a:rPr lang="en-US" b="1" dirty="0"/>
              <a:t>		</a:t>
            </a:r>
            <a:r>
              <a:rPr lang="en-US" b="1" i="1" dirty="0">
                <a:latin typeface="Arial" pitchFamily="34" charset="0"/>
                <a:cs typeface="Arial" pitchFamily="34" charset="0"/>
              </a:rPr>
              <a:t>h</a:t>
            </a:r>
            <a:r>
              <a:rPr lang="en-US" b="1" i="1" baseline="-25000" dirty="0">
                <a:latin typeface="Arial" pitchFamily="34" charset="0"/>
                <a:cs typeface="Arial" pitchFamily="34" charset="0"/>
                <a:sym typeface="Symbol"/>
              </a:rPr>
              <a:t> </a:t>
            </a:r>
            <a:r>
              <a:rPr lang="en-US" b="1" i="1" dirty="0">
                <a:latin typeface="Arial" pitchFamily="34" charset="0"/>
                <a:cs typeface="Arial" pitchFamily="34" charset="0"/>
              </a:rPr>
              <a:t>(C) = min</a:t>
            </a:r>
            <a:r>
              <a:rPr lang="en-US" b="1" i="1" baseline="-25000" dirty="0">
                <a:latin typeface="Arial" pitchFamily="34" charset="0"/>
                <a:cs typeface="Arial" pitchFamily="34" charset="0"/>
                <a:sym typeface="Symbol"/>
              </a:rPr>
              <a:t></a:t>
            </a:r>
            <a:r>
              <a:rPr lang="en-US" b="1" i="1" dirty="0">
                <a:latin typeface="Arial" pitchFamily="34" charset="0"/>
                <a:cs typeface="Arial" pitchFamily="34" charset="0"/>
              </a:rPr>
              <a:t> </a:t>
            </a:r>
            <a:r>
              <a:rPr lang="en-US" b="1" i="1" dirty="0">
                <a:latin typeface="Arial" pitchFamily="34" charset="0"/>
                <a:cs typeface="Arial" pitchFamily="34" charset="0"/>
                <a:sym typeface="Symbol"/>
              </a:rPr>
              <a:t>(C)</a:t>
            </a:r>
            <a:endParaRPr lang="en-US" b="1" i="1" dirty="0">
              <a:latin typeface="Arial" pitchFamily="34" charset="0"/>
              <a:cs typeface="Arial" pitchFamily="34" charset="0"/>
            </a:endParaRPr>
          </a:p>
          <a:p>
            <a:pPr lvl="8"/>
            <a:endParaRPr lang="en-US" dirty="0"/>
          </a:p>
          <a:p>
            <a:r>
              <a:rPr lang="en-US" dirty="0">
                <a:solidFill>
                  <a:srgbClr val="008000"/>
                </a:solidFill>
              </a:rPr>
              <a:t>Use several (e.g., 100) independent hash functions (that is, permutations) to create a signature of a column</a:t>
            </a:r>
          </a:p>
        </p:txBody>
      </p:sp>
      <p:sp>
        <p:nvSpPr>
          <p:cNvPr id="5" name="Date Placeholder 4"/>
          <p:cNvSpPr>
            <a:spLocks noGrp="1"/>
          </p:cNvSpPr>
          <p:nvPr>
            <p:ph type="dt" sz="half" idx="10"/>
          </p:nvPr>
        </p:nvSpPr>
        <p:spPr/>
        <p:txBody>
          <a:bodyPr/>
          <a:lstStyle/>
          <a:p>
            <a:fld id="{65366837-0D85-6E4B-A7FF-50580CBE5205}" type="datetime1">
              <a:rPr lang="en-US" smtClean="0"/>
              <a:t>3/30/2018</a:t>
            </a:fld>
            <a:endParaRPr lang="en-US"/>
          </a:p>
        </p:txBody>
      </p:sp>
      <p:sp>
        <p:nvSpPr>
          <p:cNvPr id="6" name="Footer Placeholder 5"/>
          <p:cNvSpPr>
            <a:spLocks noGrp="1"/>
          </p:cNvSpPr>
          <p:nvPr>
            <p:ph type="ftr" sz="quarter" idx="11"/>
          </p:nvPr>
        </p:nvSpPr>
        <p:spPr>
          <a:xfrm>
            <a:off x="2590800" y="6583680"/>
            <a:ext cx="5507719" cy="274320"/>
          </a:xfrm>
        </p:spPr>
        <p:txBody>
          <a:bodyPr/>
          <a:lstStyle/>
          <a:p>
            <a:r>
              <a:rPr lang="en-US"/>
              <a:t>Jure Leskovec, Stanford CS246: Mining Massive Datasets</a:t>
            </a:r>
          </a:p>
        </p:txBody>
      </p:sp>
    </p:spTree>
    <p:extLst>
      <p:ext uri="{BB962C8B-B14F-4D97-AF65-F5344CB8AC3E}">
        <p14:creationId xmlns:p14="http://schemas.microsoft.com/office/powerpoint/2010/main" val="41046232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lide Number Placeholder 4"/>
          <p:cNvSpPr>
            <a:spLocks noGrp="1"/>
          </p:cNvSpPr>
          <p:nvPr>
            <p:ph type="sldNum" sz="quarter" idx="12"/>
          </p:nvPr>
        </p:nvSpPr>
        <p:spPr/>
        <p:txBody>
          <a:bodyPr/>
          <a:lstStyle/>
          <a:p>
            <a:fld id="{0B7F76BF-E99C-4B98-B084-9376D208FB1D}" type="slidenum">
              <a:rPr lang="en-US"/>
              <a:pPr/>
              <a:t>24</a:t>
            </a:fld>
            <a:endParaRPr lang="en-US"/>
          </a:p>
        </p:txBody>
      </p:sp>
      <p:sp>
        <p:nvSpPr>
          <p:cNvPr id="37890" name="Rectangle 2"/>
          <p:cNvSpPr>
            <a:spLocks noGrp="1" noChangeArrowheads="1"/>
          </p:cNvSpPr>
          <p:nvPr>
            <p:ph type="title"/>
          </p:nvPr>
        </p:nvSpPr>
        <p:spPr/>
        <p:txBody>
          <a:bodyPr/>
          <a:lstStyle/>
          <a:p>
            <a:r>
              <a:rPr lang="en-US" dirty="0"/>
              <a:t>Min-Hashing Example</a:t>
            </a:r>
          </a:p>
        </p:txBody>
      </p:sp>
      <p:graphicFrame>
        <p:nvGraphicFramePr>
          <p:cNvPr id="37934" name="Group 46"/>
          <p:cNvGraphicFramePr>
            <a:graphicFrameLocks noGrp="1"/>
          </p:cNvGraphicFramePr>
          <p:nvPr>
            <p:extLst>
              <p:ext uri="{D42A27DB-BD31-4B8C-83A1-F6EECF244321}">
                <p14:modId xmlns:p14="http://schemas.microsoft.com/office/powerpoint/2010/main" val="1061925717"/>
              </p:ext>
            </p:extLst>
          </p:nvPr>
        </p:nvGraphicFramePr>
        <p:xfrm>
          <a:off x="1371600" y="2586037"/>
          <a:ext cx="381000" cy="4089401"/>
        </p:xfrm>
        <a:graphic>
          <a:graphicData uri="http://schemas.openxmlformats.org/drawingml/2006/table">
            <a:tbl>
              <a:tblPr/>
              <a:tblGrid>
                <a:gridCol w="381000">
                  <a:extLst>
                    <a:ext uri="{9D8B030D-6E8A-4147-A177-3AD203B41FA5}">
                      <a16:colId xmlns="" xmlns:a16="http://schemas.microsoft.com/office/drawing/2014/main" val="20000"/>
                    </a:ext>
                  </a:extLst>
                </a:gridCol>
              </a:tblGrid>
              <a:tr h="6064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3</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0"/>
                  </a:ext>
                </a:extLst>
              </a:tr>
              <a:tr h="579438">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4</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1"/>
                  </a:ext>
                </a:extLst>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7</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2"/>
                  </a:ext>
                </a:extLst>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2</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3"/>
                  </a:ext>
                </a:extLst>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6</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4"/>
                  </a:ext>
                </a:extLst>
              </a:tr>
              <a:tr h="579438">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5"/>
                  </a:ext>
                </a:extLst>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5</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6"/>
                  </a:ext>
                </a:extLst>
              </a:tr>
            </a:tbl>
          </a:graphicData>
        </a:graphic>
      </p:graphicFrame>
      <p:grpSp>
        <p:nvGrpSpPr>
          <p:cNvPr id="3" name="Group 66"/>
          <p:cNvGrpSpPr>
            <a:grpSpLocks/>
          </p:cNvGrpSpPr>
          <p:nvPr/>
        </p:nvGrpSpPr>
        <p:grpSpPr bwMode="auto">
          <a:xfrm>
            <a:off x="4800600" y="2205037"/>
            <a:ext cx="3505200" cy="2667000"/>
            <a:chOff x="3024" y="1296"/>
            <a:chExt cx="2208" cy="1680"/>
          </a:xfrm>
        </p:grpSpPr>
        <p:sp>
          <p:nvSpPr>
            <p:cNvPr id="37955" name="Text Box 67"/>
            <p:cNvSpPr txBox="1">
              <a:spLocks noChangeArrowheads="1"/>
            </p:cNvSpPr>
            <p:nvPr/>
          </p:nvSpPr>
          <p:spPr bwMode="auto">
            <a:xfrm>
              <a:off x="3796" y="1296"/>
              <a:ext cx="1325" cy="233"/>
            </a:xfrm>
            <a:prstGeom prst="rect">
              <a:avLst/>
            </a:prstGeom>
            <a:noFill/>
            <a:ln w="9525">
              <a:noFill/>
              <a:miter lim="800000"/>
              <a:headEnd/>
              <a:tailEnd/>
            </a:ln>
            <a:effectLst/>
          </p:spPr>
          <p:txBody>
            <a:bodyPr wrap="none">
              <a:spAutoFit/>
            </a:bodyPr>
            <a:lstStyle/>
            <a:p>
              <a:pPr eaLnBrk="1" hangingPunct="1"/>
              <a:r>
                <a:rPr lang="en-US" b="1" dirty="0">
                  <a:solidFill>
                    <a:srgbClr val="008000"/>
                  </a:solidFill>
                </a:rPr>
                <a:t>Signature matrix </a:t>
              </a:r>
              <a:r>
                <a:rPr lang="en-US" b="1" i="1" dirty="0">
                  <a:solidFill>
                    <a:srgbClr val="008000"/>
                  </a:solidFill>
                </a:rPr>
                <a:t>M</a:t>
              </a:r>
            </a:p>
          </p:txBody>
        </p:sp>
        <p:sp>
          <p:nvSpPr>
            <p:cNvPr id="37956" name="AutoShape 68"/>
            <p:cNvSpPr>
              <a:spLocks noChangeArrowheads="1"/>
            </p:cNvSpPr>
            <p:nvPr/>
          </p:nvSpPr>
          <p:spPr bwMode="auto">
            <a:xfrm>
              <a:off x="3024" y="2640"/>
              <a:ext cx="480" cy="336"/>
            </a:xfrm>
            <a:prstGeom prst="rightArrow">
              <a:avLst>
                <a:gd name="adj1" fmla="val 50000"/>
                <a:gd name="adj2" fmla="val 35714"/>
              </a:avLst>
            </a:prstGeom>
            <a:solidFill>
              <a:srgbClr val="FFFF99"/>
            </a:solidFill>
            <a:ln w="9525">
              <a:solidFill>
                <a:schemeClr val="tx1"/>
              </a:solidFill>
              <a:miter lim="800000"/>
              <a:headEnd/>
              <a:tailEnd/>
            </a:ln>
            <a:effectLst/>
          </p:spPr>
          <p:txBody>
            <a:bodyPr wrap="none" anchor="ctr"/>
            <a:lstStyle/>
            <a:p>
              <a:endParaRPr lang="en-US"/>
            </a:p>
          </p:txBody>
        </p:sp>
        <p:sp>
          <p:nvSpPr>
            <p:cNvPr id="37957" name="Rectangle 69"/>
            <p:cNvSpPr>
              <a:spLocks noChangeArrowheads="1"/>
            </p:cNvSpPr>
            <p:nvPr/>
          </p:nvSpPr>
          <p:spPr bwMode="auto">
            <a:xfrm>
              <a:off x="4872" y="1632"/>
              <a:ext cx="360" cy="368"/>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7958" name="Rectangle 70"/>
            <p:cNvSpPr>
              <a:spLocks noChangeArrowheads="1"/>
            </p:cNvSpPr>
            <p:nvPr/>
          </p:nvSpPr>
          <p:spPr bwMode="auto">
            <a:xfrm>
              <a:off x="4512" y="1632"/>
              <a:ext cx="360" cy="368"/>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2</a:t>
              </a:r>
            </a:p>
          </p:txBody>
        </p:sp>
        <p:sp>
          <p:nvSpPr>
            <p:cNvPr id="37959" name="Rectangle 71"/>
            <p:cNvSpPr>
              <a:spLocks noChangeArrowheads="1"/>
            </p:cNvSpPr>
            <p:nvPr/>
          </p:nvSpPr>
          <p:spPr bwMode="auto">
            <a:xfrm>
              <a:off x="4152" y="1632"/>
              <a:ext cx="360" cy="368"/>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7960" name="Rectangle 72"/>
            <p:cNvSpPr>
              <a:spLocks noChangeArrowheads="1"/>
            </p:cNvSpPr>
            <p:nvPr/>
          </p:nvSpPr>
          <p:spPr bwMode="auto">
            <a:xfrm>
              <a:off x="3792" y="1632"/>
              <a:ext cx="360" cy="368"/>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2	</a:t>
              </a:r>
            </a:p>
          </p:txBody>
        </p:sp>
        <p:sp>
          <p:nvSpPr>
            <p:cNvPr id="37961" name="Line 73"/>
            <p:cNvSpPr>
              <a:spLocks noChangeShapeType="1"/>
            </p:cNvSpPr>
            <p:nvPr/>
          </p:nvSpPr>
          <p:spPr bwMode="auto">
            <a:xfrm>
              <a:off x="3792" y="1632"/>
              <a:ext cx="1440" cy="0"/>
            </a:xfrm>
            <a:prstGeom prst="line">
              <a:avLst/>
            </a:prstGeom>
            <a:noFill/>
            <a:ln w="28575" cap="sq">
              <a:solidFill>
                <a:schemeClr val="tx1"/>
              </a:solidFill>
              <a:miter lim="800000"/>
              <a:headEnd/>
              <a:tailEnd/>
            </a:ln>
            <a:effectLst/>
          </p:spPr>
          <p:txBody>
            <a:bodyPr wrap="none"/>
            <a:lstStyle/>
            <a:p>
              <a:endParaRPr lang="en-US"/>
            </a:p>
          </p:txBody>
        </p:sp>
        <p:sp>
          <p:nvSpPr>
            <p:cNvPr id="37962" name="Line 74"/>
            <p:cNvSpPr>
              <a:spLocks noChangeShapeType="1"/>
            </p:cNvSpPr>
            <p:nvPr/>
          </p:nvSpPr>
          <p:spPr bwMode="auto">
            <a:xfrm>
              <a:off x="3792" y="2000"/>
              <a:ext cx="1440" cy="0"/>
            </a:xfrm>
            <a:prstGeom prst="line">
              <a:avLst/>
            </a:prstGeom>
            <a:noFill/>
            <a:ln w="28575" cap="sq">
              <a:solidFill>
                <a:schemeClr val="tx1"/>
              </a:solidFill>
              <a:miter lim="800000"/>
              <a:headEnd/>
              <a:tailEnd/>
            </a:ln>
            <a:effectLst/>
          </p:spPr>
          <p:txBody>
            <a:bodyPr wrap="none"/>
            <a:lstStyle/>
            <a:p>
              <a:endParaRPr lang="en-US"/>
            </a:p>
          </p:txBody>
        </p:sp>
        <p:sp>
          <p:nvSpPr>
            <p:cNvPr id="37963" name="Line 75"/>
            <p:cNvSpPr>
              <a:spLocks noChangeShapeType="1"/>
            </p:cNvSpPr>
            <p:nvPr/>
          </p:nvSpPr>
          <p:spPr bwMode="auto">
            <a:xfrm>
              <a:off x="3792" y="1632"/>
              <a:ext cx="0" cy="368"/>
            </a:xfrm>
            <a:prstGeom prst="line">
              <a:avLst/>
            </a:prstGeom>
            <a:noFill/>
            <a:ln w="28575" cap="sq">
              <a:solidFill>
                <a:schemeClr val="tx1"/>
              </a:solidFill>
              <a:miter lim="800000"/>
              <a:headEnd/>
              <a:tailEnd/>
            </a:ln>
            <a:effectLst/>
          </p:spPr>
          <p:txBody>
            <a:bodyPr wrap="none"/>
            <a:lstStyle/>
            <a:p>
              <a:endParaRPr lang="en-US"/>
            </a:p>
          </p:txBody>
        </p:sp>
        <p:sp>
          <p:nvSpPr>
            <p:cNvPr id="37964" name="Line 76"/>
            <p:cNvSpPr>
              <a:spLocks noChangeShapeType="1"/>
            </p:cNvSpPr>
            <p:nvPr/>
          </p:nvSpPr>
          <p:spPr bwMode="auto">
            <a:xfrm>
              <a:off x="4152" y="1632"/>
              <a:ext cx="0" cy="368"/>
            </a:xfrm>
            <a:prstGeom prst="line">
              <a:avLst/>
            </a:prstGeom>
            <a:noFill/>
            <a:ln w="12700">
              <a:solidFill>
                <a:schemeClr val="tx1"/>
              </a:solidFill>
              <a:miter lim="800000"/>
              <a:headEnd/>
              <a:tailEnd/>
            </a:ln>
            <a:effectLst/>
          </p:spPr>
          <p:txBody>
            <a:bodyPr wrap="none"/>
            <a:lstStyle/>
            <a:p>
              <a:endParaRPr lang="en-US"/>
            </a:p>
          </p:txBody>
        </p:sp>
        <p:sp>
          <p:nvSpPr>
            <p:cNvPr id="37965" name="Line 77"/>
            <p:cNvSpPr>
              <a:spLocks noChangeShapeType="1"/>
            </p:cNvSpPr>
            <p:nvPr/>
          </p:nvSpPr>
          <p:spPr bwMode="auto">
            <a:xfrm>
              <a:off x="4512" y="1632"/>
              <a:ext cx="0" cy="368"/>
            </a:xfrm>
            <a:prstGeom prst="line">
              <a:avLst/>
            </a:prstGeom>
            <a:noFill/>
            <a:ln w="12700">
              <a:solidFill>
                <a:schemeClr val="tx1"/>
              </a:solidFill>
              <a:miter lim="800000"/>
              <a:headEnd/>
              <a:tailEnd/>
            </a:ln>
            <a:effectLst/>
          </p:spPr>
          <p:txBody>
            <a:bodyPr wrap="none"/>
            <a:lstStyle/>
            <a:p>
              <a:endParaRPr lang="en-US"/>
            </a:p>
          </p:txBody>
        </p:sp>
        <p:sp>
          <p:nvSpPr>
            <p:cNvPr id="37966" name="Line 78"/>
            <p:cNvSpPr>
              <a:spLocks noChangeShapeType="1"/>
            </p:cNvSpPr>
            <p:nvPr/>
          </p:nvSpPr>
          <p:spPr bwMode="auto">
            <a:xfrm>
              <a:off x="4872" y="1632"/>
              <a:ext cx="0" cy="368"/>
            </a:xfrm>
            <a:prstGeom prst="line">
              <a:avLst/>
            </a:prstGeom>
            <a:noFill/>
            <a:ln w="12700">
              <a:solidFill>
                <a:schemeClr val="tx1"/>
              </a:solidFill>
              <a:miter lim="800000"/>
              <a:headEnd/>
              <a:tailEnd/>
            </a:ln>
            <a:effectLst/>
          </p:spPr>
          <p:txBody>
            <a:bodyPr wrap="none"/>
            <a:lstStyle/>
            <a:p>
              <a:endParaRPr lang="en-US"/>
            </a:p>
          </p:txBody>
        </p:sp>
        <p:sp>
          <p:nvSpPr>
            <p:cNvPr id="37967" name="Line 79"/>
            <p:cNvSpPr>
              <a:spLocks noChangeShapeType="1"/>
            </p:cNvSpPr>
            <p:nvPr/>
          </p:nvSpPr>
          <p:spPr bwMode="auto">
            <a:xfrm>
              <a:off x="5232" y="1632"/>
              <a:ext cx="0" cy="368"/>
            </a:xfrm>
            <a:prstGeom prst="line">
              <a:avLst/>
            </a:prstGeom>
            <a:noFill/>
            <a:ln w="28575" cap="sq">
              <a:solidFill>
                <a:schemeClr val="tx1"/>
              </a:solidFill>
              <a:miter lim="800000"/>
              <a:headEnd/>
              <a:tailEnd/>
            </a:ln>
            <a:effectLst/>
          </p:spPr>
          <p:txBody>
            <a:bodyPr wrap="none"/>
            <a:lstStyle/>
            <a:p>
              <a:endParaRPr lang="en-US"/>
            </a:p>
          </p:txBody>
        </p:sp>
      </p:grpSp>
      <p:grpSp>
        <p:nvGrpSpPr>
          <p:cNvPr id="4" name="Group 80"/>
          <p:cNvGrpSpPr>
            <a:grpSpLocks/>
          </p:cNvGrpSpPr>
          <p:nvPr/>
        </p:nvGrpSpPr>
        <p:grpSpPr bwMode="auto">
          <a:xfrm>
            <a:off x="914400" y="2586037"/>
            <a:ext cx="7391400" cy="4089400"/>
            <a:chOff x="576" y="1536"/>
            <a:chExt cx="4656" cy="2576"/>
          </a:xfrm>
        </p:grpSpPr>
        <p:sp>
          <p:nvSpPr>
            <p:cNvPr id="37969" name="Rectangle 81"/>
            <p:cNvSpPr>
              <a:spLocks noChangeArrowheads="1"/>
            </p:cNvSpPr>
            <p:nvPr/>
          </p:nvSpPr>
          <p:spPr bwMode="auto">
            <a:xfrm>
              <a:off x="576" y="3746"/>
              <a:ext cx="240" cy="366"/>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t>5</a:t>
              </a:r>
            </a:p>
          </p:txBody>
        </p:sp>
        <p:sp>
          <p:nvSpPr>
            <p:cNvPr id="37970" name="Rectangle 82"/>
            <p:cNvSpPr>
              <a:spLocks noChangeArrowheads="1"/>
            </p:cNvSpPr>
            <p:nvPr/>
          </p:nvSpPr>
          <p:spPr bwMode="auto">
            <a:xfrm>
              <a:off x="576" y="3381"/>
              <a:ext cx="240" cy="365"/>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t>7</a:t>
              </a:r>
            </a:p>
          </p:txBody>
        </p:sp>
        <p:sp>
          <p:nvSpPr>
            <p:cNvPr id="37971" name="Rectangle 83"/>
            <p:cNvSpPr>
              <a:spLocks noChangeArrowheads="1"/>
            </p:cNvSpPr>
            <p:nvPr/>
          </p:nvSpPr>
          <p:spPr bwMode="auto">
            <a:xfrm>
              <a:off x="576" y="3015"/>
              <a:ext cx="240" cy="366"/>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6</a:t>
              </a:r>
            </a:p>
          </p:txBody>
        </p:sp>
        <p:sp>
          <p:nvSpPr>
            <p:cNvPr id="37972" name="Rectangle 84"/>
            <p:cNvSpPr>
              <a:spLocks noChangeArrowheads="1"/>
            </p:cNvSpPr>
            <p:nvPr/>
          </p:nvSpPr>
          <p:spPr bwMode="auto">
            <a:xfrm>
              <a:off x="576" y="2649"/>
              <a:ext cx="240" cy="366"/>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t>3</a:t>
              </a:r>
            </a:p>
          </p:txBody>
        </p:sp>
        <p:sp>
          <p:nvSpPr>
            <p:cNvPr id="37973" name="Rectangle 85"/>
            <p:cNvSpPr>
              <a:spLocks noChangeArrowheads="1"/>
            </p:cNvSpPr>
            <p:nvPr/>
          </p:nvSpPr>
          <p:spPr bwMode="auto">
            <a:xfrm>
              <a:off x="576" y="2283"/>
              <a:ext cx="240" cy="366"/>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7974" name="Rectangle 86"/>
            <p:cNvSpPr>
              <a:spLocks noChangeArrowheads="1"/>
            </p:cNvSpPr>
            <p:nvPr/>
          </p:nvSpPr>
          <p:spPr bwMode="auto">
            <a:xfrm>
              <a:off x="576" y="1918"/>
              <a:ext cx="240" cy="365"/>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t>2</a:t>
              </a:r>
            </a:p>
          </p:txBody>
        </p:sp>
        <p:sp>
          <p:nvSpPr>
            <p:cNvPr id="37975" name="Rectangle 87"/>
            <p:cNvSpPr>
              <a:spLocks noChangeArrowheads="1"/>
            </p:cNvSpPr>
            <p:nvPr/>
          </p:nvSpPr>
          <p:spPr bwMode="auto">
            <a:xfrm>
              <a:off x="576" y="1536"/>
              <a:ext cx="240" cy="382"/>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t>4</a:t>
              </a:r>
            </a:p>
          </p:txBody>
        </p:sp>
        <p:sp>
          <p:nvSpPr>
            <p:cNvPr id="37976" name="Line 88"/>
            <p:cNvSpPr>
              <a:spLocks noChangeShapeType="1"/>
            </p:cNvSpPr>
            <p:nvPr/>
          </p:nvSpPr>
          <p:spPr bwMode="auto">
            <a:xfrm>
              <a:off x="576" y="1536"/>
              <a:ext cx="240" cy="0"/>
            </a:xfrm>
            <a:prstGeom prst="line">
              <a:avLst/>
            </a:prstGeom>
            <a:noFill/>
            <a:ln w="28575" cap="sq">
              <a:solidFill>
                <a:schemeClr val="tx1"/>
              </a:solidFill>
              <a:miter lim="800000"/>
              <a:headEnd/>
              <a:tailEnd/>
            </a:ln>
            <a:effectLst/>
          </p:spPr>
          <p:txBody>
            <a:bodyPr wrap="none"/>
            <a:lstStyle/>
            <a:p>
              <a:endParaRPr lang="en-US"/>
            </a:p>
          </p:txBody>
        </p:sp>
        <p:sp>
          <p:nvSpPr>
            <p:cNvPr id="37977" name="Line 89"/>
            <p:cNvSpPr>
              <a:spLocks noChangeShapeType="1"/>
            </p:cNvSpPr>
            <p:nvPr/>
          </p:nvSpPr>
          <p:spPr bwMode="auto">
            <a:xfrm>
              <a:off x="576" y="1918"/>
              <a:ext cx="240" cy="0"/>
            </a:xfrm>
            <a:prstGeom prst="line">
              <a:avLst/>
            </a:prstGeom>
            <a:noFill/>
            <a:ln w="12700">
              <a:solidFill>
                <a:schemeClr val="tx1"/>
              </a:solidFill>
              <a:miter lim="800000"/>
              <a:headEnd/>
              <a:tailEnd/>
            </a:ln>
            <a:effectLst/>
          </p:spPr>
          <p:txBody>
            <a:bodyPr wrap="none"/>
            <a:lstStyle/>
            <a:p>
              <a:endParaRPr lang="en-US"/>
            </a:p>
          </p:txBody>
        </p:sp>
        <p:sp>
          <p:nvSpPr>
            <p:cNvPr id="37978" name="Line 90"/>
            <p:cNvSpPr>
              <a:spLocks noChangeShapeType="1"/>
            </p:cNvSpPr>
            <p:nvPr/>
          </p:nvSpPr>
          <p:spPr bwMode="auto">
            <a:xfrm>
              <a:off x="576" y="2283"/>
              <a:ext cx="240" cy="0"/>
            </a:xfrm>
            <a:prstGeom prst="line">
              <a:avLst/>
            </a:prstGeom>
            <a:noFill/>
            <a:ln w="12700">
              <a:solidFill>
                <a:schemeClr val="tx1"/>
              </a:solidFill>
              <a:miter lim="800000"/>
              <a:headEnd/>
              <a:tailEnd/>
            </a:ln>
            <a:effectLst/>
          </p:spPr>
          <p:txBody>
            <a:bodyPr wrap="none"/>
            <a:lstStyle/>
            <a:p>
              <a:endParaRPr lang="en-US"/>
            </a:p>
          </p:txBody>
        </p:sp>
        <p:sp>
          <p:nvSpPr>
            <p:cNvPr id="37979" name="Line 91"/>
            <p:cNvSpPr>
              <a:spLocks noChangeShapeType="1"/>
            </p:cNvSpPr>
            <p:nvPr/>
          </p:nvSpPr>
          <p:spPr bwMode="auto">
            <a:xfrm>
              <a:off x="576" y="2649"/>
              <a:ext cx="240" cy="0"/>
            </a:xfrm>
            <a:prstGeom prst="line">
              <a:avLst/>
            </a:prstGeom>
            <a:noFill/>
            <a:ln w="12700">
              <a:solidFill>
                <a:schemeClr val="tx1"/>
              </a:solidFill>
              <a:miter lim="800000"/>
              <a:headEnd/>
              <a:tailEnd/>
            </a:ln>
            <a:effectLst/>
          </p:spPr>
          <p:txBody>
            <a:bodyPr wrap="none"/>
            <a:lstStyle/>
            <a:p>
              <a:endParaRPr lang="en-US"/>
            </a:p>
          </p:txBody>
        </p:sp>
        <p:sp>
          <p:nvSpPr>
            <p:cNvPr id="37980" name="Line 92"/>
            <p:cNvSpPr>
              <a:spLocks noChangeShapeType="1"/>
            </p:cNvSpPr>
            <p:nvPr/>
          </p:nvSpPr>
          <p:spPr bwMode="auto">
            <a:xfrm>
              <a:off x="576" y="3015"/>
              <a:ext cx="240" cy="0"/>
            </a:xfrm>
            <a:prstGeom prst="line">
              <a:avLst/>
            </a:prstGeom>
            <a:noFill/>
            <a:ln w="12700">
              <a:solidFill>
                <a:schemeClr val="tx1"/>
              </a:solidFill>
              <a:miter lim="800000"/>
              <a:headEnd/>
              <a:tailEnd/>
            </a:ln>
            <a:effectLst/>
          </p:spPr>
          <p:txBody>
            <a:bodyPr wrap="none"/>
            <a:lstStyle/>
            <a:p>
              <a:endParaRPr lang="en-US"/>
            </a:p>
          </p:txBody>
        </p:sp>
        <p:sp>
          <p:nvSpPr>
            <p:cNvPr id="37981" name="Line 93"/>
            <p:cNvSpPr>
              <a:spLocks noChangeShapeType="1"/>
            </p:cNvSpPr>
            <p:nvPr/>
          </p:nvSpPr>
          <p:spPr bwMode="auto">
            <a:xfrm>
              <a:off x="576" y="3381"/>
              <a:ext cx="240" cy="0"/>
            </a:xfrm>
            <a:prstGeom prst="line">
              <a:avLst/>
            </a:prstGeom>
            <a:noFill/>
            <a:ln w="12700">
              <a:solidFill>
                <a:schemeClr val="tx1"/>
              </a:solidFill>
              <a:miter lim="800000"/>
              <a:headEnd/>
              <a:tailEnd/>
            </a:ln>
            <a:effectLst/>
          </p:spPr>
          <p:txBody>
            <a:bodyPr wrap="none"/>
            <a:lstStyle/>
            <a:p>
              <a:endParaRPr lang="en-US"/>
            </a:p>
          </p:txBody>
        </p:sp>
        <p:sp>
          <p:nvSpPr>
            <p:cNvPr id="37982" name="Line 94"/>
            <p:cNvSpPr>
              <a:spLocks noChangeShapeType="1"/>
            </p:cNvSpPr>
            <p:nvPr/>
          </p:nvSpPr>
          <p:spPr bwMode="auto">
            <a:xfrm>
              <a:off x="576" y="3746"/>
              <a:ext cx="240" cy="0"/>
            </a:xfrm>
            <a:prstGeom prst="line">
              <a:avLst/>
            </a:prstGeom>
            <a:noFill/>
            <a:ln w="12700">
              <a:solidFill>
                <a:schemeClr val="tx1"/>
              </a:solidFill>
              <a:miter lim="800000"/>
              <a:headEnd/>
              <a:tailEnd/>
            </a:ln>
            <a:effectLst/>
          </p:spPr>
          <p:txBody>
            <a:bodyPr wrap="none"/>
            <a:lstStyle/>
            <a:p>
              <a:endParaRPr lang="en-US"/>
            </a:p>
          </p:txBody>
        </p:sp>
        <p:sp>
          <p:nvSpPr>
            <p:cNvPr id="37983" name="Line 95"/>
            <p:cNvSpPr>
              <a:spLocks noChangeShapeType="1"/>
            </p:cNvSpPr>
            <p:nvPr/>
          </p:nvSpPr>
          <p:spPr bwMode="auto">
            <a:xfrm>
              <a:off x="576" y="4112"/>
              <a:ext cx="240" cy="0"/>
            </a:xfrm>
            <a:prstGeom prst="line">
              <a:avLst/>
            </a:prstGeom>
            <a:noFill/>
            <a:ln w="28575" cap="sq">
              <a:solidFill>
                <a:schemeClr val="tx1"/>
              </a:solidFill>
              <a:miter lim="800000"/>
              <a:headEnd/>
              <a:tailEnd/>
            </a:ln>
            <a:effectLst/>
          </p:spPr>
          <p:txBody>
            <a:bodyPr wrap="none"/>
            <a:lstStyle/>
            <a:p>
              <a:endParaRPr lang="en-US"/>
            </a:p>
          </p:txBody>
        </p:sp>
        <p:sp>
          <p:nvSpPr>
            <p:cNvPr id="37984" name="Line 96"/>
            <p:cNvSpPr>
              <a:spLocks noChangeShapeType="1"/>
            </p:cNvSpPr>
            <p:nvPr/>
          </p:nvSpPr>
          <p:spPr bwMode="auto">
            <a:xfrm>
              <a:off x="576" y="1536"/>
              <a:ext cx="0" cy="2576"/>
            </a:xfrm>
            <a:prstGeom prst="line">
              <a:avLst/>
            </a:prstGeom>
            <a:noFill/>
            <a:ln w="28575" cap="sq">
              <a:solidFill>
                <a:schemeClr val="tx1"/>
              </a:solidFill>
              <a:miter lim="800000"/>
              <a:headEnd/>
              <a:tailEnd/>
            </a:ln>
            <a:effectLst/>
          </p:spPr>
          <p:txBody>
            <a:bodyPr wrap="none"/>
            <a:lstStyle/>
            <a:p>
              <a:endParaRPr lang="en-US"/>
            </a:p>
          </p:txBody>
        </p:sp>
        <p:sp>
          <p:nvSpPr>
            <p:cNvPr id="37985" name="Line 97"/>
            <p:cNvSpPr>
              <a:spLocks noChangeShapeType="1"/>
            </p:cNvSpPr>
            <p:nvPr/>
          </p:nvSpPr>
          <p:spPr bwMode="auto">
            <a:xfrm>
              <a:off x="816" y="2649"/>
              <a:ext cx="0" cy="366"/>
            </a:xfrm>
            <a:prstGeom prst="line">
              <a:avLst/>
            </a:prstGeom>
            <a:noFill/>
            <a:ln w="12700">
              <a:solidFill>
                <a:schemeClr val="tx1"/>
              </a:solidFill>
              <a:miter lim="800000"/>
              <a:headEnd/>
              <a:tailEnd/>
            </a:ln>
            <a:effectLst/>
          </p:spPr>
          <p:txBody>
            <a:bodyPr wrap="none"/>
            <a:lstStyle/>
            <a:p>
              <a:endParaRPr lang="en-US"/>
            </a:p>
          </p:txBody>
        </p:sp>
        <p:sp>
          <p:nvSpPr>
            <p:cNvPr id="37986" name="Line 98"/>
            <p:cNvSpPr>
              <a:spLocks noChangeShapeType="1"/>
            </p:cNvSpPr>
            <p:nvPr/>
          </p:nvSpPr>
          <p:spPr bwMode="auto">
            <a:xfrm>
              <a:off x="816" y="1536"/>
              <a:ext cx="0" cy="1113"/>
            </a:xfrm>
            <a:prstGeom prst="line">
              <a:avLst/>
            </a:prstGeom>
            <a:noFill/>
            <a:ln w="28575" cap="sq">
              <a:solidFill>
                <a:schemeClr val="tx1"/>
              </a:solidFill>
              <a:miter lim="800000"/>
              <a:headEnd/>
              <a:tailEnd/>
            </a:ln>
            <a:effectLst/>
          </p:spPr>
          <p:txBody>
            <a:bodyPr wrap="none"/>
            <a:lstStyle/>
            <a:p>
              <a:endParaRPr lang="en-US"/>
            </a:p>
          </p:txBody>
        </p:sp>
        <p:sp>
          <p:nvSpPr>
            <p:cNvPr id="37987" name="Line 99"/>
            <p:cNvSpPr>
              <a:spLocks noChangeShapeType="1"/>
            </p:cNvSpPr>
            <p:nvPr/>
          </p:nvSpPr>
          <p:spPr bwMode="auto">
            <a:xfrm>
              <a:off x="816" y="2631"/>
              <a:ext cx="0" cy="1481"/>
            </a:xfrm>
            <a:prstGeom prst="line">
              <a:avLst/>
            </a:prstGeom>
            <a:noFill/>
            <a:ln w="28575" cap="sq">
              <a:solidFill>
                <a:schemeClr val="tx1"/>
              </a:solidFill>
              <a:miter lim="800000"/>
              <a:headEnd/>
              <a:tailEnd/>
            </a:ln>
            <a:effectLst/>
          </p:spPr>
          <p:txBody>
            <a:bodyPr wrap="none"/>
            <a:lstStyle/>
            <a:p>
              <a:endParaRPr lang="en-US"/>
            </a:p>
          </p:txBody>
        </p:sp>
        <p:sp>
          <p:nvSpPr>
            <p:cNvPr id="37988" name="Rectangle 100"/>
            <p:cNvSpPr>
              <a:spLocks noChangeArrowheads="1"/>
            </p:cNvSpPr>
            <p:nvPr/>
          </p:nvSpPr>
          <p:spPr bwMode="auto">
            <a:xfrm>
              <a:off x="4872" y="2016"/>
              <a:ext cx="360" cy="368"/>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7989" name="Rectangle 101"/>
            <p:cNvSpPr>
              <a:spLocks noChangeArrowheads="1"/>
            </p:cNvSpPr>
            <p:nvPr/>
          </p:nvSpPr>
          <p:spPr bwMode="auto">
            <a:xfrm>
              <a:off x="4512" y="2016"/>
              <a:ext cx="360" cy="368"/>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4</a:t>
              </a:r>
            </a:p>
          </p:txBody>
        </p:sp>
        <p:sp>
          <p:nvSpPr>
            <p:cNvPr id="37990" name="Rectangle 102"/>
            <p:cNvSpPr>
              <a:spLocks noChangeArrowheads="1"/>
            </p:cNvSpPr>
            <p:nvPr/>
          </p:nvSpPr>
          <p:spPr bwMode="auto">
            <a:xfrm>
              <a:off x="4152" y="2016"/>
              <a:ext cx="360" cy="368"/>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7991" name="Rectangle 103"/>
            <p:cNvSpPr>
              <a:spLocks noChangeArrowheads="1"/>
            </p:cNvSpPr>
            <p:nvPr/>
          </p:nvSpPr>
          <p:spPr bwMode="auto">
            <a:xfrm>
              <a:off x="3792" y="2016"/>
              <a:ext cx="360" cy="368"/>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2</a:t>
              </a:r>
            </a:p>
          </p:txBody>
        </p:sp>
        <p:sp>
          <p:nvSpPr>
            <p:cNvPr id="37992" name="Line 104"/>
            <p:cNvSpPr>
              <a:spLocks noChangeShapeType="1"/>
            </p:cNvSpPr>
            <p:nvPr/>
          </p:nvSpPr>
          <p:spPr bwMode="auto">
            <a:xfrm>
              <a:off x="3792" y="2007"/>
              <a:ext cx="1440" cy="0"/>
            </a:xfrm>
            <a:prstGeom prst="line">
              <a:avLst/>
            </a:prstGeom>
            <a:noFill/>
            <a:ln w="28575" cap="sq">
              <a:solidFill>
                <a:schemeClr val="tx1"/>
              </a:solidFill>
              <a:miter lim="800000"/>
              <a:headEnd/>
              <a:tailEnd/>
            </a:ln>
            <a:effectLst/>
          </p:spPr>
          <p:txBody>
            <a:bodyPr wrap="none"/>
            <a:lstStyle/>
            <a:p>
              <a:endParaRPr lang="en-US"/>
            </a:p>
          </p:txBody>
        </p:sp>
        <p:sp>
          <p:nvSpPr>
            <p:cNvPr id="37993" name="Line 105"/>
            <p:cNvSpPr>
              <a:spLocks noChangeShapeType="1"/>
            </p:cNvSpPr>
            <p:nvPr/>
          </p:nvSpPr>
          <p:spPr bwMode="auto">
            <a:xfrm>
              <a:off x="3792" y="2384"/>
              <a:ext cx="1440" cy="0"/>
            </a:xfrm>
            <a:prstGeom prst="line">
              <a:avLst/>
            </a:prstGeom>
            <a:noFill/>
            <a:ln w="28575" cap="sq">
              <a:solidFill>
                <a:schemeClr val="tx1"/>
              </a:solidFill>
              <a:miter lim="800000"/>
              <a:headEnd/>
              <a:tailEnd/>
            </a:ln>
            <a:effectLst/>
          </p:spPr>
          <p:txBody>
            <a:bodyPr wrap="none"/>
            <a:lstStyle/>
            <a:p>
              <a:endParaRPr lang="en-US"/>
            </a:p>
          </p:txBody>
        </p:sp>
        <p:sp>
          <p:nvSpPr>
            <p:cNvPr id="37994" name="Line 106"/>
            <p:cNvSpPr>
              <a:spLocks noChangeShapeType="1"/>
            </p:cNvSpPr>
            <p:nvPr/>
          </p:nvSpPr>
          <p:spPr bwMode="auto">
            <a:xfrm>
              <a:off x="3792" y="2016"/>
              <a:ext cx="0" cy="368"/>
            </a:xfrm>
            <a:prstGeom prst="line">
              <a:avLst/>
            </a:prstGeom>
            <a:noFill/>
            <a:ln w="28575" cap="sq">
              <a:solidFill>
                <a:schemeClr val="tx1"/>
              </a:solidFill>
              <a:miter lim="800000"/>
              <a:headEnd/>
              <a:tailEnd/>
            </a:ln>
            <a:effectLst/>
          </p:spPr>
          <p:txBody>
            <a:bodyPr wrap="none"/>
            <a:lstStyle/>
            <a:p>
              <a:endParaRPr lang="en-US"/>
            </a:p>
          </p:txBody>
        </p:sp>
        <p:sp>
          <p:nvSpPr>
            <p:cNvPr id="37995" name="Line 107"/>
            <p:cNvSpPr>
              <a:spLocks noChangeShapeType="1"/>
            </p:cNvSpPr>
            <p:nvPr/>
          </p:nvSpPr>
          <p:spPr bwMode="auto">
            <a:xfrm>
              <a:off x="4152" y="2016"/>
              <a:ext cx="0" cy="368"/>
            </a:xfrm>
            <a:prstGeom prst="line">
              <a:avLst/>
            </a:prstGeom>
            <a:noFill/>
            <a:ln w="12700">
              <a:solidFill>
                <a:schemeClr val="tx1"/>
              </a:solidFill>
              <a:miter lim="800000"/>
              <a:headEnd/>
              <a:tailEnd/>
            </a:ln>
            <a:effectLst/>
          </p:spPr>
          <p:txBody>
            <a:bodyPr wrap="none"/>
            <a:lstStyle/>
            <a:p>
              <a:endParaRPr lang="en-US"/>
            </a:p>
          </p:txBody>
        </p:sp>
        <p:sp>
          <p:nvSpPr>
            <p:cNvPr id="37996" name="Line 108"/>
            <p:cNvSpPr>
              <a:spLocks noChangeShapeType="1"/>
            </p:cNvSpPr>
            <p:nvPr/>
          </p:nvSpPr>
          <p:spPr bwMode="auto">
            <a:xfrm>
              <a:off x="4512" y="2016"/>
              <a:ext cx="0" cy="368"/>
            </a:xfrm>
            <a:prstGeom prst="line">
              <a:avLst/>
            </a:prstGeom>
            <a:noFill/>
            <a:ln w="12700">
              <a:solidFill>
                <a:schemeClr val="tx1"/>
              </a:solidFill>
              <a:miter lim="800000"/>
              <a:headEnd/>
              <a:tailEnd/>
            </a:ln>
            <a:effectLst/>
          </p:spPr>
          <p:txBody>
            <a:bodyPr wrap="none"/>
            <a:lstStyle/>
            <a:p>
              <a:endParaRPr lang="en-US"/>
            </a:p>
          </p:txBody>
        </p:sp>
        <p:sp>
          <p:nvSpPr>
            <p:cNvPr id="37997" name="Line 109"/>
            <p:cNvSpPr>
              <a:spLocks noChangeShapeType="1"/>
            </p:cNvSpPr>
            <p:nvPr/>
          </p:nvSpPr>
          <p:spPr bwMode="auto">
            <a:xfrm>
              <a:off x="4872" y="2016"/>
              <a:ext cx="0" cy="368"/>
            </a:xfrm>
            <a:prstGeom prst="line">
              <a:avLst/>
            </a:prstGeom>
            <a:noFill/>
            <a:ln w="12700">
              <a:solidFill>
                <a:schemeClr val="tx1"/>
              </a:solidFill>
              <a:miter lim="800000"/>
              <a:headEnd/>
              <a:tailEnd/>
            </a:ln>
            <a:effectLst/>
          </p:spPr>
          <p:txBody>
            <a:bodyPr wrap="none"/>
            <a:lstStyle/>
            <a:p>
              <a:endParaRPr lang="en-US"/>
            </a:p>
          </p:txBody>
        </p:sp>
        <p:sp>
          <p:nvSpPr>
            <p:cNvPr id="37998" name="Line 110"/>
            <p:cNvSpPr>
              <a:spLocks noChangeShapeType="1"/>
            </p:cNvSpPr>
            <p:nvPr/>
          </p:nvSpPr>
          <p:spPr bwMode="auto">
            <a:xfrm>
              <a:off x="5232" y="2016"/>
              <a:ext cx="0" cy="368"/>
            </a:xfrm>
            <a:prstGeom prst="line">
              <a:avLst/>
            </a:prstGeom>
            <a:noFill/>
            <a:ln w="28575" cap="sq">
              <a:solidFill>
                <a:schemeClr val="tx1"/>
              </a:solidFill>
              <a:miter lim="800000"/>
              <a:headEnd/>
              <a:tailEnd/>
            </a:ln>
            <a:effectLst/>
          </p:spPr>
          <p:txBody>
            <a:bodyPr wrap="none"/>
            <a:lstStyle/>
            <a:p>
              <a:endParaRPr lang="en-US"/>
            </a:p>
          </p:txBody>
        </p:sp>
      </p:grpSp>
      <p:grpSp>
        <p:nvGrpSpPr>
          <p:cNvPr id="25" name="Group 24"/>
          <p:cNvGrpSpPr/>
          <p:nvPr/>
        </p:nvGrpSpPr>
        <p:grpSpPr>
          <a:xfrm>
            <a:off x="381000" y="2586037"/>
            <a:ext cx="381000" cy="4089401"/>
            <a:chOff x="381000" y="2586037"/>
            <a:chExt cx="381000" cy="4089401"/>
          </a:xfrm>
        </p:grpSpPr>
        <p:sp>
          <p:nvSpPr>
            <p:cNvPr id="38000" name="Rectangle 112"/>
            <p:cNvSpPr>
              <a:spLocks noChangeArrowheads="1"/>
            </p:cNvSpPr>
            <p:nvPr/>
          </p:nvSpPr>
          <p:spPr bwMode="auto">
            <a:xfrm>
              <a:off x="381000" y="6094412"/>
              <a:ext cx="381000" cy="581025"/>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latin typeface="+mj-lt"/>
                </a:rPr>
                <a:t>4</a:t>
              </a:r>
            </a:p>
          </p:txBody>
        </p:sp>
        <p:sp>
          <p:nvSpPr>
            <p:cNvPr id="38001" name="Rectangle 113"/>
            <p:cNvSpPr>
              <a:spLocks noChangeArrowheads="1"/>
            </p:cNvSpPr>
            <p:nvPr/>
          </p:nvSpPr>
          <p:spPr bwMode="auto">
            <a:xfrm>
              <a:off x="381000" y="5514975"/>
              <a:ext cx="381000" cy="579438"/>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latin typeface="+mj-lt"/>
                </a:rPr>
                <a:t>5</a:t>
              </a:r>
            </a:p>
          </p:txBody>
        </p:sp>
        <p:sp>
          <p:nvSpPr>
            <p:cNvPr id="38002" name="Rectangle 114"/>
            <p:cNvSpPr>
              <a:spLocks noChangeArrowheads="1"/>
            </p:cNvSpPr>
            <p:nvPr/>
          </p:nvSpPr>
          <p:spPr bwMode="auto">
            <a:xfrm>
              <a:off x="381000" y="4933950"/>
              <a:ext cx="381000" cy="581025"/>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latin typeface="+mj-lt"/>
                </a:rPr>
                <a:t>1</a:t>
              </a:r>
            </a:p>
          </p:txBody>
        </p:sp>
        <p:sp>
          <p:nvSpPr>
            <p:cNvPr id="38003" name="Rectangle 115"/>
            <p:cNvSpPr>
              <a:spLocks noChangeArrowheads="1"/>
            </p:cNvSpPr>
            <p:nvPr/>
          </p:nvSpPr>
          <p:spPr bwMode="auto">
            <a:xfrm>
              <a:off x="381000" y="4352925"/>
              <a:ext cx="381000" cy="581025"/>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latin typeface="+mj-lt"/>
                </a:rPr>
                <a:t>6</a:t>
              </a:r>
            </a:p>
          </p:txBody>
        </p:sp>
        <p:sp>
          <p:nvSpPr>
            <p:cNvPr id="38004" name="Rectangle 116"/>
            <p:cNvSpPr>
              <a:spLocks noChangeArrowheads="1"/>
            </p:cNvSpPr>
            <p:nvPr/>
          </p:nvSpPr>
          <p:spPr bwMode="auto">
            <a:xfrm>
              <a:off x="381000" y="3771900"/>
              <a:ext cx="381000" cy="581025"/>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latin typeface="+mj-lt"/>
                </a:rPr>
                <a:t>7</a:t>
              </a:r>
            </a:p>
          </p:txBody>
        </p:sp>
        <p:sp>
          <p:nvSpPr>
            <p:cNvPr id="38005" name="Rectangle 117"/>
            <p:cNvSpPr>
              <a:spLocks noChangeArrowheads="1"/>
            </p:cNvSpPr>
            <p:nvPr/>
          </p:nvSpPr>
          <p:spPr bwMode="auto">
            <a:xfrm>
              <a:off x="381000" y="3192462"/>
              <a:ext cx="381000" cy="579438"/>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latin typeface="+mj-lt"/>
                </a:rPr>
                <a:t>3</a:t>
              </a:r>
            </a:p>
          </p:txBody>
        </p:sp>
        <p:sp>
          <p:nvSpPr>
            <p:cNvPr id="38006" name="Rectangle 118"/>
            <p:cNvSpPr>
              <a:spLocks noChangeArrowheads="1"/>
            </p:cNvSpPr>
            <p:nvPr/>
          </p:nvSpPr>
          <p:spPr bwMode="auto">
            <a:xfrm>
              <a:off x="381000" y="2586037"/>
              <a:ext cx="381000" cy="606425"/>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latin typeface="+mj-lt"/>
                </a:rPr>
                <a:t>2</a:t>
              </a:r>
            </a:p>
          </p:txBody>
        </p:sp>
        <p:sp>
          <p:nvSpPr>
            <p:cNvPr id="38007" name="Line 119"/>
            <p:cNvSpPr>
              <a:spLocks noChangeShapeType="1"/>
            </p:cNvSpPr>
            <p:nvPr/>
          </p:nvSpPr>
          <p:spPr bwMode="auto">
            <a:xfrm>
              <a:off x="381000" y="2586037"/>
              <a:ext cx="381000" cy="0"/>
            </a:xfrm>
            <a:prstGeom prst="line">
              <a:avLst/>
            </a:prstGeom>
            <a:noFill/>
            <a:ln w="28575" cap="sq">
              <a:solidFill>
                <a:schemeClr val="tx1"/>
              </a:solidFill>
              <a:miter lim="800000"/>
              <a:headEnd/>
              <a:tailEnd/>
            </a:ln>
            <a:effectLst/>
          </p:spPr>
          <p:txBody>
            <a:bodyPr wrap="none"/>
            <a:lstStyle/>
            <a:p>
              <a:endParaRPr lang="en-US">
                <a:latin typeface="+mj-lt"/>
              </a:endParaRPr>
            </a:p>
          </p:txBody>
        </p:sp>
        <p:sp>
          <p:nvSpPr>
            <p:cNvPr id="38008" name="Line 120"/>
            <p:cNvSpPr>
              <a:spLocks noChangeShapeType="1"/>
            </p:cNvSpPr>
            <p:nvPr/>
          </p:nvSpPr>
          <p:spPr bwMode="auto">
            <a:xfrm>
              <a:off x="381000" y="3192462"/>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8009" name="Line 121"/>
            <p:cNvSpPr>
              <a:spLocks noChangeShapeType="1"/>
            </p:cNvSpPr>
            <p:nvPr/>
          </p:nvSpPr>
          <p:spPr bwMode="auto">
            <a:xfrm>
              <a:off x="381000" y="3771900"/>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8010" name="Line 122"/>
            <p:cNvSpPr>
              <a:spLocks noChangeShapeType="1"/>
            </p:cNvSpPr>
            <p:nvPr/>
          </p:nvSpPr>
          <p:spPr bwMode="auto">
            <a:xfrm>
              <a:off x="381000" y="4352925"/>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8011" name="Line 123"/>
            <p:cNvSpPr>
              <a:spLocks noChangeShapeType="1"/>
            </p:cNvSpPr>
            <p:nvPr/>
          </p:nvSpPr>
          <p:spPr bwMode="auto">
            <a:xfrm>
              <a:off x="381000" y="4933950"/>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8012" name="Line 124"/>
            <p:cNvSpPr>
              <a:spLocks noChangeShapeType="1"/>
            </p:cNvSpPr>
            <p:nvPr/>
          </p:nvSpPr>
          <p:spPr bwMode="auto">
            <a:xfrm>
              <a:off x="381000" y="5514975"/>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8013" name="Line 125"/>
            <p:cNvSpPr>
              <a:spLocks noChangeShapeType="1"/>
            </p:cNvSpPr>
            <p:nvPr/>
          </p:nvSpPr>
          <p:spPr bwMode="auto">
            <a:xfrm>
              <a:off x="381000" y="6094412"/>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8014" name="Line 126"/>
            <p:cNvSpPr>
              <a:spLocks noChangeShapeType="1"/>
            </p:cNvSpPr>
            <p:nvPr/>
          </p:nvSpPr>
          <p:spPr bwMode="auto">
            <a:xfrm>
              <a:off x="381000" y="6675437"/>
              <a:ext cx="381000" cy="0"/>
            </a:xfrm>
            <a:prstGeom prst="line">
              <a:avLst/>
            </a:prstGeom>
            <a:noFill/>
            <a:ln w="28575" cap="sq">
              <a:solidFill>
                <a:schemeClr val="tx1"/>
              </a:solidFill>
              <a:miter lim="800000"/>
              <a:headEnd/>
              <a:tailEnd/>
            </a:ln>
            <a:effectLst/>
          </p:spPr>
          <p:txBody>
            <a:bodyPr wrap="none"/>
            <a:lstStyle/>
            <a:p>
              <a:endParaRPr lang="en-US">
                <a:latin typeface="+mj-lt"/>
              </a:endParaRPr>
            </a:p>
          </p:txBody>
        </p:sp>
        <p:sp>
          <p:nvSpPr>
            <p:cNvPr id="38015" name="Line 127"/>
            <p:cNvSpPr>
              <a:spLocks noChangeShapeType="1"/>
            </p:cNvSpPr>
            <p:nvPr/>
          </p:nvSpPr>
          <p:spPr bwMode="auto">
            <a:xfrm>
              <a:off x="381000" y="2586037"/>
              <a:ext cx="0" cy="4089400"/>
            </a:xfrm>
            <a:prstGeom prst="line">
              <a:avLst/>
            </a:prstGeom>
            <a:noFill/>
            <a:ln w="28575" cap="sq">
              <a:solidFill>
                <a:schemeClr val="tx1"/>
              </a:solidFill>
              <a:miter lim="800000"/>
              <a:headEnd/>
              <a:tailEnd/>
            </a:ln>
            <a:effectLst/>
          </p:spPr>
          <p:txBody>
            <a:bodyPr wrap="none"/>
            <a:lstStyle/>
            <a:p>
              <a:endParaRPr lang="en-US">
                <a:latin typeface="+mj-lt"/>
              </a:endParaRPr>
            </a:p>
          </p:txBody>
        </p:sp>
        <p:sp>
          <p:nvSpPr>
            <p:cNvPr id="38016" name="Line 128"/>
            <p:cNvSpPr>
              <a:spLocks noChangeShapeType="1"/>
            </p:cNvSpPr>
            <p:nvPr/>
          </p:nvSpPr>
          <p:spPr bwMode="auto">
            <a:xfrm>
              <a:off x="762000" y="4352925"/>
              <a:ext cx="0" cy="581025"/>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8017" name="Line 129"/>
            <p:cNvSpPr>
              <a:spLocks noChangeShapeType="1"/>
            </p:cNvSpPr>
            <p:nvPr/>
          </p:nvSpPr>
          <p:spPr bwMode="auto">
            <a:xfrm>
              <a:off x="762000" y="2586037"/>
              <a:ext cx="0" cy="1766888"/>
            </a:xfrm>
            <a:prstGeom prst="line">
              <a:avLst/>
            </a:prstGeom>
            <a:noFill/>
            <a:ln w="28575" cap="sq">
              <a:solidFill>
                <a:schemeClr val="tx1"/>
              </a:solidFill>
              <a:miter lim="800000"/>
              <a:headEnd/>
              <a:tailEnd/>
            </a:ln>
            <a:effectLst/>
          </p:spPr>
          <p:txBody>
            <a:bodyPr wrap="none"/>
            <a:lstStyle/>
            <a:p>
              <a:endParaRPr lang="en-US">
                <a:latin typeface="+mj-lt"/>
              </a:endParaRPr>
            </a:p>
          </p:txBody>
        </p:sp>
        <p:sp>
          <p:nvSpPr>
            <p:cNvPr id="38018" name="Line 130"/>
            <p:cNvSpPr>
              <a:spLocks noChangeShapeType="1"/>
            </p:cNvSpPr>
            <p:nvPr/>
          </p:nvSpPr>
          <p:spPr bwMode="auto">
            <a:xfrm>
              <a:off x="762000" y="4324350"/>
              <a:ext cx="0" cy="2351088"/>
            </a:xfrm>
            <a:prstGeom prst="line">
              <a:avLst/>
            </a:prstGeom>
            <a:noFill/>
            <a:ln w="28575" cap="sq">
              <a:solidFill>
                <a:schemeClr val="tx1"/>
              </a:solidFill>
              <a:miter lim="800000"/>
              <a:headEnd/>
              <a:tailEnd/>
            </a:ln>
            <a:effectLst/>
          </p:spPr>
          <p:txBody>
            <a:bodyPr wrap="none"/>
            <a:lstStyle/>
            <a:p>
              <a:endParaRPr lang="en-US">
                <a:latin typeface="+mj-lt"/>
              </a:endParaRPr>
            </a:p>
          </p:txBody>
        </p:sp>
      </p:grpSp>
      <p:grpSp>
        <p:nvGrpSpPr>
          <p:cNvPr id="26" name="Group 25"/>
          <p:cNvGrpSpPr/>
          <p:nvPr/>
        </p:nvGrpSpPr>
        <p:grpSpPr>
          <a:xfrm>
            <a:off x="6019800" y="3939349"/>
            <a:ext cx="2286000" cy="602488"/>
            <a:chOff x="6019800" y="3939349"/>
            <a:chExt cx="2286000" cy="602488"/>
          </a:xfrm>
        </p:grpSpPr>
        <p:sp>
          <p:nvSpPr>
            <p:cNvPr id="38019" name="Rectangle 131"/>
            <p:cNvSpPr>
              <a:spLocks noChangeArrowheads="1"/>
            </p:cNvSpPr>
            <p:nvPr/>
          </p:nvSpPr>
          <p:spPr bwMode="auto">
            <a:xfrm>
              <a:off x="7734300" y="3957637"/>
              <a:ext cx="571500" cy="584200"/>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2</a:t>
              </a:r>
            </a:p>
          </p:txBody>
        </p:sp>
        <p:sp>
          <p:nvSpPr>
            <p:cNvPr id="38020" name="Rectangle 132"/>
            <p:cNvSpPr>
              <a:spLocks noChangeArrowheads="1"/>
            </p:cNvSpPr>
            <p:nvPr/>
          </p:nvSpPr>
          <p:spPr bwMode="auto">
            <a:xfrm>
              <a:off x="7162800" y="3957637"/>
              <a:ext cx="571500" cy="584200"/>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8021" name="Rectangle 133"/>
            <p:cNvSpPr>
              <a:spLocks noChangeArrowheads="1"/>
            </p:cNvSpPr>
            <p:nvPr/>
          </p:nvSpPr>
          <p:spPr bwMode="auto">
            <a:xfrm>
              <a:off x="6591300" y="3957637"/>
              <a:ext cx="571500" cy="584200"/>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2</a:t>
              </a:r>
            </a:p>
          </p:txBody>
        </p:sp>
        <p:sp>
          <p:nvSpPr>
            <p:cNvPr id="38022" name="Rectangle 134"/>
            <p:cNvSpPr>
              <a:spLocks noChangeArrowheads="1"/>
            </p:cNvSpPr>
            <p:nvPr/>
          </p:nvSpPr>
          <p:spPr bwMode="auto">
            <a:xfrm>
              <a:off x="6019800" y="3957637"/>
              <a:ext cx="571500" cy="584200"/>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8023" name="Line 135"/>
            <p:cNvSpPr>
              <a:spLocks noChangeShapeType="1"/>
            </p:cNvSpPr>
            <p:nvPr/>
          </p:nvSpPr>
          <p:spPr bwMode="auto">
            <a:xfrm>
              <a:off x="6019800" y="3939349"/>
              <a:ext cx="2286000" cy="0"/>
            </a:xfrm>
            <a:prstGeom prst="line">
              <a:avLst/>
            </a:prstGeom>
            <a:noFill/>
            <a:ln w="28575" cap="sq">
              <a:solidFill>
                <a:schemeClr val="tx1"/>
              </a:solidFill>
              <a:miter lim="800000"/>
              <a:headEnd/>
              <a:tailEnd/>
            </a:ln>
            <a:effectLst/>
          </p:spPr>
          <p:txBody>
            <a:bodyPr wrap="none"/>
            <a:lstStyle/>
            <a:p>
              <a:endParaRPr lang="en-US"/>
            </a:p>
          </p:txBody>
        </p:sp>
        <p:sp>
          <p:nvSpPr>
            <p:cNvPr id="38024" name="Line 136"/>
            <p:cNvSpPr>
              <a:spLocks noChangeShapeType="1"/>
            </p:cNvSpPr>
            <p:nvPr/>
          </p:nvSpPr>
          <p:spPr bwMode="auto">
            <a:xfrm>
              <a:off x="6019800" y="4541837"/>
              <a:ext cx="2286000" cy="0"/>
            </a:xfrm>
            <a:prstGeom prst="line">
              <a:avLst/>
            </a:prstGeom>
            <a:noFill/>
            <a:ln w="28575" cap="sq">
              <a:solidFill>
                <a:schemeClr val="tx1"/>
              </a:solidFill>
              <a:miter lim="800000"/>
              <a:headEnd/>
              <a:tailEnd/>
            </a:ln>
            <a:effectLst/>
          </p:spPr>
          <p:txBody>
            <a:bodyPr wrap="none"/>
            <a:lstStyle/>
            <a:p>
              <a:endParaRPr lang="en-US"/>
            </a:p>
          </p:txBody>
        </p:sp>
        <p:sp>
          <p:nvSpPr>
            <p:cNvPr id="38025" name="Line 137"/>
            <p:cNvSpPr>
              <a:spLocks noChangeShapeType="1"/>
            </p:cNvSpPr>
            <p:nvPr/>
          </p:nvSpPr>
          <p:spPr bwMode="auto">
            <a:xfrm>
              <a:off x="6019800" y="3957637"/>
              <a:ext cx="0" cy="584200"/>
            </a:xfrm>
            <a:prstGeom prst="line">
              <a:avLst/>
            </a:prstGeom>
            <a:noFill/>
            <a:ln w="28575" cap="sq">
              <a:solidFill>
                <a:schemeClr val="tx1"/>
              </a:solidFill>
              <a:miter lim="800000"/>
              <a:headEnd/>
              <a:tailEnd/>
            </a:ln>
            <a:effectLst/>
          </p:spPr>
          <p:txBody>
            <a:bodyPr wrap="none"/>
            <a:lstStyle/>
            <a:p>
              <a:endParaRPr lang="en-US"/>
            </a:p>
          </p:txBody>
        </p:sp>
        <p:sp>
          <p:nvSpPr>
            <p:cNvPr id="38026" name="Line 138"/>
            <p:cNvSpPr>
              <a:spLocks noChangeShapeType="1"/>
            </p:cNvSpPr>
            <p:nvPr/>
          </p:nvSpPr>
          <p:spPr bwMode="auto">
            <a:xfrm>
              <a:off x="6591300" y="3957637"/>
              <a:ext cx="0" cy="584200"/>
            </a:xfrm>
            <a:prstGeom prst="line">
              <a:avLst/>
            </a:prstGeom>
            <a:noFill/>
            <a:ln w="12700">
              <a:solidFill>
                <a:schemeClr val="tx1"/>
              </a:solidFill>
              <a:miter lim="800000"/>
              <a:headEnd/>
              <a:tailEnd/>
            </a:ln>
            <a:effectLst/>
          </p:spPr>
          <p:txBody>
            <a:bodyPr wrap="none"/>
            <a:lstStyle/>
            <a:p>
              <a:endParaRPr lang="en-US"/>
            </a:p>
          </p:txBody>
        </p:sp>
        <p:sp>
          <p:nvSpPr>
            <p:cNvPr id="38027" name="Line 139"/>
            <p:cNvSpPr>
              <a:spLocks noChangeShapeType="1"/>
            </p:cNvSpPr>
            <p:nvPr/>
          </p:nvSpPr>
          <p:spPr bwMode="auto">
            <a:xfrm>
              <a:off x="7162800" y="3957637"/>
              <a:ext cx="0" cy="584200"/>
            </a:xfrm>
            <a:prstGeom prst="line">
              <a:avLst/>
            </a:prstGeom>
            <a:noFill/>
            <a:ln w="12700">
              <a:solidFill>
                <a:schemeClr val="tx1"/>
              </a:solidFill>
              <a:miter lim="800000"/>
              <a:headEnd/>
              <a:tailEnd/>
            </a:ln>
            <a:effectLst/>
          </p:spPr>
          <p:txBody>
            <a:bodyPr wrap="none"/>
            <a:lstStyle/>
            <a:p>
              <a:endParaRPr lang="en-US"/>
            </a:p>
          </p:txBody>
        </p:sp>
        <p:sp>
          <p:nvSpPr>
            <p:cNvPr id="38028" name="Line 140"/>
            <p:cNvSpPr>
              <a:spLocks noChangeShapeType="1"/>
            </p:cNvSpPr>
            <p:nvPr/>
          </p:nvSpPr>
          <p:spPr bwMode="auto">
            <a:xfrm>
              <a:off x="7734300" y="3957637"/>
              <a:ext cx="0" cy="584200"/>
            </a:xfrm>
            <a:prstGeom prst="line">
              <a:avLst/>
            </a:prstGeom>
            <a:noFill/>
            <a:ln w="12700">
              <a:solidFill>
                <a:schemeClr val="tx1"/>
              </a:solidFill>
              <a:miter lim="800000"/>
              <a:headEnd/>
              <a:tailEnd/>
            </a:ln>
            <a:effectLst/>
          </p:spPr>
          <p:txBody>
            <a:bodyPr wrap="none"/>
            <a:lstStyle/>
            <a:p>
              <a:endParaRPr lang="en-US"/>
            </a:p>
          </p:txBody>
        </p:sp>
        <p:sp>
          <p:nvSpPr>
            <p:cNvPr id="38029" name="Line 141"/>
            <p:cNvSpPr>
              <a:spLocks noChangeShapeType="1"/>
            </p:cNvSpPr>
            <p:nvPr/>
          </p:nvSpPr>
          <p:spPr bwMode="auto">
            <a:xfrm>
              <a:off x="8305800" y="3957637"/>
              <a:ext cx="0" cy="584200"/>
            </a:xfrm>
            <a:prstGeom prst="line">
              <a:avLst/>
            </a:prstGeom>
            <a:noFill/>
            <a:ln w="28575" cap="sq">
              <a:solidFill>
                <a:schemeClr val="tx1"/>
              </a:solidFill>
              <a:miter lim="800000"/>
              <a:headEnd/>
              <a:tailEnd/>
            </a:ln>
            <a:effectLst/>
          </p:spPr>
          <p:txBody>
            <a:bodyPr wrap="none"/>
            <a:lstStyle/>
            <a:p>
              <a:endParaRPr lang="en-US"/>
            </a:p>
          </p:txBody>
        </p:sp>
      </p:grpSp>
      <p:sp>
        <p:nvSpPr>
          <p:cNvPr id="125" name="Date Placeholder 124"/>
          <p:cNvSpPr>
            <a:spLocks noGrp="1"/>
          </p:cNvSpPr>
          <p:nvPr>
            <p:ph type="dt" sz="half" idx="10"/>
          </p:nvPr>
        </p:nvSpPr>
        <p:spPr/>
        <p:txBody>
          <a:bodyPr/>
          <a:lstStyle/>
          <a:p>
            <a:fld id="{7944CE8D-1F8A-AC45-9C7A-9ADFA3A966F2}" type="datetime1">
              <a:rPr lang="en-US" smtClean="0"/>
              <a:t>3/30/2018</a:t>
            </a:fld>
            <a:endParaRPr lang="en-US"/>
          </a:p>
        </p:txBody>
      </p:sp>
      <p:sp>
        <p:nvSpPr>
          <p:cNvPr id="126" name="Footer Placeholder 125"/>
          <p:cNvSpPr>
            <a:spLocks noGrp="1"/>
          </p:cNvSpPr>
          <p:nvPr>
            <p:ph type="ftr" sz="quarter" idx="11"/>
          </p:nvPr>
        </p:nvSpPr>
        <p:spPr/>
        <p:txBody>
          <a:bodyPr/>
          <a:lstStyle/>
          <a:p>
            <a:r>
              <a:rPr lang="en-US"/>
              <a:t>Jure Leskovec, Stanford CS246: Mining Massive Datasets</a:t>
            </a:r>
          </a:p>
        </p:txBody>
      </p:sp>
      <p:grpSp>
        <p:nvGrpSpPr>
          <p:cNvPr id="19" name="Group 18"/>
          <p:cNvGrpSpPr/>
          <p:nvPr/>
        </p:nvGrpSpPr>
        <p:grpSpPr>
          <a:xfrm>
            <a:off x="685800" y="1320224"/>
            <a:ext cx="5410200" cy="1569025"/>
            <a:chOff x="685800" y="1320224"/>
            <a:chExt cx="5410200" cy="1569025"/>
          </a:xfrm>
        </p:grpSpPr>
        <p:sp>
          <p:nvSpPr>
            <p:cNvPr id="6" name="TextBox 5"/>
            <p:cNvSpPr txBox="1"/>
            <p:nvPr/>
          </p:nvSpPr>
          <p:spPr>
            <a:xfrm>
              <a:off x="2560691" y="1320224"/>
              <a:ext cx="3260676" cy="584775"/>
            </a:xfrm>
            <a:prstGeom prst="rect">
              <a:avLst/>
            </a:prstGeom>
            <a:noFill/>
          </p:spPr>
          <p:txBody>
            <a:bodyPr wrap="square" rtlCol="0">
              <a:spAutoFit/>
            </a:bodyPr>
            <a:lstStyle/>
            <a:p>
              <a:r>
                <a:rPr lang="en-US" sz="1600" dirty="0">
                  <a:solidFill>
                    <a:srgbClr val="0000FF"/>
                  </a:solidFill>
                  <a:latin typeface="Arial" pitchFamily="34" charset="0"/>
                  <a:cs typeface="Arial" pitchFamily="34" charset="0"/>
                </a:rPr>
                <a:t>2</a:t>
              </a:r>
              <a:r>
                <a:rPr lang="en-US" sz="1600" baseline="30000" dirty="0">
                  <a:solidFill>
                    <a:srgbClr val="0000FF"/>
                  </a:solidFill>
                  <a:latin typeface="Arial" pitchFamily="34" charset="0"/>
                  <a:cs typeface="Arial" pitchFamily="34" charset="0"/>
                </a:rPr>
                <a:t>nd</a:t>
              </a:r>
              <a:r>
                <a:rPr lang="en-US" sz="1600" dirty="0">
                  <a:solidFill>
                    <a:srgbClr val="0000FF"/>
                  </a:solidFill>
                  <a:latin typeface="Arial" pitchFamily="34" charset="0"/>
                  <a:cs typeface="Arial" pitchFamily="34" charset="0"/>
                </a:rPr>
                <a:t> element of the permutation (row 1) is the first to map to a 1</a:t>
              </a:r>
            </a:p>
          </p:txBody>
        </p:sp>
        <p:cxnSp>
          <p:nvCxnSpPr>
            <p:cNvPr id="8" name="Straight Arrow Connector 7"/>
            <p:cNvCxnSpPr/>
            <p:nvPr/>
          </p:nvCxnSpPr>
          <p:spPr>
            <a:xfrm flipH="1">
              <a:off x="685800" y="1828800"/>
              <a:ext cx="1981200" cy="909637"/>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cxnSp>
          <p:nvCxnSpPr>
            <p:cNvPr id="10" name="Straight Arrow Connector 9"/>
            <p:cNvCxnSpPr/>
            <p:nvPr/>
          </p:nvCxnSpPr>
          <p:spPr>
            <a:xfrm flipH="1">
              <a:off x="2438400" y="1904999"/>
              <a:ext cx="457200" cy="978694"/>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cxnSp>
          <p:nvCxnSpPr>
            <p:cNvPr id="12" name="Straight Arrow Connector 11"/>
            <p:cNvCxnSpPr/>
            <p:nvPr/>
          </p:nvCxnSpPr>
          <p:spPr>
            <a:xfrm>
              <a:off x="3246461" y="1904999"/>
              <a:ext cx="2849539" cy="984250"/>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grpSp>
      <p:grpSp>
        <p:nvGrpSpPr>
          <p:cNvPr id="20" name="Group 19"/>
          <p:cNvGrpSpPr/>
          <p:nvPr/>
        </p:nvGrpSpPr>
        <p:grpSpPr>
          <a:xfrm>
            <a:off x="1219201" y="3030537"/>
            <a:ext cx="7238999" cy="2854485"/>
            <a:chOff x="1219201" y="3030537"/>
            <a:chExt cx="7238999" cy="2854485"/>
          </a:xfrm>
        </p:grpSpPr>
        <p:sp>
          <p:nvSpPr>
            <p:cNvPr id="134" name="TextBox 133"/>
            <p:cNvSpPr txBox="1"/>
            <p:nvPr/>
          </p:nvSpPr>
          <p:spPr>
            <a:xfrm>
              <a:off x="5273723" y="5054025"/>
              <a:ext cx="3184477" cy="830997"/>
            </a:xfrm>
            <a:prstGeom prst="rect">
              <a:avLst/>
            </a:prstGeom>
            <a:noFill/>
          </p:spPr>
          <p:txBody>
            <a:bodyPr wrap="square" rtlCol="0">
              <a:spAutoFit/>
            </a:bodyPr>
            <a:lstStyle/>
            <a:p>
              <a:r>
                <a:rPr lang="en-US" sz="1600" b="1" i="1" dirty="0">
                  <a:solidFill>
                    <a:srgbClr val="D60093"/>
                  </a:solidFill>
                </a:rPr>
                <a:t>h</a:t>
              </a:r>
              <a:r>
                <a:rPr lang="en-US" sz="1600" b="1" i="1" baseline="-25000" dirty="0">
                  <a:solidFill>
                    <a:srgbClr val="D60093"/>
                  </a:solidFill>
                  <a:sym typeface="Symbol"/>
                </a:rPr>
                <a:t>2</a:t>
              </a:r>
              <a:r>
                <a:rPr lang="en-US" sz="1600" b="1" i="1" dirty="0">
                  <a:solidFill>
                    <a:srgbClr val="D60093"/>
                  </a:solidFill>
                </a:rPr>
                <a:t>(3)=1 (permutation 2, column 3)</a:t>
              </a:r>
              <a:r>
                <a:rPr lang="en-US" sz="1600" dirty="0">
                  <a:solidFill>
                    <a:srgbClr val="0000FF"/>
                  </a:solidFill>
                  <a:latin typeface="Arial" pitchFamily="34" charset="0"/>
                  <a:cs typeface="Arial" pitchFamily="34" charset="0"/>
                </a:rPr>
                <a:t> 4</a:t>
              </a:r>
              <a:r>
                <a:rPr lang="en-US" sz="1600" baseline="30000" dirty="0">
                  <a:solidFill>
                    <a:srgbClr val="0000FF"/>
                  </a:solidFill>
                  <a:latin typeface="Arial" pitchFamily="34" charset="0"/>
                  <a:cs typeface="Arial" pitchFamily="34" charset="0"/>
                </a:rPr>
                <a:t>th</a:t>
              </a:r>
              <a:r>
                <a:rPr lang="en-US" sz="1600" dirty="0">
                  <a:solidFill>
                    <a:srgbClr val="0000FF"/>
                  </a:solidFill>
                  <a:latin typeface="Arial" pitchFamily="34" charset="0"/>
                  <a:cs typeface="Arial" pitchFamily="34" charset="0"/>
                </a:rPr>
                <a:t> element of the permutation (row 1) is the first to map to a 1</a:t>
              </a:r>
            </a:p>
          </p:txBody>
        </p:sp>
        <p:cxnSp>
          <p:nvCxnSpPr>
            <p:cNvPr id="135" name="Straight Arrow Connector 134"/>
            <p:cNvCxnSpPr>
              <a:stCxn id="134" idx="1"/>
            </p:cNvCxnSpPr>
            <p:nvPr/>
          </p:nvCxnSpPr>
          <p:spPr>
            <a:xfrm flipH="1" flipV="1">
              <a:off x="1219201" y="3124205"/>
              <a:ext cx="4054522" cy="2345319"/>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cxnSp>
          <p:nvCxnSpPr>
            <p:cNvPr id="136" name="Straight Arrow Connector 135"/>
            <p:cNvCxnSpPr/>
            <p:nvPr/>
          </p:nvCxnSpPr>
          <p:spPr>
            <a:xfrm flipH="1" flipV="1">
              <a:off x="3657600" y="3030537"/>
              <a:ext cx="1905000" cy="2023489"/>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cxnSp>
          <p:nvCxnSpPr>
            <p:cNvPr id="137" name="Straight Arrow Connector 136"/>
            <p:cNvCxnSpPr>
              <a:stCxn id="134" idx="0"/>
            </p:cNvCxnSpPr>
            <p:nvPr/>
          </p:nvCxnSpPr>
          <p:spPr>
            <a:xfrm flipV="1">
              <a:off x="6865962" y="3810001"/>
              <a:ext cx="449238" cy="1244024"/>
            </a:xfrm>
            <a:prstGeom prst="straightConnector1">
              <a:avLst/>
            </a:prstGeom>
            <a:ln w="28575">
              <a:solidFill>
                <a:schemeClr val="bg1">
                  <a:lumMod val="50000"/>
                </a:schemeClr>
              </a:solidFill>
              <a:tailEnd type="arrow"/>
            </a:ln>
          </p:spPr>
          <p:style>
            <a:lnRef idx="1">
              <a:schemeClr val="dk1"/>
            </a:lnRef>
            <a:fillRef idx="0">
              <a:schemeClr val="dk1"/>
            </a:fillRef>
            <a:effectRef idx="0">
              <a:schemeClr val="dk1"/>
            </a:effectRef>
            <a:fontRef idx="minor">
              <a:schemeClr val="tx1"/>
            </a:fontRef>
          </p:style>
        </p:cxnSp>
      </p:grpSp>
      <p:grpSp>
        <p:nvGrpSpPr>
          <p:cNvPr id="2" name="Group 3"/>
          <p:cNvGrpSpPr>
            <a:grpSpLocks/>
          </p:cNvGrpSpPr>
          <p:nvPr/>
        </p:nvGrpSpPr>
        <p:grpSpPr bwMode="auto">
          <a:xfrm>
            <a:off x="1951038" y="2052637"/>
            <a:ext cx="3870329" cy="4652963"/>
            <a:chOff x="1229" y="1200"/>
            <a:chExt cx="2438" cy="2931"/>
          </a:xfrm>
        </p:grpSpPr>
        <p:sp>
          <p:nvSpPr>
            <p:cNvPr id="37893" name="Rectangle 5"/>
            <p:cNvSpPr>
              <a:spLocks noChangeArrowheads="1"/>
            </p:cNvSpPr>
            <p:nvPr/>
          </p:nvSpPr>
          <p:spPr bwMode="auto">
            <a:xfrm>
              <a:off x="2484" y="375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7894" name="Rectangle 6"/>
            <p:cNvSpPr>
              <a:spLocks noChangeArrowheads="1"/>
            </p:cNvSpPr>
            <p:nvPr/>
          </p:nvSpPr>
          <p:spPr bwMode="auto">
            <a:xfrm>
              <a:off x="2088" y="375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7895" name="Rectangle 7"/>
            <p:cNvSpPr>
              <a:spLocks noChangeArrowheads="1"/>
            </p:cNvSpPr>
            <p:nvPr/>
          </p:nvSpPr>
          <p:spPr bwMode="auto">
            <a:xfrm>
              <a:off x="1692" y="375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7896" name="Rectangle 8"/>
            <p:cNvSpPr>
              <a:spLocks noChangeArrowheads="1"/>
            </p:cNvSpPr>
            <p:nvPr/>
          </p:nvSpPr>
          <p:spPr bwMode="auto">
            <a:xfrm>
              <a:off x="1296" y="375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7897" name="Rectangle 9"/>
            <p:cNvSpPr>
              <a:spLocks noChangeArrowheads="1"/>
            </p:cNvSpPr>
            <p:nvPr/>
          </p:nvSpPr>
          <p:spPr bwMode="auto">
            <a:xfrm>
              <a:off x="2484" y="3382"/>
              <a:ext cx="396" cy="374"/>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37898" name="Rectangle 10"/>
            <p:cNvSpPr>
              <a:spLocks noChangeArrowheads="1"/>
            </p:cNvSpPr>
            <p:nvPr/>
          </p:nvSpPr>
          <p:spPr bwMode="auto">
            <a:xfrm>
              <a:off x="2088" y="3382"/>
              <a:ext cx="396" cy="374"/>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7899" name="Rectangle 11"/>
            <p:cNvSpPr>
              <a:spLocks noChangeArrowheads="1"/>
            </p:cNvSpPr>
            <p:nvPr/>
          </p:nvSpPr>
          <p:spPr bwMode="auto">
            <a:xfrm>
              <a:off x="1692" y="3382"/>
              <a:ext cx="396" cy="374"/>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7900" name="Rectangle 12"/>
            <p:cNvSpPr>
              <a:spLocks noChangeArrowheads="1"/>
            </p:cNvSpPr>
            <p:nvPr/>
          </p:nvSpPr>
          <p:spPr bwMode="auto">
            <a:xfrm>
              <a:off x="1296" y="3382"/>
              <a:ext cx="396" cy="374"/>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7901" name="Rectangle 13"/>
            <p:cNvSpPr>
              <a:spLocks noChangeArrowheads="1"/>
            </p:cNvSpPr>
            <p:nvPr/>
          </p:nvSpPr>
          <p:spPr bwMode="auto">
            <a:xfrm>
              <a:off x="2484" y="3007"/>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7902" name="Rectangle 14"/>
            <p:cNvSpPr>
              <a:spLocks noChangeArrowheads="1"/>
            </p:cNvSpPr>
            <p:nvPr/>
          </p:nvSpPr>
          <p:spPr bwMode="auto">
            <a:xfrm>
              <a:off x="2088" y="3007"/>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7903" name="Rectangle 15"/>
            <p:cNvSpPr>
              <a:spLocks noChangeArrowheads="1"/>
            </p:cNvSpPr>
            <p:nvPr/>
          </p:nvSpPr>
          <p:spPr bwMode="auto">
            <a:xfrm>
              <a:off x="1692" y="3007"/>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7904" name="Rectangle 16"/>
            <p:cNvSpPr>
              <a:spLocks noChangeArrowheads="1"/>
            </p:cNvSpPr>
            <p:nvPr/>
          </p:nvSpPr>
          <p:spPr bwMode="auto">
            <a:xfrm>
              <a:off x="1296" y="3007"/>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7905" name="Rectangle 17"/>
            <p:cNvSpPr>
              <a:spLocks noChangeArrowheads="1"/>
            </p:cNvSpPr>
            <p:nvPr/>
          </p:nvSpPr>
          <p:spPr bwMode="auto">
            <a:xfrm>
              <a:off x="2484" y="2631"/>
              <a:ext cx="396" cy="376"/>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7906" name="Rectangle 18"/>
            <p:cNvSpPr>
              <a:spLocks noChangeArrowheads="1"/>
            </p:cNvSpPr>
            <p:nvPr/>
          </p:nvSpPr>
          <p:spPr bwMode="auto">
            <a:xfrm>
              <a:off x="2088" y="2631"/>
              <a:ext cx="396" cy="376"/>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7907" name="Rectangle 19"/>
            <p:cNvSpPr>
              <a:spLocks noChangeArrowheads="1"/>
            </p:cNvSpPr>
            <p:nvPr/>
          </p:nvSpPr>
          <p:spPr bwMode="auto">
            <a:xfrm>
              <a:off x="1692" y="2631"/>
              <a:ext cx="396" cy="376"/>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7908" name="Rectangle 20"/>
            <p:cNvSpPr>
              <a:spLocks noChangeArrowheads="1"/>
            </p:cNvSpPr>
            <p:nvPr/>
          </p:nvSpPr>
          <p:spPr bwMode="auto">
            <a:xfrm>
              <a:off x="1296" y="2631"/>
              <a:ext cx="396" cy="376"/>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7909" name="Rectangle 21"/>
            <p:cNvSpPr>
              <a:spLocks noChangeArrowheads="1"/>
            </p:cNvSpPr>
            <p:nvPr/>
          </p:nvSpPr>
          <p:spPr bwMode="auto">
            <a:xfrm>
              <a:off x="2484" y="225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7910" name="Rectangle 22"/>
            <p:cNvSpPr>
              <a:spLocks noChangeArrowheads="1"/>
            </p:cNvSpPr>
            <p:nvPr/>
          </p:nvSpPr>
          <p:spPr bwMode="auto">
            <a:xfrm>
              <a:off x="2088" y="225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7911" name="Rectangle 23"/>
            <p:cNvSpPr>
              <a:spLocks noChangeArrowheads="1"/>
            </p:cNvSpPr>
            <p:nvPr/>
          </p:nvSpPr>
          <p:spPr bwMode="auto">
            <a:xfrm>
              <a:off x="1692" y="225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7912" name="Rectangle 24"/>
            <p:cNvSpPr>
              <a:spLocks noChangeArrowheads="1"/>
            </p:cNvSpPr>
            <p:nvPr/>
          </p:nvSpPr>
          <p:spPr bwMode="auto">
            <a:xfrm>
              <a:off x="1296" y="225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7913" name="Rectangle 25"/>
            <p:cNvSpPr>
              <a:spLocks noChangeArrowheads="1"/>
            </p:cNvSpPr>
            <p:nvPr/>
          </p:nvSpPr>
          <p:spPr bwMode="auto">
            <a:xfrm>
              <a:off x="2484" y="1911"/>
              <a:ext cx="396" cy="34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7914" name="Rectangle 26"/>
            <p:cNvSpPr>
              <a:spLocks noChangeArrowheads="1"/>
            </p:cNvSpPr>
            <p:nvPr/>
          </p:nvSpPr>
          <p:spPr bwMode="auto">
            <a:xfrm>
              <a:off x="2088" y="1911"/>
              <a:ext cx="396" cy="34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7915" name="Rectangle 27"/>
            <p:cNvSpPr>
              <a:spLocks noChangeArrowheads="1"/>
            </p:cNvSpPr>
            <p:nvPr/>
          </p:nvSpPr>
          <p:spPr bwMode="auto">
            <a:xfrm>
              <a:off x="1692" y="1911"/>
              <a:ext cx="396" cy="34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7916" name="Rectangle 28"/>
            <p:cNvSpPr>
              <a:spLocks noChangeArrowheads="1"/>
            </p:cNvSpPr>
            <p:nvPr/>
          </p:nvSpPr>
          <p:spPr bwMode="auto">
            <a:xfrm>
              <a:off x="1296" y="1911"/>
              <a:ext cx="396" cy="34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7917" name="Rectangle 29"/>
            <p:cNvSpPr>
              <a:spLocks noChangeArrowheads="1"/>
            </p:cNvSpPr>
            <p:nvPr/>
          </p:nvSpPr>
          <p:spPr bwMode="auto">
            <a:xfrm>
              <a:off x="2484" y="153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37918" name="Rectangle 30"/>
            <p:cNvSpPr>
              <a:spLocks noChangeArrowheads="1"/>
            </p:cNvSpPr>
            <p:nvPr/>
          </p:nvSpPr>
          <p:spPr bwMode="auto">
            <a:xfrm>
              <a:off x="2088" y="153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7919" name="Rectangle 31"/>
            <p:cNvSpPr>
              <a:spLocks noChangeArrowheads="1"/>
            </p:cNvSpPr>
            <p:nvPr/>
          </p:nvSpPr>
          <p:spPr bwMode="auto">
            <a:xfrm>
              <a:off x="1692" y="153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37920" name="Rectangle 32"/>
            <p:cNvSpPr>
              <a:spLocks noChangeArrowheads="1"/>
            </p:cNvSpPr>
            <p:nvPr/>
          </p:nvSpPr>
          <p:spPr bwMode="auto">
            <a:xfrm>
              <a:off x="1296" y="1536"/>
              <a:ext cx="396" cy="37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1 </a:t>
              </a:r>
            </a:p>
          </p:txBody>
        </p:sp>
        <p:sp>
          <p:nvSpPr>
            <p:cNvPr id="37921" name="Line 33"/>
            <p:cNvSpPr>
              <a:spLocks noChangeShapeType="1"/>
            </p:cNvSpPr>
            <p:nvPr/>
          </p:nvSpPr>
          <p:spPr bwMode="auto">
            <a:xfrm>
              <a:off x="1296" y="1536"/>
              <a:ext cx="1584" cy="0"/>
            </a:xfrm>
            <a:prstGeom prst="line">
              <a:avLst/>
            </a:prstGeom>
            <a:noFill/>
            <a:ln w="28575" cap="sq">
              <a:solidFill>
                <a:schemeClr val="tx1"/>
              </a:solidFill>
              <a:miter lim="800000"/>
              <a:headEnd/>
              <a:tailEnd/>
            </a:ln>
            <a:effectLst/>
          </p:spPr>
          <p:txBody>
            <a:bodyPr wrap="none"/>
            <a:lstStyle/>
            <a:p>
              <a:endParaRPr lang="en-US"/>
            </a:p>
          </p:txBody>
        </p:sp>
        <p:sp>
          <p:nvSpPr>
            <p:cNvPr id="37922" name="Line 34"/>
            <p:cNvSpPr>
              <a:spLocks noChangeShapeType="1"/>
            </p:cNvSpPr>
            <p:nvPr/>
          </p:nvSpPr>
          <p:spPr bwMode="auto">
            <a:xfrm>
              <a:off x="1296" y="1911"/>
              <a:ext cx="1584" cy="0"/>
            </a:xfrm>
            <a:prstGeom prst="line">
              <a:avLst/>
            </a:prstGeom>
            <a:noFill/>
            <a:ln w="12700">
              <a:solidFill>
                <a:schemeClr val="tx1"/>
              </a:solidFill>
              <a:miter lim="800000"/>
              <a:headEnd/>
              <a:tailEnd/>
            </a:ln>
            <a:effectLst/>
          </p:spPr>
          <p:txBody>
            <a:bodyPr wrap="none"/>
            <a:lstStyle/>
            <a:p>
              <a:endParaRPr lang="en-US"/>
            </a:p>
          </p:txBody>
        </p:sp>
        <p:sp>
          <p:nvSpPr>
            <p:cNvPr id="37923" name="Line 35"/>
            <p:cNvSpPr>
              <a:spLocks noChangeShapeType="1"/>
            </p:cNvSpPr>
            <p:nvPr/>
          </p:nvSpPr>
          <p:spPr bwMode="auto">
            <a:xfrm>
              <a:off x="1296" y="2256"/>
              <a:ext cx="1584" cy="0"/>
            </a:xfrm>
            <a:prstGeom prst="line">
              <a:avLst/>
            </a:prstGeom>
            <a:noFill/>
            <a:ln w="12700">
              <a:solidFill>
                <a:schemeClr val="tx1"/>
              </a:solidFill>
              <a:miter lim="800000"/>
              <a:headEnd/>
              <a:tailEnd/>
            </a:ln>
            <a:effectLst/>
          </p:spPr>
          <p:txBody>
            <a:bodyPr wrap="none"/>
            <a:lstStyle/>
            <a:p>
              <a:endParaRPr lang="en-US"/>
            </a:p>
          </p:txBody>
        </p:sp>
        <p:sp>
          <p:nvSpPr>
            <p:cNvPr id="37924" name="Line 36"/>
            <p:cNvSpPr>
              <a:spLocks noChangeShapeType="1"/>
            </p:cNvSpPr>
            <p:nvPr/>
          </p:nvSpPr>
          <p:spPr bwMode="auto">
            <a:xfrm>
              <a:off x="1296" y="2631"/>
              <a:ext cx="1584" cy="0"/>
            </a:xfrm>
            <a:prstGeom prst="line">
              <a:avLst/>
            </a:prstGeom>
            <a:noFill/>
            <a:ln w="12700">
              <a:solidFill>
                <a:schemeClr val="tx1"/>
              </a:solidFill>
              <a:miter lim="800000"/>
              <a:headEnd/>
              <a:tailEnd/>
            </a:ln>
            <a:effectLst/>
          </p:spPr>
          <p:txBody>
            <a:bodyPr wrap="none"/>
            <a:lstStyle/>
            <a:p>
              <a:endParaRPr lang="en-US"/>
            </a:p>
          </p:txBody>
        </p:sp>
        <p:sp>
          <p:nvSpPr>
            <p:cNvPr id="37925" name="Line 37"/>
            <p:cNvSpPr>
              <a:spLocks noChangeShapeType="1"/>
            </p:cNvSpPr>
            <p:nvPr/>
          </p:nvSpPr>
          <p:spPr bwMode="auto">
            <a:xfrm>
              <a:off x="1296" y="3007"/>
              <a:ext cx="1584" cy="0"/>
            </a:xfrm>
            <a:prstGeom prst="line">
              <a:avLst/>
            </a:prstGeom>
            <a:noFill/>
            <a:ln w="12700">
              <a:solidFill>
                <a:schemeClr val="tx1"/>
              </a:solidFill>
              <a:miter lim="800000"/>
              <a:headEnd/>
              <a:tailEnd/>
            </a:ln>
            <a:effectLst/>
          </p:spPr>
          <p:txBody>
            <a:bodyPr wrap="none"/>
            <a:lstStyle/>
            <a:p>
              <a:endParaRPr lang="en-US"/>
            </a:p>
          </p:txBody>
        </p:sp>
        <p:sp>
          <p:nvSpPr>
            <p:cNvPr id="37926" name="Line 38"/>
            <p:cNvSpPr>
              <a:spLocks noChangeShapeType="1"/>
            </p:cNvSpPr>
            <p:nvPr/>
          </p:nvSpPr>
          <p:spPr bwMode="auto">
            <a:xfrm>
              <a:off x="1296" y="3382"/>
              <a:ext cx="1584" cy="0"/>
            </a:xfrm>
            <a:prstGeom prst="line">
              <a:avLst/>
            </a:prstGeom>
            <a:noFill/>
            <a:ln w="12700">
              <a:solidFill>
                <a:schemeClr val="tx1"/>
              </a:solidFill>
              <a:miter lim="800000"/>
              <a:headEnd/>
              <a:tailEnd/>
            </a:ln>
            <a:effectLst/>
          </p:spPr>
          <p:txBody>
            <a:bodyPr wrap="none"/>
            <a:lstStyle/>
            <a:p>
              <a:endParaRPr lang="en-US"/>
            </a:p>
          </p:txBody>
        </p:sp>
        <p:sp>
          <p:nvSpPr>
            <p:cNvPr id="37927" name="Line 39"/>
            <p:cNvSpPr>
              <a:spLocks noChangeShapeType="1"/>
            </p:cNvSpPr>
            <p:nvPr/>
          </p:nvSpPr>
          <p:spPr bwMode="auto">
            <a:xfrm>
              <a:off x="1296" y="3756"/>
              <a:ext cx="1584" cy="0"/>
            </a:xfrm>
            <a:prstGeom prst="line">
              <a:avLst/>
            </a:prstGeom>
            <a:noFill/>
            <a:ln w="12700">
              <a:solidFill>
                <a:schemeClr val="tx1"/>
              </a:solidFill>
              <a:miter lim="800000"/>
              <a:headEnd/>
              <a:tailEnd/>
            </a:ln>
            <a:effectLst/>
          </p:spPr>
          <p:txBody>
            <a:bodyPr wrap="none"/>
            <a:lstStyle/>
            <a:p>
              <a:endParaRPr lang="en-US"/>
            </a:p>
          </p:txBody>
        </p:sp>
        <p:sp>
          <p:nvSpPr>
            <p:cNvPr id="37928" name="Line 40"/>
            <p:cNvSpPr>
              <a:spLocks noChangeShapeType="1"/>
            </p:cNvSpPr>
            <p:nvPr/>
          </p:nvSpPr>
          <p:spPr bwMode="auto">
            <a:xfrm>
              <a:off x="1296" y="4131"/>
              <a:ext cx="1584" cy="0"/>
            </a:xfrm>
            <a:prstGeom prst="line">
              <a:avLst/>
            </a:prstGeom>
            <a:noFill/>
            <a:ln w="28575" cap="sq">
              <a:solidFill>
                <a:schemeClr val="tx1"/>
              </a:solidFill>
              <a:miter lim="800000"/>
              <a:headEnd/>
              <a:tailEnd/>
            </a:ln>
            <a:effectLst/>
          </p:spPr>
          <p:txBody>
            <a:bodyPr wrap="none"/>
            <a:lstStyle/>
            <a:p>
              <a:endParaRPr lang="en-US"/>
            </a:p>
          </p:txBody>
        </p:sp>
        <p:sp>
          <p:nvSpPr>
            <p:cNvPr id="37929" name="Line 41"/>
            <p:cNvSpPr>
              <a:spLocks noChangeShapeType="1"/>
            </p:cNvSpPr>
            <p:nvPr/>
          </p:nvSpPr>
          <p:spPr bwMode="auto">
            <a:xfrm>
              <a:off x="1296" y="1536"/>
              <a:ext cx="0" cy="2595"/>
            </a:xfrm>
            <a:prstGeom prst="line">
              <a:avLst/>
            </a:prstGeom>
            <a:noFill/>
            <a:ln w="28575" cap="sq">
              <a:solidFill>
                <a:schemeClr val="tx1"/>
              </a:solidFill>
              <a:miter lim="800000"/>
              <a:headEnd/>
              <a:tailEnd/>
            </a:ln>
            <a:effectLst/>
          </p:spPr>
          <p:txBody>
            <a:bodyPr wrap="none"/>
            <a:lstStyle/>
            <a:p>
              <a:endParaRPr lang="en-US"/>
            </a:p>
          </p:txBody>
        </p:sp>
        <p:sp>
          <p:nvSpPr>
            <p:cNvPr id="37930" name="Line 42"/>
            <p:cNvSpPr>
              <a:spLocks noChangeShapeType="1"/>
            </p:cNvSpPr>
            <p:nvPr/>
          </p:nvSpPr>
          <p:spPr bwMode="auto">
            <a:xfrm>
              <a:off x="1692" y="1536"/>
              <a:ext cx="0" cy="2595"/>
            </a:xfrm>
            <a:prstGeom prst="line">
              <a:avLst/>
            </a:prstGeom>
            <a:noFill/>
            <a:ln w="12700">
              <a:solidFill>
                <a:schemeClr val="tx1"/>
              </a:solidFill>
              <a:miter lim="800000"/>
              <a:headEnd/>
              <a:tailEnd/>
            </a:ln>
            <a:effectLst/>
          </p:spPr>
          <p:txBody>
            <a:bodyPr wrap="none"/>
            <a:lstStyle/>
            <a:p>
              <a:endParaRPr lang="en-US"/>
            </a:p>
          </p:txBody>
        </p:sp>
        <p:sp>
          <p:nvSpPr>
            <p:cNvPr id="37931" name="Line 43"/>
            <p:cNvSpPr>
              <a:spLocks noChangeShapeType="1"/>
            </p:cNvSpPr>
            <p:nvPr/>
          </p:nvSpPr>
          <p:spPr bwMode="auto">
            <a:xfrm>
              <a:off x="2088" y="1536"/>
              <a:ext cx="0" cy="2595"/>
            </a:xfrm>
            <a:prstGeom prst="line">
              <a:avLst/>
            </a:prstGeom>
            <a:noFill/>
            <a:ln w="12700">
              <a:solidFill>
                <a:schemeClr val="tx1"/>
              </a:solidFill>
              <a:miter lim="800000"/>
              <a:headEnd/>
              <a:tailEnd/>
            </a:ln>
            <a:effectLst/>
          </p:spPr>
          <p:txBody>
            <a:bodyPr wrap="none"/>
            <a:lstStyle/>
            <a:p>
              <a:endParaRPr lang="en-US"/>
            </a:p>
          </p:txBody>
        </p:sp>
        <p:sp>
          <p:nvSpPr>
            <p:cNvPr id="37932" name="Line 44"/>
            <p:cNvSpPr>
              <a:spLocks noChangeShapeType="1"/>
            </p:cNvSpPr>
            <p:nvPr/>
          </p:nvSpPr>
          <p:spPr bwMode="auto">
            <a:xfrm>
              <a:off x="2484" y="1536"/>
              <a:ext cx="0" cy="2595"/>
            </a:xfrm>
            <a:prstGeom prst="line">
              <a:avLst/>
            </a:prstGeom>
            <a:noFill/>
            <a:ln w="12700">
              <a:solidFill>
                <a:schemeClr val="tx1"/>
              </a:solidFill>
              <a:miter lim="800000"/>
              <a:headEnd/>
              <a:tailEnd/>
            </a:ln>
            <a:effectLst/>
          </p:spPr>
          <p:txBody>
            <a:bodyPr wrap="none"/>
            <a:lstStyle/>
            <a:p>
              <a:endParaRPr lang="en-US"/>
            </a:p>
          </p:txBody>
        </p:sp>
        <p:sp>
          <p:nvSpPr>
            <p:cNvPr id="37933" name="Line 45"/>
            <p:cNvSpPr>
              <a:spLocks noChangeShapeType="1"/>
            </p:cNvSpPr>
            <p:nvPr/>
          </p:nvSpPr>
          <p:spPr bwMode="auto">
            <a:xfrm>
              <a:off x="2880" y="1536"/>
              <a:ext cx="0" cy="2595"/>
            </a:xfrm>
            <a:prstGeom prst="line">
              <a:avLst/>
            </a:prstGeom>
            <a:noFill/>
            <a:ln w="28575" cap="sq">
              <a:solidFill>
                <a:schemeClr val="tx1"/>
              </a:solidFill>
              <a:miter lim="800000"/>
              <a:headEnd/>
              <a:tailEnd/>
            </a:ln>
            <a:effectLst/>
          </p:spPr>
          <p:txBody>
            <a:bodyPr wrap="none"/>
            <a:lstStyle/>
            <a:p>
              <a:endParaRPr lang="en-US"/>
            </a:p>
          </p:txBody>
        </p:sp>
        <p:sp>
          <p:nvSpPr>
            <p:cNvPr id="37892" name="Text Box 4"/>
            <p:cNvSpPr txBox="1">
              <a:spLocks noChangeArrowheads="1"/>
            </p:cNvSpPr>
            <p:nvPr/>
          </p:nvSpPr>
          <p:spPr bwMode="auto">
            <a:xfrm>
              <a:off x="1229" y="1200"/>
              <a:ext cx="2438" cy="233"/>
            </a:xfrm>
            <a:prstGeom prst="rect">
              <a:avLst/>
            </a:prstGeom>
            <a:noFill/>
            <a:ln w="9525">
              <a:noFill/>
              <a:miter lim="800000"/>
              <a:headEnd/>
              <a:tailEnd/>
            </a:ln>
            <a:effectLst/>
          </p:spPr>
          <p:txBody>
            <a:bodyPr wrap="none">
              <a:spAutoFit/>
            </a:bodyPr>
            <a:lstStyle/>
            <a:p>
              <a:pPr eaLnBrk="1" hangingPunct="1"/>
              <a:r>
                <a:rPr lang="en-US" b="1" dirty="0">
                  <a:solidFill>
                    <a:srgbClr val="008000"/>
                  </a:solidFill>
                </a:rPr>
                <a:t>Input matrix (Shingles x Documents) </a:t>
              </a:r>
            </a:p>
          </p:txBody>
        </p:sp>
      </p:grpSp>
      <p:sp>
        <p:nvSpPr>
          <p:cNvPr id="124" name="Text Box 4"/>
          <p:cNvSpPr txBox="1">
            <a:spLocks noChangeArrowheads="1"/>
          </p:cNvSpPr>
          <p:nvPr/>
        </p:nvSpPr>
        <p:spPr bwMode="auto">
          <a:xfrm>
            <a:off x="274079" y="2057400"/>
            <a:ext cx="1617238" cy="369332"/>
          </a:xfrm>
          <a:prstGeom prst="rect">
            <a:avLst/>
          </a:prstGeom>
          <a:noFill/>
          <a:ln w="9525">
            <a:noFill/>
            <a:miter lim="800000"/>
            <a:headEnd/>
            <a:tailEnd/>
          </a:ln>
          <a:effectLst/>
        </p:spPr>
        <p:txBody>
          <a:bodyPr wrap="none">
            <a:spAutoFit/>
          </a:bodyPr>
          <a:lstStyle/>
          <a:p>
            <a:r>
              <a:rPr lang="en-US" b="1" dirty="0">
                <a:solidFill>
                  <a:srgbClr val="008000"/>
                </a:solidFill>
              </a:rPr>
              <a:t>Permutation </a:t>
            </a:r>
            <a:r>
              <a:rPr lang="en-US" b="1" dirty="0">
                <a:solidFill>
                  <a:srgbClr val="008000"/>
                </a:solidFill>
                <a:sym typeface="Symbol"/>
              </a:rPr>
              <a:t></a:t>
            </a:r>
            <a:endParaRPr lang="en-US" b="1" dirty="0">
              <a:solidFill>
                <a:srgbClr val="008000"/>
              </a:solidFill>
            </a:endParaRPr>
          </a:p>
        </p:txBody>
      </p:sp>
    </p:spTree>
    <p:extLst>
      <p:ext uri="{BB962C8B-B14F-4D97-AF65-F5344CB8AC3E}">
        <p14:creationId xmlns:p14="http://schemas.microsoft.com/office/powerpoint/2010/main" val="251616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793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Subtle Point</a:t>
            </a:r>
          </a:p>
        </p:txBody>
      </p:sp>
      <p:sp>
        <p:nvSpPr>
          <p:cNvPr id="3" name="Content Placeholder 2"/>
          <p:cNvSpPr>
            <a:spLocks noGrp="1"/>
          </p:cNvSpPr>
          <p:nvPr>
            <p:ph idx="1"/>
          </p:nvPr>
        </p:nvSpPr>
        <p:spPr/>
        <p:txBody>
          <a:bodyPr/>
          <a:lstStyle/>
          <a:p>
            <a:r>
              <a:rPr lang="en-US" dirty="0"/>
              <a:t>Students sometimes ask whether the </a:t>
            </a:r>
            <a:r>
              <a:rPr lang="en-US" dirty="0" err="1"/>
              <a:t>minhash</a:t>
            </a:r>
            <a:r>
              <a:rPr lang="en-US" dirty="0"/>
              <a:t> value should be the original number of the row, or the number in the permuted order (as we did in our example).</a:t>
            </a:r>
          </a:p>
          <a:p>
            <a:r>
              <a:rPr lang="en-US" b="1" dirty="0">
                <a:solidFill>
                  <a:srgbClr val="0070C0"/>
                </a:solidFill>
              </a:rPr>
              <a:t>Answer</a:t>
            </a:r>
            <a:r>
              <a:rPr lang="en-US" b="1" dirty="0"/>
              <a:t>: it doesn’t matter</a:t>
            </a:r>
          </a:p>
          <a:p>
            <a:pPr lvl="1"/>
            <a:r>
              <a:rPr lang="en-US" dirty="0"/>
              <a:t>You only need to be consistent, and assure that two columns get the same value if and only if their first 1’s in the permuted order are in the same row</a:t>
            </a:r>
          </a:p>
        </p:txBody>
      </p:sp>
      <p:sp>
        <p:nvSpPr>
          <p:cNvPr id="4" name="Slide Number Placeholder 3"/>
          <p:cNvSpPr>
            <a:spLocks noGrp="1"/>
          </p:cNvSpPr>
          <p:nvPr>
            <p:ph type="sldNum" sz="quarter" idx="12"/>
          </p:nvPr>
        </p:nvSpPr>
        <p:spPr/>
        <p:txBody>
          <a:bodyPr/>
          <a:lstStyle/>
          <a:p>
            <a:fld id="{19B12225-5612-419B-A8D5-4B8EEE4C217E}" type="slidenum">
              <a:rPr lang="en-US" smtClean="0"/>
              <a:pPr/>
              <a:t>25</a:t>
            </a:fld>
            <a:endParaRPr lang="en-US" dirty="0"/>
          </a:p>
        </p:txBody>
      </p:sp>
      <p:sp>
        <p:nvSpPr>
          <p:cNvPr id="5" name="Date Placeholder 4"/>
          <p:cNvSpPr>
            <a:spLocks noGrp="1"/>
          </p:cNvSpPr>
          <p:nvPr>
            <p:ph type="dt" sz="half" idx="10"/>
          </p:nvPr>
        </p:nvSpPr>
        <p:spPr/>
        <p:txBody>
          <a:bodyPr/>
          <a:lstStyle/>
          <a:p>
            <a:fld id="{0037B4EA-D173-7F47-B903-A1FE307728D5}"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Tree>
    <p:extLst>
      <p:ext uri="{BB962C8B-B14F-4D97-AF65-F5344CB8AC3E}">
        <p14:creationId xmlns:p14="http://schemas.microsoft.com/office/powerpoint/2010/main" val="456963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r>
              <a:rPr lang="en-US" dirty="0"/>
              <a:t>The Min-Hash Property</a:t>
            </a:r>
          </a:p>
        </p:txBody>
      </p:sp>
      <p:sp>
        <p:nvSpPr>
          <p:cNvPr id="38915" name="Rectangle 3"/>
          <p:cNvSpPr>
            <a:spLocks noGrp="1" noChangeArrowheads="1"/>
          </p:cNvSpPr>
          <p:nvPr>
            <p:ph idx="1"/>
          </p:nvPr>
        </p:nvSpPr>
        <p:spPr>
          <a:xfrm>
            <a:off x="228600" y="1295400"/>
            <a:ext cx="8793480" cy="5410200"/>
          </a:xfrm>
        </p:spPr>
        <p:txBody>
          <a:bodyPr>
            <a:normAutofit fontScale="92500"/>
          </a:bodyPr>
          <a:lstStyle/>
          <a:p>
            <a:r>
              <a:rPr lang="en-US" b="1" dirty="0">
                <a:solidFill>
                  <a:srgbClr val="0000FF"/>
                </a:solidFill>
              </a:rPr>
              <a:t>Choose a random permutation </a:t>
            </a:r>
            <a:r>
              <a:rPr lang="en-US" b="1" dirty="0">
                <a:solidFill>
                  <a:srgbClr val="0000FF"/>
                </a:solidFill>
                <a:sym typeface="Symbol"/>
              </a:rPr>
              <a:t></a:t>
            </a:r>
            <a:endParaRPr lang="en-US" b="1" dirty="0">
              <a:solidFill>
                <a:srgbClr val="0000FF"/>
              </a:solidFill>
            </a:endParaRPr>
          </a:p>
          <a:p>
            <a:r>
              <a:rPr lang="en-US" b="1" u="sng" dirty="0"/>
              <a:t>Claim:</a:t>
            </a:r>
            <a:r>
              <a:rPr lang="en-US" b="1" dirty="0">
                <a:solidFill>
                  <a:srgbClr val="D60093"/>
                </a:solidFill>
              </a:rPr>
              <a:t> </a:t>
            </a:r>
            <a:r>
              <a:rPr lang="en-US" b="1" dirty="0" err="1">
                <a:solidFill>
                  <a:srgbClr val="D60093"/>
                </a:solidFill>
              </a:rPr>
              <a:t>Pr</a:t>
            </a:r>
            <a:r>
              <a:rPr lang="en-US" b="1" dirty="0">
                <a:solidFill>
                  <a:srgbClr val="D60093"/>
                </a:solidFill>
              </a:rPr>
              <a:t>[</a:t>
            </a:r>
            <a:r>
              <a:rPr lang="en-US" b="1" i="1" dirty="0">
                <a:solidFill>
                  <a:srgbClr val="D60093"/>
                </a:solidFill>
              </a:rPr>
              <a:t>h</a:t>
            </a:r>
            <a:r>
              <a:rPr lang="en-US" b="1" baseline="-25000" dirty="0">
                <a:solidFill>
                  <a:srgbClr val="D60093"/>
                </a:solidFill>
                <a:sym typeface="Symbol"/>
              </a:rPr>
              <a:t></a:t>
            </a:r>
            <a:r>
              <a:rPr lang="en-US" b="1" dirty="0">
                <a:solidFill>
                  <a:srgbClr val="D60093"/>
                </a:solidFill>
              </a:rPr>
              <a:t>(C</a:t>
            </a:r>
            <a:r>
              <a:rPr lang="en-US" b="1" baseline="-25000" dirty="0">
                <a:solidFill>
                  <a:srgbClr val="D60093"/>
                </a:solidFill>
              </a:rPr>
              <a:t>1</a:t>
            </a:r>
            <a:r>
              <a:rPr lang="en-US" b="1" dirty="0">
                <a:solidFill>
                  <a:srgbClr val="D60093"/>
                </a:solidFill>
              </a:rPr>
              <a:t>) = </a:t>
            </a:r>
            <a:r>
              <a:rPr lang="en-US" b="1" i="1" dirty="0">
                <a:solidFill>
                  <a:srgbClr val="D60093"/>
                </a:solidFill>
              </a:rPr>
              <a:t>h</a:t>
            </a:r>
            <a:r>
              <a:rPr lang="en-US" b="1" baseline="-25000" dirty="0">
                <a:solidFill>
                  <a:srgbClr val="D60093"/>
                </a:solidFill>
                <a:sym typeface="Symbol"/>
              </a:rPr>
              <a:t></a:t>
            </a:r>
            <a:r>
              <a:rPr lang="en-US" b="1" dirty="0">
                <a:solidFill>
                  <a:srgbClr val="D60093"/>
                </a:solidFill>
              </a:rPr>
              <a:t>(C</a:t>
            </a:r>
            <a:r>
              <a:rPr lang="en-US" b="1" baseline="-25000" dirty="0">
                <a:solidFill>
                  <a:srgbClr val="D60093"/>
                </a:solidFill>
              </a:rPr>
              <a:t>2</a:t>
            </a:r>
            <a:r>
              <a:rPr lang="en-US" b="1" dirty="0">
                <a:solidFill>
                  <a:srgbClr val="D60093"/>
                </a:solidFill>
              </a:rPr>
              <a:t>)] = </a:t>
            </a:r>
            <a:r>
              <a:rPr lang="en-US" b="1" i="1" dirty="0" err="1">
                <a:solidFill>
                  <a:srgbClr val="D60093"/>
                </a:solidFill>
              </a:rPr>
              <a:t>sim</a:t>
            </a:r>
            <a:r>
              <a:rPr lang="en-US" b="1" dirty="0">
                <a:solidFill>
                  <a:srgbClr val="D60093"/>
                </a:solidFill>
              </a:rPr>
              <a:t>(C</a:t>
            </a:r>
            <a:r>
              <a:rPr lang="en-US" b="1" baseline="-25000" dirty="0">
                <a:solidFill>
                  <a:srgbClr val="D60093"/>
                </a:solidFill>
              </a:rPr>
              <a:t>1</a:t>
            </a:r>
            <a:r>
              <a:rPr lang="en-US" b="1" dirty="0">
                <a:solidFill>
                  <a:srgbClr val="D60093"/>
                </a:solidFill>
              </a:rPr>
              <a:t>, C</a:t>
            </a:r>
            <a:r>
              <a:rPr lang="en-US" b="1" baseline="-25000" dirty="0">
                <a:solidFill>
                  <a:srgbClr val="D60093"/>
                </a:solidFill>
              </a:rPr>
              <a:t>2</a:t>
            </a:r>
            <a:r>
              <a:rPr lang="en-US" b="1" dirty="0">
                <a:solidFill>
                  <a:srgbClr val="D60093"/>
                </a:solidFill>
              </a:rPr>
              <a:t>) </a:t>
            </a:r>
          </a:p>
          <a:p>
            <a:r>
              <a:rPr lang="en-US" b="1" dirty="0">
                <a:solidFill>
                  <a:srgbClr val="008000"/>
                </a:solidFill>
              </a:rPr>
              <a:t>Why?</a:t>
            </a:r>
          </a:p>
          <a:p>
            <a:pPr lvl="1"/>
            <a:r>
              <a:rPr lang="en-US" dirty="0"/>
              <a:t>Let </a:t>
            </a:r>
            <a:r>
              <a:rPr lang="en-US" b="1" dirty="0"/>
              <a:t>X</a:t>
            </a:r>
            <a:r>
              <a:rPr lang="en-US" dirty="0"/>
              <a:t> be a doc (set of shingles), </a:t>
            </a:r>
            <a:r>
              <a:rPr lang="en-US" b="1" i="1" dirty="0">
                <a:sym typeface="Symbol"/>
              </a:rPr>
              <a:t>z </a:t>
            </a:r>
            <a:r>
              <a:rPr lang="en-US" b="1" i="1" dirty="0"/>
              <a:t>X</a:t>
            </a:r>
            <a:r>
              <a:rPr lang="en-US" dirty="0">
                <a:sym typeface="Symbol"/>
              </a:rPr>
              <a:t> is a shingle</a:t>
            </a:r>
            <a:endParaRPr lang="en-US" dirty="0"/>
          </a:p>
          <a:p>
            <a:pPr lvl="1"/>
            <a:r>
              <a:rPr lang="en-US" b="1" dirty="0">
                <a:solidFill>
                  <a:srgbClr val="008000"/>
                </a:solidFill>
              </a:rPr>
              <a:t>Then:</a:t>
            </a:r>
            <a:r>
              <a:rPr lang="en-US" dirty="0"/>
              <a:t> </a:t>
            </a:r>
            <a:r>
              <a:rPr lang="en-US" b="1" dirty="0"/>
              <a:t>Pr[</a:t>
            </a:r>
            <a:r>
              <a:rPr lang="en-US" b="1" dirty="0">
                <a:sym typeface="Symbol"/>
              </a:rPr>
              <a:t>(z) = min((X))] = 1/|X|</a:t>
            </a:r>
          </a:p>
          <a:p>
            <a:pPr lvl="2"/>
            <a:r>
              <a:rPr lang="en-US" dirty="0">
                <a:sym typeface="Symbol"/>
              </a:rPr>
              <a:t>It is equally likely that any </a:t>
            </a:r>
            <a:r>
              <a:rPr lang="en-US" b="1" i="1" dirty="0">
                <a:sym typeface="Symbol"/>
              </a:rPr>
              <a:t>z </a:t>
            </a:r>
            <a:r>
              <a:rPr lang="en-US" b="1" i="1" dirty="0"/>
              <a:t>X</a:t>
            </a:r>
            <a:r>
              <a:rPr lang="en-US" dirty="0">
                <a:sym typeface="Symbol"/>
              </a:rPr>
              <a:t> is mapped to the </a:t>
            </a:r>
            <a:r>
              <a:rPr lang="en-US" b="1" i="1" dirty="0">
                <a:sym typeface="Symbol"/>
              </a:rPr>
              <a:t>min</a:t>
            </a:r>
            <a:r>
              <a:rPr lang="en-US" dirty="0">
                <a:sym typeface="Symbol"/>
              </a:rPr>
              <a:t> element</a:t>
            </a:r>
          </a:p>
          <a:p>
            <a:pPr lvl="1"/>
            <a:r>
              <a:rPr lang="en-US" dirty="0">
                <a:sym typeface="Symbol"/>
              </a:rPr>
              <a:t>Let </a:t>
            </a:r>
            <a:r>
              <a:rPr lang="en-US" b="1" i="1" dirty="0">
                <a:sym typeface="Symbol"/>
              </a:rPr>
              <a:t>y</a:t>
            </a:r>
            <a:r>
              <a:rPr lang="en-US" dirty="0">
                <a:sym typeface="Symbol"/>
              </a:rPr>
              <a:t> be </a:t>
            </a:r>
            <a:r>
              <a:rPr lang="en-US" dirty="0" err="1">
                <a:sym typeface="Symbol"/>
              </a:rPr>
              <a:t>s.t.</a:t>
            </a:r>
            <a:r>
              <a:rPr lang="en-US" dirty="0">
                <a:sym typeface="Symbol"/>
              </a:rPr>
              <a:t> (y) = min((C</a:t>
            </a:r>
            <a:r>
              <a:rPr lang="en-US" baseline="-25000" dirty="0">
                <a:sym typeface="Symbol"/>
              </a:rPr>
              <a:t>1</a:t>
            </a:r>
            <a:r>
              <a:rPr lang="en-US" dirty="0">
                <a:sym typeface="Symbol"/>
              </a:rPr>
              <a:t>C</a:t>
            </a:r>
            <a:r>
              <a:rPr lang="en-US" baseline="-25000" dirty="0">
                <a:sym typeface="Symbol"/>
              </a:rPr>
              <a:t>2</a:t>
            </a:r>
            <a:r>
              <a:rPr lang="en-US" dirty="0">
                <a:sym typeface="Symbol"/>
              </a:rPr>
              <a:t>))</a:t>
            </a:r>
          </a:p>
          <a:p>
            <a:pPr lvl="1"/>
            <a:r>
              <a:rPr lang="en-US" b="1" dirty="0">
                <a:solidFill>
                  <a:srgbClr val="008000"/>
                </a:solidFill>
                <a:sym typeface="Symbol"/>
              </a:rPr>
              <a:t>Then either:</a:t>
            </a:r>
            <a:r>
              <a:rPr lang="en-US" dirty="0">
                <a:sym typeface="Symbol"/>
              </a:rPr>
              <a:t>	 (y) = min((C</a:t>
            </a:r>
            <a:r>
              <a:rPr lang="en-US" baseline="-25000" dirty="0">
                <a:sym typeface="Symbol"/>
              </a:rPr>
              <a:t>1</a:t>
            </a:r>
            <a:r>
              <a:rPr lang="en-US" dirty="0">
                <a:sym typeface="Symbol"/>
              </a:rPr>
              <a:t>))  if y  C</a:t>
            </a:r>
            <a:r>
              <a:rPr lang="en-US" baseline="-25000" dirty="0">
                <a:sym typeface="Symbol"/>
              </a:rPr>
              <a:t>1 </a:t>
            </a:r>
            <a:r>
              <a:rPr lang="en-US" dirty="0">
                <a:sym typeface="Symbol"/>
              </a:rPr>
              <a:t>, </a:t>
            </a:r>
            <a:r>
              <a:rPr lang="en-US" b="1" dirty="0">
                <a:sym typeface="Symbol"/>
              </a:rPr>
              <a:t>or</a:t>
            </a:r>
            <a:endParaRPr lang="en-US" b="1" baseline="-25000" dirty="0">
              <a:sym typeface="Symbol"/>
            </a:endParaRPr>
          </a:p>
          <a:p>
            <a:pPr lvl="1">
              <a:buNone/>
            </a:pPr>
            <a:r>
              <a:rPr lang="en-US" dirty="0">
                <a:sym typeface="Symbol"/>
              </a:rPr>
              <a:t>				 (y) = min((C</a:t>
            </a:r>
            <a:r>
              <a:rPr lang="en-US" baseline="-25000" dirty="0">
                <a:sym typeface="Symbol"/>
              </a:rPr>
              <a:t>2</a:t>
            </a:r>
            <a:r>
              <a:rPr lang="en-US" dirty="0">
                <a:sym typeface="Symbol"/>
              </a:rPr>
              <a:t>))  if y  C</a:t>
            </a:r>
            <a:r>
              <a:rPr lang="en-US" baseline="-25000" dirty="0">
                <a:sym typeface="Symbol"/>
              </a:rPr>
              <a:t>2</a:t>
            </a:r>
            <a:endParaRPr lang="en-US" baseline="-25000" dirty="0"/>
          </a:p>
          <a:p>
            <a:pPr lvl="1"/>
            <a:r>
              <a:rPr lang="en-US" dirty="0">
                <a:sym typeface="Symbol"/>
              </a:rPr>
              <a:t>So the prob. that </a:t>
            </a:r>
            <a:r>
              <a:rPr lang="en-US" b="1" dirty="0">
                <a:sym typeface="Symbol"/>
              </a:rPr>
              <a:t>both</a:t>
            </a:r>
            <a:r>
              <a:rPr lang="en-US" dirty="0">
                <a:sym typeface="Symbol"/>
              </a:rPr>
              <a:t> are true is the prob. </a:t>
            </a:r>
            <a:r>
              <a:rPr lang="en-US" b="1" i="1" dirty="0">
                <a:sym typeface="Symbol"/>
              </a:rPr>
              <a:t>y</a:t>
            </a:r>
            <a:r>
              <a:rPr lang="en-US" dirty="0">
                <a:sym typeface="Symbol"/>
              </a:rPr>
              <a:t>  C</a:t>
            </a:r>
            <a:r>
              <a:rPr lang="en-US" baseline="-25000" dirty="0">
                <a:sym typeface="Symbol"/>
              </a:rPr>
              <a:t>1</a:t>
            </a:r>
            <a:r>
              <a:rPr lang="en-US" dirty="0">
                <a:sym typeface="Symbol"/>
              </a:rPr>
              <a:t>  C</a:t>
            </a:r>
            <a:r>
              <a:rPr lang="en-US" baseline="-25000" dirty="0">
                <a:sym typeface="Symbol"/>
              </a:rPr>
              <a:t>2</a:t>
            </a:r>
          </a:p>
          <a:p>
            <a:pPr lvl="1"/>
            <a:r>
              <a:rPr lang="en-US" b="1" dirty="0">
                <a:sym typeface="Symbol"/>
              </a:rPr>
              <a:t>Pr[min((C</a:t>
            </a:r>
            <a:r>
              <a:rPr lang="en-US" b="1" baseline="-25000" dirty="0">
                <a:sym typeface="Symbol"/>
              </a:rPr>
              <a:t>1</a:t>
            </a:r>
            <a:r>
              <a:rPr lang="en-US" b="1" dirty="0">
                <a:sym typeface="Symbol"/>
              </a:rPr>
              <a:t>))=min((C</a:t>
            </a:r>
            <a:r>
              <a:rPr lang="en-US" b="1" baseline="-25000" dirty="0">
                <a:sym typeface="Symbol"/>
              </a:rPr>
              <a:t>2</a:t>
            </a:r>
            <a:r>
              <a:rPr lang="en-US" b="1" dirty="0">
                <a:sym typeface="Symbol"/>
              </a:rPr>
              <a:t>))]=|C</a:t>
            </a:r>
            <a:r>
              <a:rPr lang="en-US" b="1" baseline="-25000" dirty="0">
                <a:sym typeface="Symbol"/>
              </a:rPr>
              <a:t>1</a:t>
            </a:r>
            <a:r>
              <a:rPr lang="en-US" b="1" dirty="0">
                <a:sym typeface="Symbol"/>
              </a:rPr>
              <a:t>C</a:t>
            </a:r>
            <a:r>
              <a:rPr lang="en-US" b="1" baseline="-25000" dirty="0">
                <a:sym typeface="Symbol"/>
              </a:rPr>
              <a:t>2</a:t>
            </a:r>
            <a:r>
              <a:rPr lang="en-US" b="1" dirty="0">
                <a:sym typeface="Symbol"/>
              </a:rPr>
              <a:t>|/|C</a:t>
            </a:r>
            <a:r>
              <a:rPr lang="en-US" b="1" baseline="-25000" dirty="0">
                <a:sym typeface="Symbol"/>
              </a:rPr>
              <a:t>1</a:t>
            </a:r>
            <a:r>
              <a:rPr lang="en-US" b="1" dirty="0">
                <a:sym typeface="Symbol"/>
              </a:rPr>
              <a:t>C</a:t>
            </a:r>
            <a:r>
              <a:rPr lang="en-US" b="1" baseline="-25000" dirty="0">
                <a:sym typeface="Symbol"/>
              </a:rPr>
              <a:t>2</a:t>
            </a:r>
            <a:r>
              <a:rPr lang="en-US" b="1" dirty="0">
                <a:sym typeface="Symbol"/>
              </a:rPr>
              <a:t>|</a:t>
            </a:r>
            <a:r>
              <a:rPr lang="en-US" b="1" dirty="0">
                <a:solidFill>
                  <a:srgbClr val="D60093"/>
                </a:solidFill>
              </a:rPr>
              <a:t>= </a:t>
            </a:r>
            <a:r>
              <a:rPr lang="en-US" b="1" i="1" dirty="0" err="1">
                <a:solidFill>
                  <a:srgbClr val="D60093"/>
                </a:solidFill>
              </a:rPr>
              <a:t>sim</a:t>
            </a:r>
            <a:r>
              <a:rPr lang="en-US" b="1" dirty="0">
                <a:solidFill>
                  <a:srgbClr val="D60093"/>
                </a:solidFill>
              </a:rPr>
              <a:t>(C</a:t>
            </a:r>
            <a:r>
              <a:rPr lang="en-US" b="1" baseline="-25000" dirty="0">
                <a:solidFill>
                  <a:srgbClr val="D60093"/>
                </a:solidFill>
              </a:rPr>
              <a:t>1</a:t>
            </a:r>
            <a:r>
              <a:rPr lang="en-US" b="1" dirty="0">
                <a:solidFill>
                  <a:srgbClr val="D60093"/>
                </a:solidFill>
              </a:rPr>
              <a:t>, C</a:t>
            </a:r>
            <a:r>
              <a:rPr lang="en-US" b="1" baseline="-25000" dirty="0">
                <a:solidFill>
                  <a:srgbClr val="D60093"/>
                </a:solidFill>
              </a:rPr>
              <a:t>2</a:t>
            </a:r>
            <a:r>
              <a:rPr lang="en-US" b="1" dirty="0">
                <a:solidFill>
                  <a:srgbClr val="D60093"/>
                </a:solidFill>
              </a:rPr>
              <a:t>) </a:t>
            </a:r>
            <a:endParaRPr lang="en-US" b="1" dirty="0">
              <a:solidFill>
                <a:srgbClr val="D60093"/>
              </a:solidFill>
              <a:sym typeface="Symbol"/>
            </a:endParaRPr>
          </a:p>
        </p:txBody>
      </p:sp>
      <p:sp>
        <p:nvSpPr>
          <p:cNvPr id="5" name="Date Placeholder 4"/>
          <p:cNvSpPr>
            <a:spLocks noGrp="1"/>
          </p:cNvSpPr>
          <p:nvPr>
            <p:ph type="dt" sz="half" idx="10"/>
          </p:nvPr>
        </p:nvSpPr>
        <p:spPr/>
        <p:txBody>
          <a:bodyPr/>
          <a:lstStyle/>
          <a:p>
            <a:fld id="{E0185CB0-78A2-FF47-B390-12FC4BA34E67}"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4" name="Slide Number Placeholder 5"/>
          <p:cNvSpPr>
            <a:spLocks noGrp="1"/>
          </p:cNvSpPr>
          <p:nvPr>
            <p:ph type="sldNum" sz="quarter" idx="12"/>
          </p:nvPr>
        </p:nvSpPr>
        <p:spPr/>
        <p:txBody>
          <a:bodyPr/>
          <a:lstStyle/>
          <a:p>
            <a:fld id="{0350425B-F91B-48E7-9780-4C8238461F4D}" type="slidenum">
              <a:rPr lang="en-US"/>
              <a:pPr/>
              <a:t>26</a:t>
            </a:fld>
            <a:endParaRPr lang="en-US"/>
          </a:p>
        </p:txBody>
      </p:sp>
      <p:grpSp>
        <p:nvGrpSpPr>
          <p:cNvPr id="7" name="Group 6"/>
          <p:cNvGrpSpPr/>
          <p:nvPr/>
        </p:nvGrpSpPr>
        <p:grpSpPr>
          <a:xfrm>
            <a:off x="7924799" y="57149"/>
            <a:ext cx="1257301" cy="3524251"/>
            <a:chOff x="2057401" y="2133600"/>
            <a:chExt cx="1257301" cy="3524251"/>
          </a:xfrm>
          <a:solidFill>
            <a:schemeClr val="bg1"/>
          </a:solidFill>
        </p:grpSpPr>
        <p:sp>
          <p:nvSpPr>
            <p:cNvPr id="10" name="Rectangle 9"/>
            <p:cNvSpPr>
              <a:spLocks noChangeArrowheads="1"/>
            </p:cNvSpPr>
            <p:nvPr/>
          </p:nvSpPr>
          <p:spPr bwMode="auto">
            <a:xfrm>
              <a:off x="2686051" y="5064125"/>
              <a:ext cx="628651" cy="593725"/>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11" name="Rectangle 10"/>
            <p:cNvSpPr>
              <a:spLocks noChangeArrowheads="1"/>
            </p:cNvSpPr>
            <p:nvPr/>
          </p:nvSpPr>
          <p:spPr bwMode="auto">
            <a:xfrm>
              <a:off x="2057401" y="5064125"/>
              <a:ext cx="628651" cy="593725"/>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12" name="Rectangle 11"/>
            <p:cNvSpPr>
              <a:spLocks noChangeArrowheads="1"/>
            </p:cNvSpPr>
            <p:nvPr/>
          </p:nvSpPr>
          <p:spPr bwMode="auto">
            <a:xfrm>
              <a:off x="2686051" y="4468813"/>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13" name="Rectangle 12"/>
            <p:cNvSpPr>
              <a:spLocks noChangeArrowheads="1"/>
            </p:cNvSpPr>
            <p:nvPr/>
          </p:nvSpPr>
          <p:spPr bwMode="auto">
            <a:xfrm>
              <a:off x="2057401" y="4468813"/>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14" name="Rectangle 13"/>
            <p:cNvSpPr>
              <a:spLocks noChangeArrowheads="1"/>
            </p:cNvSpPr>
            <p:nvPr/>
          </p:nvSpPr>
          <p:spPr bwMode="auto">
            <a:xfrm>
              <a:off x="2686051" y="3871913"/>
              <a:ext cx="628651" cy="596900"/>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15" name="Rectangle 14"/>
            <p:cNvSpPr>
              <a:spLocks noChangeArrowheads="1"/>
            </p:cNvSpPr>
            <p:nvPr/>
          </p:nvSpPr>
          <p:spPr bwMode="auto">
            <a:xfrm>
              <a:off x="2057401" y="3871913"/>
              <a:ext cx="628651" cy="596900"/>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16" name="Rectangle 15"/>
            <p:cNvSpPr>
              <a:spLocks noChangeArrowheads="1"/>
            </p:cNvSpPr>
            <p:nvPr/>
          </p:nvSpPr>
          <p:spPr bwMode="auto">
            <a:xfrm>
              <a:off x="2686051" y="3276600"/>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b="1" dirty="0"/>
                <a:t>1</a:t>
              </a:r>
            </a:p>
          </p:txBody>
        </p:sp>
        <p:sp>
          <p:nvSpPr>
            <p:cNvPr id="17" name="Rectangle 16"/>
            <p:cNvSpPr>
              <a:spLocks noChangeArrowheads="1"/>
            </p:cNvSpPr>
            <p:nvPr/>
          </p:nvSpPr>
          <p:spPr bwMode="auto">
            <a:xfrm>
              <a:off x="2057401" y="3276600"/>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b="1" dirty="0"/>
                <a:t>1</a:t>
              </a:r>
            </a:p>
          </p:txBody>
        </p:sp>
        <p:sp>
          <p:nvSpPr>
            <p:cNvPr id="18" name="Rectangle 17"/>
            <p:cNvSpPr>
              <a:spLocks noChangeArrowheads="1"/>
            </p:cNvSpPr>
            <p:nvPr/>
          </p:nvSpPr>
          <p:spPr bwMode="auto">
            <a:xfrm>
              <a:off x="2686051" y="2728913"/>
              <a:ext cx="628651" cy="547688"/>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19" name="Rectangle 18"/>
            <p:cNvSpPr>
              <a:spLocks noChangeArrowheads="1"/>
            </p:cNvSpPr>
            <p:nvPr/>
          </p:nvSpPr>
          <p:spPr bwMode="auto">
            <a:xfrm>
              <a:off x="2057401" y="2728913"/>
              <a:ext cx="628651" cy="547688"/>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20" name="Rectangle 19"/>
            <p:cNvSpPr>
              <a:spLocks noChangeArrowheads="1"/>
            </p:cNvSpPr>
            <p:nvPr/>
          </p:nvSpPr>
          <p:spPr bwMode="auto">
            <a:xfrm>
              <a:off x="2686051" y="2133600"/>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21" name="Rectangle 20"/>
            <p:cNvSpPr>
              <a:spLocks noChangeArrowheads="1"/>
            </p:cNvSpPr>
            <p:nvPr/>
          </p:nvSpPr>
          <p:spPr bwMode="auto">
            <a:xfrm>
              <a:off x="2057401" y="2133600"/>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dirty="0"/>
                <a:t>0 </a:t>
              </a:r>
            </a:p>
          </p:txBody>
        </p:sp>
        <p:sp>
          <p:nvSpPr>
            <p:cNvPr id="22" name="Line 33"/>
            <p:cNvSpPr>
              <a:spLocks noChangeShapeType="1"/>
            </p:cNvSpPr>
            <p:nvPr/>
          </p:nvSpPr>
          <p:spPr bwMode="auto">
            <a:xfrm>
              <a:off x="2057401" y="2133600"/>
              <a:ext cx="1097280" cy="0"/>
            </a:xfrm>
            <a:prstGeom prst="line">
              <a:avLst/>
            </a:prstGeom>
            <a:grpFill/>
            <a:ln w="28575" cap="sq">
              <a:solidFill>
                <a:schemeClr val="tx1"/>
              </a:solidFill>
              <a:miter lim="800000"/>
              <a:headEnd/>
              <a:tailEnd/>
            </a:ln>
            <a:effectLst/>
          </p:spPr>
          <p:txBody>
            <a:bodyPr wrap="none"/>
            <a:lstStyle/>
            <a:p>
              <a:endParaRPr lang="en-US"/>
            </a:p>
          </p:txBody>
        </p:sp>
        <p:sp>
          <p:nvSpPr>
            <p:cNvPr id="23" name="Line 34"/>
            <p:cNvSpPr>
              <a:spLocks noChangeShapeType="1"/>
            </p:cNvSpPr>
            <p:nvPr/>
          </p:nvSpPr>
          <p:spPr bwMode="auto">
            <a:xfrm>
              <a:off x="2057401" y="2728913"/>
              <a:ext cx="1097280" cy="0"/>
            </a:xfrm>
            <a:prstGeom prst="line">
              <a:avLst/>
            </a:prstGeom>
            <a:grpFill/>
            <a:ln w="12700">
              <a:solidFill>
                <a:schemeClr val="tx1"/>
              </a:solidFill>
              <a:miter lim="800000"/>
              <a:headEnd/>
              <a:tailEnd/>
            </a:ln>
            <a:effectLst/>
          </p:spPr>
          <p:txBody>
            <a:bodyPr wrap="none"/>
            <a:lstStyle/>
            <a:p>
              <a:endParaRPr lang="en-US"/>
            </a:p>
          </p:txBody>
        </p:sp>
        <p:sp>
          <p:nvSpPr>
            <p:cNvPr id="24" name="Line 35"/>
            <p:cNvSpPr>
              <a:spLocks noChangeShapeType="1"/>
            </p:cNvSpPr>
            <p:nvPr/>
          </p:nvSpPr>
          <p:spPr bwMode="auto">
            <a:xfrm>
              <a:off x="2057401" y="3276600"/>
              <a:ext cx="1097280" cy="0"/>
            </a:xfrm>
            <a:prstGeom prst="line">
              <a:avLst/>
            </a:prstGeom>
            <a:grpFill/>
            <a:ln w="12700">
              <a:solidFill>
                <a:schemeClr val="tx1"/>
              </a:solidFill>
              <a:miter lim="800000"/>
              <a:headEnd/>
              <a:tailEnd/>
            </a:ln>
            <a:effectLst/>
          </p:spPr>
          <p:txBody>
            <a:bodyPr wrap="none"/>
            <a:lstStyle/>
            <a:p>
              <a:endParaRPr lang="en-US"/>
            </a:p>
          </p:txBody>
        </p:sp>
        <p:sp>
          <p:nvSpPr>
            <p:cNvPr id="25" name="Line 36"/>
            <p:cNvSpPr>
              <a:spLocks noChangeShapeType="1"/>
            </p:cNvSpPr>
            <p:nvPr/>
          </p:nvSpPr>
          <p:spPr bwMode="auto">
            <a:xfrm>
              <a:off x="2057401" y="3871913"/>
              <a:ext cx="1097280" cy="0"/>
            </a:xfrm>
            <a:prstGeom prst="line">
              <a:avLst/>
            </a:prstGeom>
            <a:grpFill/>
            <a:ln w="12700">
              <a:solidFill>
                <a:schemeClr val="tx1"/>
              </a:solidFill>
              <a:miter lim="800000"/>
              <a:headEnd/>
              <a:tailEnd/>
            </a:ln>
            <a:effectLst/>
          </p:spPr>
          <p:txBody>
            <a:bodyPr wrap="none"/>
            <a:lstStyle/>
            <a:p>
              <a:endParaRPr lang="en-US"/>
            </a:p>
          </p:txBody>
        </p:sp>
        <p:sp>
          <p:nvSpPr>
            <p:cNvPr id="26" name="Line 37"/>
            <p:cNvSpPr>
              <a:spLocks noChangeShapeType="1"/>
            </p:cNvSpPr>
            <p:nvPr/>
          </p:nvSpPr>
          <p:spPr bwMode="auto">
            <a:xfrm>
              <a:off x="2057401" y="4468813"/>
              <a:ext cx="1097280" cy="0"/>
            </a:xfrm>
            <a:prstGeom prst="line">
              <a:avLst/>
            </a:prstGeom>
            <a:grpFill/>
            <a:ln w="12700">
              <a:solidFill>
                <a:schemeClr val="tx1"/>
              </a:solidFill>
              <a:miter lim="800000"/>
              <a:headEnd/>
              <a:tailEnd/>
            </a:ln>
            <a:effectLst/>
          </p:spPr>
          <p:txBody>
            <a:bodyPr wrap="none"/>
            <a:lstStyle/>
            <a:p>
              <a:endParaRPr lang="en-US"/>
            </a:p>
          </p:txBody>
        </p:sp>
        <p:sp>
          <p:nvSpPr>
            <p:cNvPr id="27" name="Line 38"/>
            <p:cNvSpPr>
              <a:spLocks noChangeShapeType="1"/>
            </p:cNvSpPr>
            <p:nvPr/>
          </p:nvSpPr>
          <p:spPr bwMode="auto">
            <a:xfrm>
              <a:off x="2057401" y="5064125"/>
              <a:ext cx="1097280" cy="0"/>
            </a:xfrm>
            <a:prstGeom prst="line">
              <a:avLst/>
            </a:prstGeom>
            <a:grpFill/>
            <a:ln w="12700">
              <a:solidFill>
                <a:schemeClr val="tx1"/>
              </a:solidFill>
              <a:miter lim="800000"/>
              <a:headEnd/>
              <a:tailEnd/>
            </a:ln>
            <a:effectLst/>
          </p:spPr>
          <p:txBody>
            <a:bodyPr wrap="none"/>
            <a:lstStyle/>
            <a:p>
              <a:endParaRPr lang="en-US"/>
            </a:p>
          </p:txBody>
        </p:sp>
        <p:sp>
          <p:nvSpPr>
            <p:cNvPr id="28" name="Line 39"/>
            <p:cNvSpPr>
              <a:spLocks noChangeShapeType="1"/>
            </p:cNvSpPr>
            <p:nvPr/>
          </p:nvSpPr>
          <p:spPr bwMode="auto">
            <a:xfrm>
              <a:off x="2057401" y="5657850"/>
              <a:ext cx="1097280" cy="0"/>
            </a:xfrm>
            <a:prstGeom prst="line">
              <a:avLst/>
            </a:prstGeom>
            <a:grpFill/>
            <a:ln w="12700">
              <a:solidFill>
                <a:schemeClr val="tx1"/>
              </a:solidFill>
              <a:miter lim="800000"/>
              <a:headEnd/>
              <a:tailEnd/>
            </a:ln>
            <a:effectLst/>
          </p:spPr>
          <p:txBody>
            <a:bodyPr wrap="none"/>
            <a:lstStyle/>
            <a:p>
              <a:endParaRPr lang="en-US"/>
            </a:p>
          </p:txBody>
        </p:sp>
        <p:sp>
          <p:nvSpPr>
            <p:cNvPr id="29" name="Line 40"/>
            <p:cNvSpPr>
              <a:spLocks noChangeShapeType="1"/>
            </p:cNvSpPr>
            <p:nvPr/>
          </p:nvSpPr>
          <p:spPr bwMode="auto">
            <a:xfrm>
              <a:off x="2057401" y="5638800"/>
              <a:ext cx="1097280" cy="0"/>
            </a:xfrm>
            <a:prstGeom prst="line">
              <a:avLst/>
            </a:prstGeom>
            <a:grpFill/>
            <a:ln w="28575" cap="sq">
              <a:solidFill>
                <a:schemeClr val="tx1"/>
              </a:solidFill>
              <a:miter lim="800000"/>
              <a:headEnd/>
              <a:tailEnd/>
            </a:ln>
            <a:effectLst/>
          </p:spPr>
          <p:txBody>
            <a:bodyPr wrap="none"/>
            <a:lstStyle/>
            <a:p>
              <a:endParaRPr lang="en-US"/>
            </a:p>
          </p:txBody>
        </p:sp>
        <p:sp>
          <p:nvSpPr>
            <p:cNvPr id="30" name="Line 41"/>
            <p:cNvSpPr>
              <a:spLocks noChangeShapeType="1"/>
            </p:cNvSpPr>
            <p:nvPr/>
          </p:nvSpPr>
          <p:spPr bwMode="auto">
            <a:xfrm>
              <a:off x="2057401" y="2133601"/>
              <a:ext cx="0" cy="3524250"/>
            </a:xfrm>
            <a:prstGeom prst="line">
              <a:avLst/>
            </a:prstGeom>
            <a:grpFill/>
            <a:ln w="28575" cap="sq">
              <a:solidFill>
                <a:schemeClr val="tx1"/>
              </a:solidFill>
              <a:miter lim="800000"/>
              <a:headEnd/>
              <a:tailEnd/>
            </a:ln>
            <a:effectLst/>
          </p:spPr>
          <p:txBody>
            <a:bodyPr wrap="none"/>
            <a:lstStyle/>
            <a:p>
              <a:endParaRPr lang="en-US"/>
            </a:p>
          </p:txBody>
        </p:sp>
        <p:sp>
          <p:nvSpPr>
            <p:cNvPr id="31" name="Line 42"/>
            <p:cNvSpPr>
              <a:spLocks noChangeShapeType="1"/>
            </p:cNvSpPr>
            <p:nvPr/>
          </p:nvSpPr>
          <p:spPr bwMode="auto">
            <a:xfrm>
              <a:off x="2581275" y="2133601"/>
              <a:ext cx="24766" cy="3524250"/>
            </a:xfrm>
            <a:prstGeom prst="line">
              <a:avLst/>
            </a:prstGeom>
            <a:grpFill/>
            <a:ln w="12700">
              <a:solidFill>
                <a:schemeClr val="tx1"/>
              </a:solidFill>
              <a:miter lim="800000"/>
              <a:headEnd/>
              <a:tailEnd/>
            </a:ln>
            <a:effectLst/>
          </p:spPr>
          <p:txBody>
            <a:bodyPr wrap="none"/>
            <a:lstStyle/>
            <a:p>
              <a:endParaRPr lang="en-US"/>
            </a:p>
          </p:txBody>
        </p:sp>
        <p:sp>
          <p:nvSpPr>
            <p:cNvPr id="32" name="Line 41"/>
            <p:cNvSpPr>
              <a:spLocks noChangeShapeType="1"/>
            </p:cNvSpPr>
            <p:nvPr/>
          </p:nvSpPr>
          <p:spPr bwMode="auto">
            <a:xfrm>
              <a:off x="3171825" y="2133601"/>
              <a:ext cx="0" cy="3505200"/>
            </a:xfrm>
            <a:prstGeom prst="line">
              <a:avLst/>
            </a:prstGeom>
            <a:grpFill/>
            <a:ln w="28575" cap="sq">
              <a:solidFill>
                <a:schemeClr val="tx1"/>
              </a:solidFill>
              <a:miter lim="800000"/>
              <a:headEnd/>
              <a:tailEnd/>
            </a:ln>
            <a:effectLst/>
          </p:spPr>
          <p:txBody>
            <a:bodyPr wrap="none"/>
            <a:lstStyle/>
            <a:p>
              <a:endParaRPr lang="en-US"/>
            </a:p>
          </p:txBody>
        </p:sp>
      </p:grpSp>
      <p:sp>
        <p:nvSpPr>
          <p:cNvPr id="2" name="TextBox 1"/>
          <p:cNvSpPr txBox="1"/>
          <p:nvPr/>
        </p:nvSpPr>
        <p:spPr>
          <a:xfrm>
            <a:off x="7465335" y="4724400"/>
            <a:ext cx="1678665" cy="830997"/>
          </a:xfrm>
          <a:prstGeom prst="rect">
            <a:avLst/>
          </a:prstGeom>
          <a:noFill/>
        </p:spPr>
        <p:txBody>
          <a:bodyPr wrap="none" rtlCol="0">
            <a:spAutoFit/>
          </a:bodyPr>
          <a:lstStyle/>
          <a:p>
            <a:r>
              <a:rPr lang="en-US" sz="1600" dirty="0">
                <a:solidFill>
                  <a:srgbClr val="008000"/>
                </a:solidFill>
                <a:latin typeface="Arial" pitchFamily="34" charset="0"/>
                <a:cs typeface="Arial" pitchFamily="34" charset="0"/>
              </a:rPr>
              <a:t>One of the two</a:t>
            </a:r>
            <a:br>
              <a:rPr lang="en-US" sz="1600" dirty="0">
                <a:solidFill>
                  <a:srgbClr val="008000"/>
                </a:solidFill>
                <a:latin typeface="Arial" pitchFamily="34" charset="0"/>
                <a:cs typeface="Arial" pitchFamily="34" charset="0"/>
              </a:rPr>
            </a:br>
            <a:r>
              <a:rPr lang="en-US" sz="1600" dirty="0">
                <a:solidFill>
                  <a:srgbClr val="008000"/>
                </a:solidFill>
                <a:latin typeface="Arial" pitchFamily="34" charset="0"/>
                <a:cs typeface="Arial" pitchFamily="34" charset="0"/>
              </a:rPr>
              <a:t>cols had to have</a:t>
            </a:r>
            <a:br>
              <a:rPr lang="en-US" sz="1600" dirty="0">
                <a:solidFill>
                  <a:srgbClr val="008000"/>
                </a:solidFill>
                <a:latin typeface="Arial" pitchFamily="34" charset="0"/>
                <a:cs typeface="Arial" pitchFamily="34" charset="0"/>
              </a:rPr>
            </a:br>
            <a:r>
              <a:rPr lang="en-US" sz="1600" dirty="0">
                <a:solidFill>
                  <a:srgbClr val="008000"/>
                </a:solidFill>
                <a:latin typeface="Arial" pitchFamily="34" charset="0"/>
                <a:cs typeface="Arial" pitchFamily="34" charset="0"/>
              </a:rPr>
              <a:t>1 at position </a:t>
            </a:r>
            <a:r>
              <a:rPr lang="en-US" sz="1600" b="1" i="1" dirty="0">
                <a:solidFill>
                  <a:srgbClr val="008000"/>
                </a:solidFill>
                <a:latin typeface="Arial" pitchFamily="34" charset="0"/>
                <a:cs typeface="Arial" pitchFamily="34" charset="0"/>
              </a:rPr>
              <a:t>y</a:t>
            </a:r>
          </a:p>
        </p:txBody>
      </p:sp>
    </p:spTree>
    <p:extLst>
      <p:ext uri="{BB962C8B-B14F-4D97-AF65-F5344CB8AC3E}">
        <p14:creationId xmlns:p14="http://schemas.microsoft.com/office/powerpoint/2010/main" val="3493681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915">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915">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8915">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8915">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8915">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8915">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8915">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891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dirty="0"/>
              <a:t>Four Types of Rows</a:t>
            </a:r>
          </a:p>
        </p:txBody>
      </p:sp>
      <p:sp>
        <p:nvSpPr>
          <p:cNvPr id="35843" name="Rectangle 3"/>
          <p:cNvSpPr>
            <a:spLocks noGrp="1" noChangeArrowheads="1"/>
          </p:cNvSpPr>
          <p:nvPr>
            <p:ph idx="1"/>
          </p:nvPr>
        </p:nvSpPr>
        <p:spPr>
          <a:xfrm>
            <a:off x="457200" y="1371600"/>
            <a:ext cx="8686800" cy="5334000"/>
          </a:xfrm>
        </p:spPr>
        <p:txBody>
          <a:bodyPr>
            <a:normAutofit fontScale="92500"/>
          </a:bodyPr>
          <a:lstStyle/>
          <a:p>
            <a:pPr>
              <a:lnSpc>
                <a:spcPct val="90000"/>
              </a:lnSpc>
            </a:pPr>
            <a:r>
              <a:rPr lang="en-US" b="1" dirty="0">
                <a:solidFill>
                  <a:srgbClr val="D60093"/>
                </a:solidFill>
              </a:rPr>
              <a:t>Given cols C</a:t>
            </a:r>
            <a:r>
              <a:rPr lang="en-US" b="1" baseline="-25000" dirty="0">
                <a:solidFill>
                  <a:srgbClr val="D60093"/>
                </a:solidFill>
              </a:rPr>
              <a:t>1</a:t>
            </a:r>
            <a:r>
              <a:rPr lang="en-US" b="1" dirty="0">
                <a:solidFill>
                  <a:srgbClr val="D60093"/>
                </a:solidFill>
              </a:rPr>
              <a:t> and C</a:t>
            </a:r>
            <a:r>
              <a:rPr lang="en-US" b="1" baseline="-25000" dirty="0">
                <a:solidFill>
                  <a:srgbClr val="D60093"/>
                </a:solidFill>
              </a:rPr>
              <a:t>2</a:t>
            </a:r>
            <a:r>
              <a:rPr lang="en-US" b="1" dirty="0">
                <a:solidFill>
                  <a:srgbClr val="D60093"/>
                </a:solidFill>
              </a:rPr>
              <a:t>, rows are classified as:</a:t>
            </a:r>
          </a:p>
          <a:p>
            <a:pPr lvl="1">
              <a:lnSpc>
                <a:spcPct val="90000"/>
              </a:lnSpc>
              <a:buFont typeface="Monotype Sorts" pitchFamily="2" charset="2"/>
              <a:buNone/>
            </a:pPr>
            <a:r>
              <a:rPr lang="en-US" dirty="0"/>
              <a:t>				</a:t>
            </a:r>
            <a:r>
              <a:rPr lang="en-US" u="sng" dirty="0"/>
              <a:t>C</a:t>
            </a:r>
            <a:r>
              <a:rPr lang="en-US" u="sng" baseline="-25000" dirty="0"/>
              <a:t>1</a:t>
            </a:r>
            <a:r>
              <a:rPr lang="en-US" u="sng" dirty="0"/>
              <a:t>	C</a:t>
            </a:r>
            <a:r>
              <a:rPr lang="en-US" u="sng" baseline="-25000" dirty="0"/>
              <a:t>2</a:t>
            </a:r>
          </a:p>
          <a:p>
            <a:pPr lvl="1">
              <a:lnSpc>
                <a:spcPct val="90000"/>
              </a:lnSpc>
              <a:buFont typeface="Monotype Sorts" pitchFamily="2" charset="2"/>
              <a:buNone/>
            </a:pPr>
            <a:r>
              <a:rPr lang="en-US" dirty="0"/>
              <a:t>			A	1	1</a:t>
            </a:r>
          </a:p>
          <a:p>
            <a:pPr lvl="1">
              <a:lnSpc>
                <a:spcPct val="90000"/>
              </a:lnSpc>
              <a:buFont typeface="Monotype Sorts" pitchFamily="2" charset="2"/>
              <a:buNone/>
            </a:pPr>
            <a:r>
              <a:rPr lang="en-US" dirty="0"/>
              <a:t>			B	1	0</a:t>
            </a:r>
          </a:p>
          <a:p>
            <a:pPr lvl="1">
              <a:lnSpc>
                <a:spcPct val="90000"/>
              </a:lnSpc>
              <a:buFont typeface="Monotype Sorts" pitchFamily="2" charset="2"/>
              <a:buNone/>
            </a:pPr>
            <a:r>
              <a:rPr lang="en-US" dirty="0"/>
              <a:t>			C	0	1</a:t>
            </a:r>
          </a:p>
          <a:p>
            <a:pPr lvl="1">
              <a:lnSpc>
                <a:spcPct val="90000"/>
              </a:lnSpc>
              <a:buFont typeface="Monotype Sorts" pitchFamily="2" charset="2"/>
              <a:buNone/>
            </a:pPr>
            <a:r>
              <a:rPr lang="en-US" dirty="0"/>
              <a:t>			D	0	0</a:t>
            </a:r>
          </a:p>
          <a:p>
            <a:pPr lvl="1">
              <a:lnSpc>
                <a:spcPct val="90000"/>
              </a:lnSpc>
            </a:pPr>
            <a:r>
              <a:rPr lang="en-US" b="1" dirty="0"/>
              <a:t>Define: a</a:t>
            </a:r>
            <a:r>
              <a:rPr lang="en-US" dirty="0"/>
              <a:t> = # rows of type A, etc.</a:t>
            </a:r>
          </a:p>
          <a:p>
            <a:pPr>
              <a:lnSpc>
                <a:spcPct val="90000"/>
              </a:lnSpc>
            </a:pPr>
            <a:r>
              <a:rPr lang="en-US" b="1" dirty="0"/>
              <a:t>Note:</a:t>
            </a:r>
            <a:r>
              <a:rPr lang="en-US" dirty="0"/>
              <a:t> </a:t>
            </a:r>
            <a:r>
              <a:rPr lang="en-US" b="1" dirty="0" err="1">
                <a:solidFill>
                  <a:srgbClr val="008000"/>
                </a:solidFill>
              </a:rPr>
              <a:t>sim</a:t>
            </a:r>
            <a:r>
              <a:rPr lang="en-US" b="1" dirty="0">
                <a:solidFill>
                  <a:srgbClr val="008000"/>
                </a:solidFill>
              </a:rPr>
              <a:t>(C</a:t>
            </a:r>
            <a:r>
              <a:rPr lang="en-US" b="1" baseline="-25000" dirty="0">
                <a:solidFill>
                  <a:srgbClr val="008000"/>
                </a:solidFill>
              </a:rPr>
              <a:t>1</a:t>
            </a:r>
            <a:r>
              <a:rPr lang="en-US" b="1" dirty="0">
                <a:solidFill>
                  <a:srgbClr val="008000"/>
                </a:solidFill>
              </a:rPr>
              <a:t>, C</a:t>
            </a:r>
            <a:r>
              <a:rPr lang="en-US" b="1" baseline="-25000" dirty="0">
                <a:solidFill>
                  <a:srgbClr val="008000"/>
                </a:solidFill>
              </a:rPr>
              <a:t>2</a:t>
            </a:r>
            <a:r>
              <a:rPr lang="en-US" b="1" dirty="0">
                <a:solidFill>
                  <a:srgbClr val="008000"/>
                </a:solidFill>
              </a:rPr>
              <a:t>) = a/(a +b +c)</a:t>
            </a:r>
          </a:p>
          <a:p>
            <a:pPr>
              <a:lnSpc>
                <a:spcPct val="90000"/>
              </a:lnSpc>
            </a:pPr>
            <a:r>
              <a:rPr lang="en-US" b="1" dirty="0"/>
              <a:t>Then:</a:t>
            </a:r>
            <a:r>
              <a:rPr lang="en-US" b="1" dirty="0">
                <a:solidFill>
                  <a:schemeClr val="accent3"/>
                </a:solidFill>
              </a:rPr>
              <a:t> </a:t>
            </a:r>
            <a:r>
              <a:rPr lang="en-US" b="1" dirty="0" err="1">
                <a:solidFill>
                  <a:srgbClr val="0000FF"/>
                </a:solidFill>
              </a:rPr>
              <a:t>Pr</a:t>
            </a:r>
            <a:r>
              <a:rPr lang="en-US" dirty="0">
                <a:solidFill>
                  <a:srgbClr val="0000FF"/>
                </a:solidFill>
              </a:rPr>
              <a:t>[</a:t>
            </a:r>
            <a:r>
              <a:rPr lang="en-US" i="1" dirty="0">
                <a:solidFill>
                  <a:srgbClr val="0000FF"/>
                </a:solidFill>
              </a:rPr>
              <a:t>h</a:t>
            </a:r>
            <a:r>
              <a:rPr lang="en-US" dirty="0">
                <a:solidFill>
                  <a:srgbClr val="0000FF"/>
                </a:solidFill>
              </a:rPr>
              <a:t>(C</a:t>
            </a:r>
            <a:r>
              <a:rPr lang="en-US" baseline="-25000" dirty="0">
                <a:solidFill>
                  <a:srgbClr val="0000FF"/>
                </a:solidFill>
              </a:rPr>
              <a:t>1</a:t>
            </a:r>
            <a:r>
              <a:rPr lang="en-US" dirty="0">
                <a:solidFill>
                  <a:srgbClr val="0000FF"/>
                </a:solidFill>
              </a:rPr>
              <a:t>) = </a:t>
            </a:r>
            <a:r>
              <a:rPr lang="en-US" i="1" dirty="0">
                <a:solidFill>
                  <a:srgbClr val="0000FF"/>
                </a:solidFill>
              </a:rPr>
              <a:t>h</a:t>
            </a:r>
            <a:r>
              <a:rPr lang="en-US" dirty="0">
                <a:solidFill>
                  <a:srgbClr val="0000FF"/>
                </a:solidFill>
              </a:rPr>
              <a:t>(C</a:t>
            </a:r>
            <a:r>
              <a:rPr lang="en-US" baseline="-25000" dirty="0">
                <a:solidFill>
                  <a:srgbClr val="0000FF"/>
                </a:solidFill>
              </a:rPr>
              <a:t>2</a:t>
            </a:r>
            <a:r>
              <a:rPr lang="en-US" dirty="0">
                <a:solidFill>
                  <a:srgbClr val="0000FF"/>
                </a:solidFill>
              </a:rPr>
              <a:t>)] = </a:t>
            </a:r>
            <a:r>
              <a:rPr lang="en-US" i="1" dirty="0" err="1">
                <a:solidFill>
                  <a:srgbClr val="0000FF"/>
                </a:solidFill>
              </a:rPr>
              <a:t>Sim</a:t>
            </a:r>
            <a:r>
              <a:rPr lang="en-US" dirty="0">
                <a:solidFill>
                  <a:srgbClr val="0000FF"/>
                </a:solidFill>
              </a:rPr>
              <a:t>(C</a:t>
            </a:r>
            <a:r>
              <a:rPr lang="en-US" baseline="-25000" dirty="0">
                <a:solidFill>
                  <a:srgbClr val="0000FF"/>
                </a:solidFill>
              </a:rPr>
              <a:t>1</a:t>
            </a:r>
            <a:r>
              <a:rPr lang="en-US" dirty="0">
                <a:solidFill>
                  <a:srgbClr val="0000FF"/>
                </a:solidFill>
              </a:rPr>
              <a:t>, C</a:t>
            </a:r>
            <a:r>
              <a:rPr lang="en-US" baseline="-25000" dirty="0">
                <a:solidFill>
                  <a:srgbClr val="0000FF"/>
                </a:solidFill>
              </a:rPr>
              <a:t>2</a:t>
            </a:r>
            <a:r>
              <a:rPr lang="en-US" dirty="0">
                <a:solidFill>
                  <a:srgbClr val="0000FF"/>
                </a:solidFill>
              </a:rPr>
              <a:t>) </a:t>
            </a:r>
          </a:p>
          <a:p>
            <a:pPr lvl="1"/>
            <a:r>
              <a:rPr lang="en-US" dirty="0"/>
              <a:t>Look down the permuted cols C</a:t>
            </a:r>
            <a:r>
              <a:rPr lang="en-US" baseline="-25000" dirty="0"/>
              <a:t>1</a:t>
            </a:r>
            <a:r>
              <a:rPr lang="en-US" dirty="0"/>
              <a:t> and C</a:t>
            </a:r>
            <a:r>
              <a:rPr lang="en-US" baseline="-25000" dirty="0"/>
              <a:t>2</a:t>
            </a:r>
            <a:r>
              <a:rPr lang="en-US" dirty="0"/>
              <a:t> until we see a 1</a:t>
            </a:r>
          </a:p>
          <a:p>
            <a:pPr lvl="1"/>
            <a:r>
              <a:rPr lang="en-US" dirty="0"/>
              <a:t>If it’s a type-</a:t>
            </a:r>
            <a:r>
              <a:rPr lang="en-US" i="1" dirty="0"/>
              <a:t>A</a:t>
            </a:r>
            <a:r>
              <a:rPr lang="en-US" dirty="0"/>
              <a:t> row, then </a:t>
            </a:r>
            <a:r>
              <a:rPr lang="en-US" i="1" dirty="0"/>
              <a:t>h</a:t>
            </a:r>
            <a:r>
              <a:rPr lang="en-US" dirty="0"/>
              <a:t>(C</a:t>
            </a:r>
            <a:r>
              <a:rPr lang="en-US" baseline="-25000" dirty="0"/>
              <a:t>1</a:t>
            </a:r>
            <a:r>
              <a:rPr lang="en-US" dirty="0"/>
              <a:t>) = </a:t>
            </a:r>
            <a:r>
              <a:rPr lang="en-US" i="1" dirty="0"/>
              <a:t>h</a:t>
            </a:r>
            <a:r>
              <a:rPr lang="en-US" dirty="0"/>
              <a:t>(C</a:t>
            </a:r>
            <a:r>
              <a:rPr lang="en-US" baseline="-25000" dirty="0"/>
              <a:t>2</a:t>
            </a:r>
            <a:r>
              <a:rPr lang="en-US" dirty="0"/>
              <a:t>)</a:t>
            </a:r>
            <a:br>
              <a:rPr lang="en-US" dirty="0"/>
            </a:br>
            <a:r>
              <a:rPr lang="en-US" dirty="0"/>
              <a:t>If a type-</a:t>
            </a:r>
            <a:r>
              <a:rPr lang="en-US" i="1" dirty="0"/>
              <a:t>B</a:t>
            </a:r>
            <a:r>
              <a:rPr lang="en-US" dirty="0"/>
              <a:t> or type-</a:t>
            </a:r>
            <a:r>
              <a:rPr lang="en-US" i="1" dirty="0"/>
              <a:t>C</a:t>
            </a:r>
            <a:r>
              <a:rPr lang="en-US" dirty="0"/>
              <a:t> row, then not</a:t>
            </a:r>
          </a:p>
          <a:p>
            <a:pPr>
              <a:lnSpc>
                <a:spcPct val="90000"/>
              </a:lnSpc>
            </a:pPr>
            <a:endParaRPr lang="en-US" dirty="0"/>
          </a:p>
        </p:txBody>
      </p:sp>
      <p:sp>
        <p:nvSpPr>
          <p:cNvPr id="4" name="Slide Number Placeholder 5"/>
          <p:cNvSpPr>
            <a:spLocks noGrp="1"/>
          </p:cNvSpPr>
          <p:nvPr>
            <p:ph type="sldNum" sz="quarter" idx="12"/>
          </p:nvPr>
        </p:nvSpPr>
        <p:spPr/>
        <p:txBody>
          <a:bodyPr/>
          <a:lstStyle/>
          <a:p>
            <a:fld id="{667D4DE1-A561-4FDE-8930-66E5D4C22F12}" type="slidenum">
              <a:rPr lang="en-US"/>
              <a:pPr/>
              <a:t>27</a:t>
            </a:fld>
            <a:endParaRPr lang="en-US"/>
          </a:p>
        </p:txBody>
      </p:sp>
      <p:sp>
        <p:nvSpPr>
          <p:cNvPr id="5" name="Date Placeholder 4"/>
          <p:cNvSpPr>
            <a:spLocks noGrp="1"/>
          </p:cNvSpPr>
          <p:nvPr>
            <p:ph type="dt" sz="half" idx="10"/>
          </p:nvPr>
        </p:nvSpPr>
        <p:spPr/>
        <p:txBody>
          <a:bodyPr/>
          <a:lstStyle/>
          <a:p>
            <a:fld id="{96C6C1CE-63BE-1243-98E5-916CD4A371AC}"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grpSp>
        <p:nvGrpSpPr>
          <p:cNvPr id="7" name="Group 6"/>
          <p:cNvGrpSpPr/>
          <p:nvPr/>
        </p:nvGrpSpPr>
        <p:grpSpPr>
          <a:xfrm>
            <a:off x="7924799" y="57149"/>
            <a:ext cx="1257301" cy="3524251"/>
            <a:chOff x="2057401" y="2133600"/>
            <a:chExt cx="1257301" cy="3524251"/>
          </a:xfrm>
          <a:solidFill>
            <a:schemeClr val="bg1"/>
          </a:solidFill>
        </p:grpSpPr>
        <p:sp>
          <p:nvSpPr>
            <p:cNvPr id="8" name="Rectangle 7"/>
            <p:cNvSpPr>
              <a:spLocks noChangeArrowheads="1"/>
            </p:cNvSpPr>
            <p:nvPr/>
          </p:nvSpPr>
          <p:spPr bwMode="auto">
            <a:xfrm>
              <a:off x="2686051" y="5064125"/>
              <a:ext cx="628651" cy="593725"/>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9" name="Rectangle 8"/>
            <p:cNvSpPr>
              <a:spLocks noChangeArrowheads="1"/>
            </p:cNvSpPr>
            <p:nvPr/>
          </p:nvSpPr>
          <p:spPr bwMode="auto">
            <a:xfrm>
              <a:off x="2057401" y="5064125"/>
              <a:ext cx="628651" cy="593725"/>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10" name="Rectangle 9"/>
            <p:cNvSpPr>
              <a:spLocks noChangeArrowheads="1"/>
            </p:cNvSpPr>
            <p:nvPr/>
          </p:nvSpPr>
          <p:spPr bwMode="auto">
            <a:xfrm>
              <a:off x="2686051" y="4468813"/>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11" name="Rectangle 10"/>
            <p:cNvSpPr>
              <a:spLocks noChangeArrowheads="1"/>
            </p:cNvSpPr>
            <p:nvPr/>
          </p:nvSpPr>
          <p:spPr bwMode="auto">
            <a:xfrm>
              <a:off x="2057401" y="4468813"/>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12" name="Rectangle 11"/>
            <p:cNvSpPr>
              <a:spLocks noChangeArrowheads="1"/>
            </p:cNvSpPr>
            <p:nvPr/>
          </p:nvSpPr>
          <p:spPr bwMode="auto">
            <a:xfrm>
              <a:off x="2686051" y="3871913"/>
              <a:ext cx="628651" cy="596900"/>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13" name="Rectangle 12"/>
            <p:cNvSpPr>
              <a:spLocks noChangeArrowheads="1"/>
            </p:cNvSpPr>
            <p:nvPr/>
          </p:nvSpPr>
          <p:spPr bwMode="auto">
            <a:xfrm>
              <a:off x="2057401" y="3871913"/>
              <a:ext cx="628651" cy="596900"/>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14" name="Rectangle 13"/>
            <p:cNvSpPr>
              <a:spLocks noChangeArrowheads="1"/>
            </p:cNvSpPr>
            <p:nvPr/>
          </p:nvSpPr>
          <p:spPr bwMode="auto">
            <a:xfrm>
              <a:off x="2686051" y="3276600"/>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b="1" dirty="0"/>
                <a:t>1</a:t>
              </a:r>
            </a:p>
          </p:txBody>
        </p:sp>
        <p:sp>
          <p:nvSpPr>
            <p:cNvPr id="15" name="Rectangle 14"/>
            <p:cNvSpPr>
              <a:spLocks noChangeArrowheads="1"/>
            </p:cNvSpPr>
            <p:nvPr/>
          </p:nvSpPr>
          <p:spPr bwMode="auto">
            <a:xfrm>
              <a:off x="2057401" y="3276600"/>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b="1" dirty="0"/>
                <a:t>1</a:t>
              </a:r>
            </a:p>
          </p:txBody>
        </p:sp>
        <p:sp>
          <p:nvSpPr>
            <p:cNvPr id="16" name="Rectangle 15"/>
            <p:cNvSpPr>
              <a:spLocks noChangeArrowheads="1"/>
            </p:cNvSpPr>
            <p:nvPr/>
          </p:nvSpPr>
          <p:spPr bwMode="auto">
            <a:xfrm>
              <a:off x="2686051" y="2728913"/>
              <a:ext cx="628651" cy="547688"/>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17" name="Rectangle 16"/>
            <p:cNvSpPr>
              <a:spLocks noChangeArrowheads="1"/>
            </p:cNvSpPr>
            <p:nvPr/>
          </p:nvSpPr>
          <p:spPr bwMode="auto">
            <a:xfrm>
              <a:off x="2057401" y="2728913"/>
              <a:ext cx="628651" cy="547688"/>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18" name="Rectangle 17"/>
            <p:cNvSpPr>
              <a:spLocks noChangeArrowheads="1"/>
            </p:cNvSpPr>
            <p:nvPr/>
          </p:nvSpPr>
          <p:spPr bwMode="auto">
            <a:xfrm>
              <a:off x="2686051" y="2133600"/>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19" name="Rectangle 18"/>
            <p:cNvSpPr>
              <a:spLocks noChangeArrowheads="1"/>
            </p:cNvSpPr>
            <p:nvPr/>
          </p:nvSpPr>
          <p:spPr bwMode="auto">
            <a:xfrm>
              <a:off x="2057401" y="2133600"/>
              <a:ext cx="628651" cy="595313"/>
            </a:xfrm>
            <a:prstGeom prst="rect">
              <a:avLst/>
            </a:prstGeom>
            <a:grpFill/>
            <a:ln w="9525">
              <a:noFill/>
              <a:miter lim="800000"/>
              <a:headEnd/>
              <a:tailEnd/>
            </a:ln>
            <a:effectLst/>
          </p:spPr>
          <p:txBody>
            <a:bodyPr/>
            <a:lstStyle/>
            <a:p>
              <a:pPr>
                <a:spcBef>
                  <a:spcPct val="20000"/>
                </a:spcBef>
                <a:buClr>
                  <a:srgbClr val="CC00CC"/>
                </a:buClr>
                <a:buFont typeface="Monotype Sorts" pitchFamily="2" charset="2"/>
                <a:buNone/>
              </a:pPr>
              <a:r>
                <a:rPr lang="en-US" sz="2800" dirty="0"/>
                <a:t>0 </a:t>
              </a:r>
            </a:p>
          </p:txBody>
        </p:sp>
        <p:sp>
          <p:nvSpPr>
            <p:cNvPr id="20" name="Line 33"/>
            <p:cNvSpPr>
              <a:spLocks noChangeShapeType="1"/>
            </p:cNvSpPr>
            <p:nvPr/>
          </p:nvSpPr>
          <p:spPr bwMode="auto">
            <a:xfrm>
              <a:off x="2057401" y="2133600"/>
              <a:ext cx="1097280" cy="0"/>
            </a:xfrm>
            <a:prstGeom prst="line">
              <a:avLst/>
            </a:prstGeom>
            <a:grpFill/>
            <a:ln w="28575" cap="sq">
              <a:solidFill>
                <a:schemeClr val="tx1"/>
              </a:solidFill>
              <a:miter lim="800000"/>
              <a:headEnd/>
              <a:tailEnd/>
            </a:ln>
            <a:effectLst/>
          </p:spPr>
          <p:txBody>
            <a:bodyPr wrap="none"/>
            <a:lstStyle/>
            <a:p>
              <a:endParaRPr lang="en-US"/>
            </a:p>
          </p:txBody>
        </p:sp>
        <p:sp>
          <p:nvSpPr>
            <p:cNvPr id="21" name="Line 34"/>
            <p:cNvSpPr>
              <a:spLocks noChangeShapeType="1"/>
            </p:cNvSpPr>
            <p:nvPr/>
          </p:nvSpPr>
          <p:spPr bwMode="auto">
            <a:xfrm>
              <a:off x="2057401" y="2728913"/>
              <a:ext cx="1097280" cy="0"/>
            </a:xfrm>
            <a:prstGeom prst="line">
              <a:avLst/>
            </a:prstGeom>
            <a:grpFill/>
            <a:ln w="12700">
              <a:solidFill>
                <a:schemeClr val="tx1"/>
              </a:solidFill>
              <a:miter lim="800000"/>
              <a:headEnd/>
              <a:tailEnd/>
            </a:ln>
            <a:effectLst/>
          </p:spPr>
          <p:txBody>
            <a:bodyPr wrap="none"/>
            <a:lstStyle/>
            <a:p>
              <a:endParaRPr lang="en-US"/>
            </a:p>
          </p:txBody>
        </p:sp>
        <p:sp>
          <p:nvSpPr>
            <p:cNvPr id="22" name="Line 35"/>
            <p:cNvSpPr>
              <a:spLocks noChangeShapeType="1"/>
            </p:cNvSpPr>
            <p:nvPr/>
          </p:nvSpPr>
          <p:spPr bwMode="auto">
            <a:xfrm>
              <a:off x="2057401" y="3276600"/>
              <a:ext cx="1097280" cy="0"/>
            </a:xfrm>
            <a:prstGeom prst="line">
              <a:avLst/>
            </a:prstGeom>
            <a:grpFill/>
            <a:ln w="12700">
              <a:solidFill>
                <a:schemeClr val="tx1"/>
              </a:solidFill>
              <a:miter lim="800000"/>
              <a:headEnd/>
              <a:tailEnd/>
            </a:ln>
            <a:effectLst/>
          </p:spPr>
          <p:txBody>
            <a:bodyPr wrap="none"/>
            <a:lstStyle/>
            <a:p>
              <a:endParaRPr lang="en-US"/>
            </a:p>
          </p:txBody>
        </p:sp>
        <p:sp>
          <p:nvSpPr>
            <p:cNvPr id="23" name="Line 36"/>
            <p:cNvSpPr>
              <a:spLocks noChangeShapeType="1"/>
            </p:cNvSpPr>
            <p:nvPr/>
          </p:nvSpPr>
          <p:spPr bwMode="auto">
            <a:xfrm>
              <a:off x="2057401" y="3871913"/>
              <a:ext cx="1097280" cy="0"/>
            </a:xfrm>
            <a:prstGeom prst="line">
              <a:avLst/>
            </a:prstGeom>
            <a:grpFill/>
            <a:ln w="12700">
              <a:solidFill>
                <a:schemeClr val="tx1"/>
              </a:solidFill>
              <a:miter lim="800000"/>
              <a:headEnd/>
              <a:tailEnd/>
            </a:ln>
            <a:effectLst/>
          </p:spPr>
          <p:txBody>
            <a:bodyPr wrap="none"/>
            <a:lstStyle/>
            <a:p>
              <a:endParaRPr lang="en-US"/>
            </a:p>
          </p:txBody>
        </p:sp>
        <p:sp>
          <p:nvSpPr>
            <p:cNvPr id="24" name="Line 37"/>
            <p:cNvSpPr>
              <a:spLocks noChangeShapeType="1"/>
            </p:cNvSpPr>
            <p:nvPr/>
          </p:nvSpPr>
          <p:spPr bwMode="auto">
            <a:xfrm>
              <a:off x="2057401" y="4468813"/>
              <a:ext cx="1097280" cy="0"/>
            </a:xfrm>
            <a:prstGeom prst="line">
              <a:avLst/>
            </a:prstGeom>
            <a:grpFill/>
            <a:ln w="12700">
              <a:solidFill>
                <a:schemeClr val="tx1"/>
              </a:solidFill>
              <a:miter lim="800000"/>
              <a:headEnd/>
              <a:tailEnd/>
            </a:ln>
            <a:effectLst/>
          </p:spPr>
          <p:txBody>
            <a:bodyPr wrap="none"/>
            <a:lstStyle/>
            <a:p>
              <a:endParaRPr lang="en-US"/>
            </a:p>
          </p:txBody>
        </p:sp>
        <p:sp>
          <p:nvSpPr>
            <p:cNvPr id="25" name="Line 38"/>
            <p:cNvSpPr>
              <a:spLocks noChangeShapeType="1"/>
            </p:cNvSpPr>
            <p:nvPr/>
          </p:nvSpPr>
          <p:spPr bwMode="auto">
            <a:xfrm>
              <a:off x="2057401" y="5064125"/>
              <a:ext cx="1097280" cy="0"/>
            </a:xfrm>
            <a:prstGeom prst="line">
              <a:avLst/>
            </a:prstGeom>
            <a:grpFill/>
            <a:ln w="12700">
              <a:solidFill>
                <a:schemeClr val="tx1"/>
              </a:solidFill>
              <a:miter lim="800000"/>
              <a:headEnd/>
              <a:tailEnd/>
            </a:ln>
            <a:effectLst/>
          </p:spPr>
          <p:txBody>
            <a:bodyPr wrap="none"/>
            <a:lstStyle/>
            <a:p>
              <a:endParaRPr lang="en-US"/>
            </a:p>
          </p:txBody>
        </p:sp>
        <p:sp>
          <p:nvSpPr>
            <p:cNvPr id="26" name="Line 39"/>
            <p:cNvSpPr>
              <a:spLocks noChangeShapeType="1"/>
            </p:cNvSpPr>
            <p:nvPr/>
          </p:nvSpPr>
          <p:spPr bwMode="auto">
            <a:xfrm>
              <a:off x="2057401" y="5657850"/>
              <a:ext cx="1097280" cy="0"/>
            </a:xfrm>
            <a:prstGeom prst="line">
              <a:avLst/>
            </a:prstGeom>
            <a:grpFill/>
            <a:ln w="12700">
              <a:solidFill>
                <a:schemeClr val="tx1"/>
              </a:solidFill>
              <a:miter lim="800000"/>
              <a:headEnd/>
              <a:tailEnd/>
            </a:ln>
            <a:effectLst/>
          </p:spPr>
          <p:txBody>
            <a:bodyPr wrap="none"/>
            <a:lstStyle/>
            <a:p>
              <a:endParaRPr lang="en-US"/>
            </a:p>
          </p:txBody>
        </p:sp>
        <p:sp>
          <p:nvSpPr>
            <p:cNvPr id="27" name="Line 40"/>
            <p:cNvSpPr>
              <a:spLocks noChangeShapeType="1"/>
            </p:cNvSpPr>
            <p:nvPr/>
          </p:nvSpPr>
          <p:spPr bwMode="auto">
            <a:xfrm>
              <a:off x="2057401" y="5638800"/>
              <a:ext cx="1097280" cy="0"/>
            </a:xfrm>
            <a:prstGeom prst="line">
              <a:avLst/>
            </a:prstGeom>
            <a:grpFill/>
            <a:ln w="28575" cap="sq">
              <a:solidFill>
                <a:schemeClr val="tx1"/>
              </a:solidFill>
              <a:miter lim="800000"/>
              <a:headEnd/>
              <a:tailEnd/>
            </a:ln>
            <a:effectLst/>
          </p:spPr>
          <p:txBody>
            <a:bodyPr wrap="none"/>
            <a:lstStyle/>
            <a:p>
              <a:endParaRPr lang="en-US"/>
            </a:p>
          </p:txBody>
        </p:sp>
        <p:sp>
          <p:nvSpPr>
            <p:cNvPr id="28" name="Line 41"/>
            <p:cNvSpPr>
              <a:spLocks noChangeShapeType="1"/>
            </p:cNvSpPr>
            <p:nvPr/>
          </p:nvSpPr>
          <p:spPr bwMode="auto">
            <a:xfrm>
              <a:off x="2057401" y="2133601"/>
              <a:ext cx="0" cy="3524250"/>
            </a:xfrm>
            <a:prstGeom prst="line">
              <a:avLst/>
            </a:prstGeom>
            <a:grpFill/>
            <a:ln w="28575" cap="sq">
              <a:solidFill>
                <a:schemeClr val="tx1"/>
              </a:solidFill>
              <a:miter lim="800000"/>
              <a:headEnd/>
              <a:tailEnd/>
            </a:ln>
            <a:effectLst/>
          </p:spPr>
          <p:txBody>
            <a:bodyPr wrap="none"/>
            <a:lstStyle/>
            <a:p>
              <a:endParaRPr lang="en-US"/>
            </a:p>
          </p:txBody>
        </p:sp>
        <p:sp>
          <p:nvSpPr>
            <p:cNvPr id="29" name="Line 42"/>
            <p:cNvSpPr>
              <a:spLocks noChangeShapeType="1"/>
            </p:cNvSpPr>
            <p:nvPr/>
          </p:nvSpPr>
          <p:spPr bwMode="auto">
            <a:xfrm>
              <a:off x="2581275" y="2133601"/>
              <a:ext cx="24766" cy="3524250"/>
            </a:xfrm>
            <a:prstGeom prst="line">
              <a:avLst/>
            </a:prstGeom>
            <a:grpFill/>
            <a:ln w="12700">
              <a:solidFill>
                <a:schemeClr val="tx1"/>
              </a:solidFill>
              <a:miter lim="800000"/>
              <a:headEnd/>
              <a:tailEnd/>
            </a:ln>
            <a:effectLst/>
          </p:spPr>
          <p:txBody>
            <a:bodyPr wrap="none"/>
            <a:lstStyle/>
            <a:p>
              <a:endParaRPr lang="en-US"/>
            </a:p>
          </p:txBody>
        </p:sp>
        <p:sp>
          <p:nvSpPr>
            <p:cNvPr id="30" name="Line 41"/>
            <p:cNvSpPr>
              <a:spLocks noChangeShapeType="1"/>
            </p:cNvSpPr>
            <p:nvPr/>
          </p:nvSpPr>
          <p:spPr bwMode="auto">
            <a:xfrm>
              <a:off x="3171825" y="2133601"/>
              <a:ext cx="0" cy="3505200"/>
            </a:xfrm>
            <a:prstGeom prst="line">
              <a:avLst/>
            </a:prstGeom>
            <a:grpFill/>
            <a:ln w="28575" cap="sq">
              <a:solidFill>
                <a:schemeClr val="tx1"/>
              </a:solidFill>
              <a:miter lim="800000"/>
              <a:headEnd/>
              <a:tailEnd/>
            </a:ln>
            <a:effectLst/>
          </p:spPr>
          <p:txBody>
            <a:bodyPr wrap="none"/>
            <a:lstStyle/>
            <a:p>
              <a:endParaRPr lang="en-US"/>
            </a:p>
          </p:txBody>
        </p:sp>
      </p:grpSp>
    </p:spTree>
    <p:extLst>
      <p:ext uri="{BB962C8B-B14F-4D97-AF65-F5344CB8AC3E}">
        <p14:creationId xmlns:p14="http://schemas.microsoft.com/office/powerpoint/2010/main" val="24224284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fld id="{A95AE722-793F-44DF-9573-85385B3A33C1}" type="slidenum">
              <a:rPr lang="en-US"/>
              <a:pPr/>
              <a:t>28</a:t>
            </a:fld>
            <a:endParaRPr lang="en-US"/>
          </a:p>
        </p:txBody>
      </p:sp>
      <p:sp>
        <p:nvSpPr>
          <p:cNvPr id="39938" name="Rectangle 2"/>
          <p:cNvSpPr>
            <a:spLocks noGrp="1" noChangeArrowheads="1"/>
          </p:cNvSpPr>
          <p:nvPr>
            <p:ph type="title"/>
          </p:nvPr>
        </p:nvSpPr>
        <p:spPr/>
        <p:txBody>
          <a:bodyPr/>
          <a:lstStyle/>
          <a:p>
            <a:r>
              <a:rPr lang="en-US"/>
              <a:t>Similarity for Signatures</a:t>
            </a:r>
          </a:p>
        </p:txBody>
      </p:sp>
      <p:sp>
        <p:nvSpPr>
          <p:cNvPr id="39939" name="Rectangle 3"/>
          <p:cNvSpPr>
            <a:spLocks noGrp="1" noChangeArrowheads="1"/>
          </p:cNvSpPr>
          <p:nvPr>
            <p:ph type="body" idx="1"/>
          </p:nvPr>
        </p:nvSpPr>
        <p:spPr>
          <a:xfrm>
            <a:off x="457200" y="1295400"/>
            <a:ext cx="8229600" cy="5410200"/>
          </a:xfrm>
        </p:spPr>
        <p:txBody>
          <a:bodyPr>
            <a:normAutofit lnSpcReduction="10000"/>
          </a:bodyPr>
          <a:lstStyle/>
          <a:p>
            <a:r>
              <a:rPr lang="en-US" dirty="0"/>
              <a:t>We know: </a:t>
            </a:r>
            <a:r>
              <a:rPr lang="en-US" b="1" dirty="0" err="1">
                <a:solidFill>
                  <a:srgbClr val="0000FF"/>
                </a:solidFill>
              </a:rPr>
              <a:t>Pr</a:t>
            </a:r>
            <a:r>
              <a:rPr lang="en-US" b="1" dirty="0">
                <a:solidFill>
                  <a:srgbClr val="0000FF"/>
                </a:solidFill>
              </a:rPr>
              <a:t>[</a:t>
            </a:r>
            <a:r>
              <a:rPr lang="en-US" b="1" i="1" dirty="0">
                <a:solidFill>
                  <a:srgbClr val="0000FF"/>
                </a:solidFill>
              </a:rPr>
              <a:t>h</a:t>
            </a:r>
            <a:r>
              <a:rPr lang="en-US" b="1" baseline="-25000" dirty="0">
                <a:solidFill>
                  <a:srgbClr val="0000FF"/>
                </a:solidFill>
                <a:sym typeface="Symbol"/>
              </a:rPr>
              <a:t></a:t>
            </a:r>
            <a:r>
              <a:rPr lang="en-US" b="1" dirty="0">
                <a:solidFill>
                  <a:srgbClr val="0000FF"/>
                </a:solidFill>
              </a:rPr>
              <a:t>(C</a:t>
            </a:r>
            <a:r>
              <a:rPr lang="en-US" b="1" baseline="-25000" dirty="0">
                <a:solidFill>
                  <a:srgbClr val="0000FF"/>
                </a:solidFill>
              </a:rPr>
              <a:t>1</a:t>
            </a:r>
            <a:r>
              <a:rPr lang="en-US" b="1" dirty="0">
                <a:solidFill>
                  <a:srgbClr val="0000FF"/>
                </a:solidFill>
              </a:rPr>
              <a:t>) = </a:t>
            </a:r>
            <a:r>
              <a:rPr lang="en-US" b="1" i="1" dirty="0">
                <a:solidFill>
                  <a:srgbClr val="0000FF"/>
                </a:solidFill>
              </a:rPr>
              <a:t>h</a:t>
            </a:r>
            <a:r>
              <a:rPr lang="en-US" b="1" baseline="-25000" dirty="0">
                <a:solidFill>
                  <a:srgbClr val="0000FF"/>
                </a:solidFill>
                <a:sym typeface="Symbol"/>
              </a:rPr>
              <a:t></a:t>
            </a:r>
            <a:r>
              <a:rPr lang="en-US" b="1" dirty="0">
                <a:solidFill>
                  <a:srgbClr val="0000FF"/>
                </a:solidFill>
              </a:rPr>
              <a:t>(C</a:t>
            </a:r>
            <a:r>
              <a:rPr lang="en-US" b="1" baseline="-25000" dirty="0">
                <a:solidFill>
                  <a:srgbClr val="0000FF"/>
                </a:solidFill>
              </a:rPr>
              <a:t>2</a:t>
            </a:r>
            <a:r>
              <a:rPr lang="en-US" b="1" dirty="0">
                <a:solidFill>
                  <a:srgbClr val="0000FF"/>
                </a:solidFill>
              </a:rPr>
              <a:t>)] = </a:t>
            </a:r>
            <a:r>
              <a:rPr lang="en-US" b="1" i="1" dirty="0" err="1">
                <a:solidFill>
                  <a:srgbClr val="0000FF"/>
                </a:solidFill>
              </a:rPr>
              <a:t>sim</a:t>
            </a:r>
            <a:r>
              <a:rPr lang="en-US" b="1" dirty="0">
                <a:solidFill>
                  <a:srgbClr val="0000FF"/>
                </a:solidFill>
              </a:rPr>
              <a:t>(C</a:t>
            </a:r>
            <a:r>
              <a:rPr lang="en-US" b="1" baseline="-25000" dirty="0">
                <a:solidFill>
                  <a:srgbClr val="0000FF"/>
                </a:solidFill>
              </a:rPr>
              <a:t>1</a:t>
            </a:r>
            <a:r>
              <a:rPr lang="en-US" b="1" dirty="0">
                <a:solidFill>
                  <a:srgbClr val="0000FF"/>
                </a:solidFill>
              </a:rPr>
              <a:t>, C</a:t>
            </a:r>
            <a:r>
              <a:rPr lang="en-US" b="1" baseline="-25000" dirty="0">
                <a:solidFill>
                  <a:srgbClr val="0000FF"/>
                </a:solidFill>
              </a:rPr>
              <a:t>2</a:t>
            </a:r>
            <a:r>
              <a:rPr lang="en-US" b="1" dirty="0">
                <a:solidFill>
                  <a:srgbClr val="0000FF"/>
                </a:solidFill>
              </a:rPr>
              <a:t>)</a:t>
            </a:r>
          </a:p>
          <a:p>
            <a:r>
              <a:rPr lang="en-US" dirty="0"/>
              <a:t>Now generalize to multiple hash functions</a:t>
            </a:r>
          </a:p>
          <a:p>
            <a:pPr lvl="8"/>
            <a:endParaRPr lang="en-US" dirty="0"/>
          </a:p>
          <a:p>
            <a:r>
              <a:rPr lang="en-US" b="1" dirty="0"/>
              <a:t>The </a:t>
            </a:r>
            <a:r>
              <a:rPr lang="en-US" b="1" i="1" dirty="0">
                <a:solidFill>
                  <a:srgbClr val="FF0066"/>
                </a:solidFill>
              </a:rPr>
              <a:t>similarity of two signatures </a:t>
            </a:r>
            <a:r>
              <a:rPr lang="en-US" b="1" dirty="0"/>
              <a:t>is the fraction of the hash functions in which they agree</a:t>
            </a:r>
          </a:p>
          <a:p>
            <a:pPr lvl="8"/>
            <a:endParaRPr lang="en-US" dirty="0"/>
          </a:p>
          <a:p>
            <a:r>
              <a:rPr lang="en-US" dirty="0"/>
              <a:t>Thus, the expected similarity of two signatures equals the </a:t>
            </a:r>
            <a:r>
              <a:rPr lang="en-US" dirty="0" err="1"/>
              <a:t>Jaccard</a:t>
            </a:r>
            <a:r>
              <a:rPr lang="en-US" dirty="0"/>
              <a:t> similarity of the columns or sets that the signatures represent.</a:t>
            </a:r>
          </a:p>
          <a:p>
            <a:pPr lvl="1"/>
            <a:r>
              <a:rPr lang="en-US" dirty="0"/>
              <a:t>And the longer the signatures, the smaller will be the expected error.</a:t>
            </a:r>
          </a:p>
        </p:txBody>
      </p:sp>
      <p:sp>
        <p:nvSpPr>
          <p:cNvPr id="5" name="Date Placeholder 4"/>
          <p:cNvSpPr>
            <a:spLocks noGrp="1"/>
          </p:cNvSpPr>
          <p:nvPr>
            <p:ph type="dt" sz="half" idx="10"/>
          </p:nvPr>
        </p:nvSpPr>
        <p:spPr/>
        <p:txBody>
          <a:bodyPr/>
          <a:lstStyle/>
          <a:p>
            <a:fld id="{20BD1028-A342-AE4A-9ACC-2FA61BD9B676}"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Tree>
    <p:extLst>
      <p:ext uri="{BB962C8B-B14F-4D97-AF65-F5344CB8AC3E}">
        <p14:creationId xmlns:p14="http://schemas.microsoft.com/office/powerpoint/2010/main" val="186420699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lide Number Placeholder 4"/>
          <p:cNvSpPr>
            <a:spLocks noGrp="1"/>
          </p:cNvSpPr>
          <p:nvPr>
            <p:ph type="sldNum" sz="quarter" idx="12"/>
          </p:nvPr>
        </p:nvSpPr>
        <p:spPr/>
        <p:txBody>
          <a:bodyPr/>
          <a:lstStyle/>
          <a:p>
            <a:fld id="{0B7F76BF-E99C-4B98-B084-9376D208FB1D}" type="slidenum">
              <a:rPr lang="en-US"/>
              <a:pPr/>
              <a:t>29</a:t>
            </a:fld>
            <a:endParaRPr lang="en-US"/>
          </a:p>
        </p:txBody>
      </p:sp>
      <p:sp>
        <p:nvSpPr>
          <p:cNvPr id="37890" name="Rectangle 2"/>
          <p:cNvSpPr>
            <a:spLocks noGrp="1" noChangeArrowheads="1"/>
          </p:cNvSpPr>
          <p:nvPr>
            <p:ph type="title"/>
          </p:nvPr>
        </p:nvSpPr>
        <p:spPr/>
        <p:txBody>
          <a:bodyPr/>
          <a:lstStyle/>
          <a:p>
            <a:r>
              <a:rPr lang="en-US" dirty="0"/>
              <a:t>Min-Hashing Example</a:t>
            </a:r>
          </a:p>
        </p:txBody>
      </p:sp>
      <p:sp>
        <p:nvSpPr>
          <p:cNvPr id="125" name="Date Placeholder 124"/>
          <p:cNvSpPr>
            <a:spLocks noGrp="1"/>
          </p:cNvSpPr>
          <p:nvPr>
            <p:ph type="dt" sz="half" idx="10"/>
          </p:nvPr>
        </p:nvSpPr>
        <p:spPr/>
        <p:txBody>
          <a:bodyPr/>
          <a:lstStyle/>
          <a:p>
            <a:fld id="{0F02A664-D846-0A4C-98F8-EAFCCC4603BC}" type="datetime1">
              <a:rPr lang="en-US" smtClean="0"/>
              <a:t>3/30/2018</a:t>
            </a:fld>
            <a:endParaRPr lang="en-US"/>
          </a:p>
        </p:txBody>
      </p:sp>
      <p:sp>
        <p:nvSpPr>
          <p:cNvPr id="126" name="Footer Placeholder 125"/>
          <p:cNvSpPr>
            <a:spLocks noGrp="1"/>
          </p:cNvSpPr>
          <p:nvPr>
            <p:ph type="ftr" sz="quarter" idx="11"/>
          </p:nvPr>
        </p:nvSpPr>
        <p:spPr/>
        <p:txBody>
          <a:bodyPr/>
          <a:lstStyle/>
          <a:p>
            <a:r>
              <a:rPr lang="en-US"/>
              <a:t>Jure Leskovec, Stanford CS246: Mining Massive Datasets</a:t>
            </a:r>
          </a:p>
        </p:txBody>
      </p:sp>
      <p:sp>
        <p:nvSpPr>
          <p:cNvPr id="127" name="Text Box 142"/>
          <p:cNvSpPr txBox="1">
            <a:spLocks noChangeArrowheads="1"/>
          </p:cNvSpPr>
          <p:nvPr/>
        </p:nvSpPr>
        <p:spPr bwMode="auto">
          <a:xfrm>
            <a:off x="4800600" y="4487863"/>
            <a:ext cx="3730508" cy="1569660"/>
          </a:xfrm>
          <a:prstGeom prst="rect">
            <a:avLst/>
          </a:prstGeom>
          <a:noFill/>
          <a:ln w="9525">
            <a:noFill/>
            <a:miter lim="800000"/>
            <a:headEnd/>
            <a:tailEnd/>
          </a:ln>
          <a:effectLst/>
        </p:spPr>
        <p:txBody>
          <a:bodyPr wrap="none">
            <a:spAutoFit/>
          </a:bodyPr>
          <a:lstStyle/>
          <a:p>
            <a:r>
              <a:rPr lang="en-US" sz="2400" b="1" dirty="0">
                <a:solidFill>
                  <a:srgbClr val="0000FF"/>
                </a:solidFill>
              </a:rPr>
              <a:t>Similarities:</a:t>
            </a:r>
          </a:p>
          <a:p>
            <a:r>
              <a:rPr lang="en-US" sz="2400" dirty="0"/>
              <a:t>                   1-3      2-4    1-2   3-4</a:t>
            </a:r>
          </a:p>
          <a:p>
            <a:r>
              <a:rPr lang="en-US" sz="2400" b="1" dirty="0"/>
              <a:t>Col/Col </a:t>
            </a:r>
            <a:r>
              <a:rPr lang="en-US" sz="2400" dirty="0"/>
              <a:t>  0.75    0.75    0       0</a:t>
            </a:r>
          </a:p>
          <a:p>
            <a:r>
              <a:rPr lang="en-US" sz="2400" b="1" dirty="0"/>
              <a:t>Sig/Sig </a:t>
            </a:r>
            <a:r>
              <a:rPr lang="en-US" sz="2400" dirty="0"/>
              <a:t>  0.67    1.00    0       0</a:t>
            </a:r>
          </a:p>
        </p:txBody>
      </p:sp>
      <p:sp>
        <p:nvSpPr>
          <p:cNvPr id="128" name="Rectangle 143"/>
          <p:cNvSpPr>
            <a:spLocks noChangeArrowheads="1"/>
          </p:cNvSpPr>
          <p:nvPr/>
        </p:nvSpPr>
        <p:spPr bwMode="auto">
          <a:xfrm>
            <a:off x="5875867" y="4934431"/>
            <a:ext cx="2658533" cy="1143000"/>
          </a:xfrm>
          <a:prstGeom prst="rect">
            <a:avLst/>
          </a:prstGeom>
          <a:noFill/>
          <a:ln w="9525">
            <a:solidFill>
              <a:schemeClr val="tx1"/>
            </a:solidFill>
            <a:miter lim="800000"/>
            <a:headEnd/>
            <a:tailEnd/>
          </a:ln>
          <a:effectLst/>
        </p:spPr>
        <p:txBody>
          <a:bodyPr wrap="none" anchor="ctr"/>
          <a:lstStyle/>
          <a:p>
            <a:endParaRPr lang="en-US"/>
          </a:p>
        </p:txBody>
      </p:sp>
      <p:sp>
        <p:nvSpPr>
          <p:cNvPr id="129" name="Line 144"/>
          <p:cNvSpPr>
            <a:spLocks noChangeShapeType="1"/>
          </p:cNvSpPr>
          <p:nvPr/>
        </p:nvSpPr>
        <p:spPr bwMode="auto">
          <a:xfrm>
            <a:off x="5875867" y="5298497"/>
            <a:ext cx="2658533" cy="0"/>
          </a:xfrm>
          <a:prstGeom prst="line">
            <a:avLst/>
          </a:prstGeom>
          <a:noFill/>
          <a:ln w="9525">
            <a:solidFill>
              <a:schemeClr val="tx1"/>
            </a:solidFill>
            <a:round/>
            <a:headEnd/>
            <a:tailEnd/>
          </a:ln>
          <a:effectLst/>
        </p:spPr>
        <p:txBody>
          <a:bodyPr/>
          <a:lstStyle/>
          <a:p>
            <a:endParaRPr lang="en-US"/>
          </a:p>
        </p:txBody>
      </p:sp>
      <p:sp>
        <p:nvSpPr>
          <p:cNvPr id="248" name="Text Box 67"/>
          <p:cNvSpPr txBox="1">
            <a:spLocks noChangeArrowheads="1"/>
          </p:cNvSpPr>
          <p:nvPr/>
        </p:nvSpPr>
        <p:spPr bwMode="auto">
          <a:xfrm>
            <a:off x="6026150" y="1747837"/>
            <a:ext cx="2103438" cy="369888"/>
          </a:xfrm>
          <a:prstGeom prst="rect">
            <a:avLst/>
          </a:prstGeom>
          <a:noFill/>
          <a:ln w="9525">
            <a:noFill/>
            <a:miter lim="800000"/>
            <a:headEnd/>
            <a:tailEnd/>
          </a:ln>
          <a:effectLst/>
        </p:spPr>
        <p:txBody>
          <a:bodyPr wrap="none">
            <a:spAutoFit/>
          </a:bodyPr>
          <a:lstStyle/>
          <a:p>
            <a:pPr eaLnBrk="1" hangingPunct="1"/>
            <a:r>
              <a:rPr lang="en-US" b="1" dirty="0">
                <a:solidFill>
                  <a:srgbClr val="008000"/>
                </a:solidFill>
              </a:rPr>
              <a:t>Signature matrix </a:t>
            </a:r>
            <a:r>
              <a:rPr lang="en-US" b="1" i="1" dirty="0">
                <a:solidFill>
                  <a:srgbClr val="008000"/>
                </a:solidFill>
              </a:rPr>
              <a:t>M</a:t>
            </a:r>
          </a:p>
        </p:txBody>
      </p:sp>
      <p:sp>
        <p:nvSpPr>
          <p:cNvPr id="249" name="AutoShape 68"/>
          <p:cNvSpPr>
            <a:spLocks noChangeArrowheads="1"/>
          </p:cNvSpPr>
          <p:nvPr/>
        </p:nvSpPr>
        <p:spPr bwMode="auto">
          <a:xfrm>
            <a:off x="4800600" y="3881437"/>
            <a:ext cx="762000" cy="533400"/>
          </a:xfrm>
          <a:prstGeom prst="rightArrow">
            <a:avLst>
              <a:gd name="adj1" fmla="val 50000"/>
              <a:gd name="adj2" fmla="val 35714"/>
            </a:avLst>
          </a:prstGeom>
          <a:solidFill>
            <a:srgbClr val="FFFF99"/>
          </a:solidFill>
          <a:ln w="9525">
            <a:solidFill>
              <a:schemeClr val="tx1"/>
            </a:solidFill>
            <a:miter lim="800000"/>
            <a:headEnd/>
            <a:tailEnd/>
          </a:ln>
          <a:effectLst/>
        </p:spPr>
        <p:txBody>
          <a:bodyPr wrap="none" anchor="ctr"/>
          <a:lstStyle/>
          <a:p>
            <a:endParaRPr lang="en-US"/>
          </a:p>
        </p:txBody>
      </p:sp>
      <p:sp>
        <p:nvSpPr>
          <p:cNvPr id="261" name="Rectangle 81"/>
          <p:cNvSpPr>
            <a:spLocks noChangeArrowheads="1"/>
          </p:cNvSpPr>
          <p:nvPr/>
        </p:nvSpPr>
        <p:spPr bwMode="auto">
          <a:xfrm>
            <a:off x="914400" y="5637212"/>
            <a:ext cx="381000" cy="581025"/>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t>5</a:t>
            </a:r>
          </a:p>
        </p:txBody>
      </p:sp>
      <p:sp>
        <p:nvSpPr>
          <p:cNvPr id="262" name="Rectangle 82"/>
          <p:cNvSpPr>
            <a:spLocks noChangeArrowheads="1"/>
          </p:cNvSpPr>
          <p:nvPr/>
        </p:nvSpPr>
        <p:spPr bwMode="auto">
          <a:xfrm>
            <a:off x="914400" y="5057775"/>
            <a:ext cx="381000" cy="579438"/>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t>7</a:t>
            </a:r>
          </a:p>
        </p:txBody>
      </p:sp>
      <p:sp>
        <p:nvSpPr>
          <p:cNvPr id="263" name="Rectangle 83"/>
          <p:cNvSpPr>
            <a:spLocks noChangeArrowheads="1"/>
          </p:cNvSpPr>
          <p:nvPr/>
        </p:nvSpPr>
        <p:spPr bwMode="auto">
          <a:xfrm>
            <a:off x="914400" y="4476750"/>
            <a:ext cx="381000" cy="581025"/>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6</a:t>
            </a:r>
          </a:p>
        </p:txBody>
      </p:sp>
      <p:sp>
        <p:nvSpPr>
          <p:cNvPr id="264" name="Rectangle 84"/>
          <p:cNvSpPr>
            <a:spLocks noChangeArrowheads="1"/>
          </p:cNvSpPr>
          <p:nvPr/>
        </p:nvSpPr>
        <p:spPr bwMode="auto">
          <a:xfrm>
            <a:off x="914400" y="3895725"/>
            <a:ext cx="381000" cy="581025"/>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t>3</a:t>
            </a:r>
          </a:p>
        </p:txBody>
      </p:sp>
      <p:sp>
        <p:nvSpPr>
          <p:cNvPr id="265" name="Rectangle 85"/>
          <p:cNvSpPr>
            <a:spLocks noChangeArrowheads="1"/>
          </p:cNvSpPr>
          <p:nvPr/>
        </p:nvSpPr>
        <p:spPr bwMode="auto">
          <a:xfrm>
            <a:off x="914400" y="3314700"/>
            <a:ext cx="381000" cy="581025"/>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266" name="Rectangle 86"/>
          <p:cNvSpPr>
            <a:spLocks noChangeArrowheads="1"/>
          </p:cNvSpPr>
          <p:nvPr/>
        </p:nvSpPr>
        <p:spPr bwMode="auto">
          <a:xfrm>
            <a:off x="914400" y="2735262"/>
            <a:ext cx="381000" cy="579438"/>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t>2</a:t>
            </a:r>
          </a:p>
        </p:txBody>
      </p:sp>
      <p:sp>
        <p:nvSpPr>
          <p:cNvPr id="267" name="Rectangle 87"/>
          <p:cNvSpPr>
            <a:spLocks noChangeArrowheads="1"/>
          </p:cNvSpPr>
          <p:nvPr/>
        </p:nvSpPr>
        <p:spPr bwMode="auto">
          <a:xfrm>
            <a:off x="914400" y="2128837"/>
            <a:ext cx="381000" cy="606425"/>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t>4</a:t>
            </a:r>
          </a:p>
        </p:txBody>
      </p:sp>
      <p:sp>
        <p:nvSpPr>
          <p:cNvPr id="268" name="Line 88"/>
          <p:cNvSpPr>
            <a:spLocks noChangeShapeType="1"/>
          </p:cNvSpPr>
          <p:nvPr/>
        </p:nvSpPr>
        <p:spPr bwMode="auto">
          <a:xfrm>
            <a:off x="914400" y="2128837"/>
            <a:ext cx="381000" cy="0"/>
          </a:xfrm>
          <a:prstGeom prst="line">
            <a:avLst/>
          </a:prstGeom>
          <a:noFill/>
          <a:ln w="28575" cap="sq">
            <a:solidFill>
              <a:schemeClr val="tx1"/>
            </a:solidFill>
            <a:miter lim="800000"/>
            <a:headEnd/>
            <a:tailEnd/>
          </a:ln>
          <a:effectLst/>
        </p:spPr>
        <p:txBody>
          <a:bodyPr wrap="none"/>
          <a:lstStyle/>
          <a:p>
            <a:endParaRPr lang="en-US"/>
          </a:p>
        </p:txBody>
      </p:sp>
      <p:sp>
        <p:nvSpPr>
          <p:cNvPr id="269" name="Line 89"/>
          <p:cNvSpPr>
            <a:spLocks noChangeShapeType="1"/>
          </p:cNvSpPr>
          <p:nvPr/>
        </p:nvSpPr>
        <p:spPr bwMode="auto">
          <a:xfrm>
            <a:off x="914400" y="2735262"/>
            <a:ext cx="381000" cy="0"/>
          </a:xfrm>
          <a:prstGeom prst="line">
            <a:avLst/>
          </a:prstGeom>
          <a:noFill/>
          <a:ln w="12700">
            <a:solidFill>
              <a:schemeClr val="tx1"/>
            </a:solidFill>
            <a:miter lim="800000"/>
            <a:headEnd/>
            <a:tailEnd/>
          </a:ln>
          <a:effectLst/>
        </p:spPr>
        <p:txBody>
          <a:bodyPr wrap="none"/>
          <a:lstStyle/>
          <a:p>
            <a:endParaRPr lang="en-US"/>
          </a:p>
        </p:txBody>
      </p:sp>
      <p:sp>
        <p:nvSpPr>
          <p:cNvPr id="270" name="Line 90"/>
          <p:cNvSpPr>
            <a:spLocks noChangeShapeType="1"/>
          </p:cNvSpPr>
          <p:nvPr/>
        </p:nvSpPr>
        <p:spPr bwMode="auto">
          <a:xfrm>
            <a:off x="914400" y="3314700"/>
            <a:ext cx="381000" cy="0"/>
          </a:xfrm>
          <a:prstGeom prst="line">
            <a:avLst/>
          </a:prstGeom>
          <a:noFill/>
          <a:ln w="12700">
            <a:solidFill>
              <a:schemeClr val="tx1"/>
            </a:solidFill>
            <a:miter lim="800000"/>
            <a:headEnd/>
            <a:tailEnd/>
          </a:ln>
          <a:effectLst/>
        </p:spPr>
        <p:txBody>
          <a:bodyPr wrap="none"/>
          <a:lstStyle/>
          <a:p>
            <a:endParaRPr lang="en-US"/>
          </a:p>
        </p:txBody>
      </p:sp>
      <p:sp>
        <p:nvSpPr>
          <p:cNvPr id="271" name="Line 91"/>
          <p:cNvSpPr>
            <a:spLocks noChangeShapeType="1"/>
          </p:cNvSpPr>
          <p:nvPr/>
        </p:nvSpPr>
        <p:spPr bwMode="auto">
          <a:xfrm>
            <a:off x="914400" y="3895725"/>
            <a:ext cx="381000" cy="0"/>
          </a:xfrm>
          <a:prstGeom prst="line">
            <a:avLst/>
          </a:prstGeom>
          <a:noFill/>
          <a:ln w="12700">
            <a:solidFill>
              <a:schemeClr val="tx1"/>
            </a:solidFill>
            <a:miter lim="800000"/>
            <a:headEnd/>
            <a:tailEnd/>
          </a:ln>
          <a:effectLst/>
        </p:spPr>
        <p:txBody>
          <a:bodyPr wrap="none"/>
          <a:lstStyle/>
          <a:p>
            <a:endParaRPr lang="en-US"/>
          </a:p>
        </p:txBody>
      </p:sp>
      <p:sp>
        <p:nvSpPr>
          <p:cNvPr id="272" name="Line 92"/>
          <p:cNvSpPr>
            <a:spLocks noChangeShapeType="1"/>
          </p:cNvSpPr>
          <p:nvPr/>
        </p:nvSpPr>
        <p:spPr bwMode="auto">
          <a:xfrm>
            <a:off x="914400" y="4476750"/>
            <a:ext cx="381000" cy="0"/>
          </a:xfrm>
          <a:prstGeom prst="line">
            <a:avLst/>
          </a:prstGeom>
          <a:noFill/>
          <a:ln w="12700">
            <a:solidFill>
              <a:schemeClr val="tx1"/>
            </a:solidFill>
            <a:miter lim="800000"/>
            <a:headEnd/>
            <a:tailEnd/>
          </a:ln>
          <a:effectLst/>
        </p:spPr>
        <p:txBody>
          <a:bodyPr wrap="none"/>
          <a:lstStyle/>
          <a:p>
            <a:endParaRPr lang="en-US"/>
          </a:p>
        </p:txBody>
      </p:sp>
      <p:sp>
        <p:nvSpPr>
          <p:cNvPr id="273" name="Line 93"/>
          <p:cNvSpPr>
            <a:spLocks noChangeShapeType="1"/>
          </p:cNvSpPr>
          <p:nvPr/>
        </p:nvSpPr>
        <p:spPr bwMode="auto">
          <a:xfrm>
            <a:off x="914400" y="5057775"/>
            <a:ext cx="381000" cy="0"/>
          </a:xfrm>
          <a:prstGeom prst="line">
            <a:avLst/>
          </a:prstGeom>
          <a:noFill/>
          <a:ln w="12700">
            <a:solidFill>
              <a:schemeClr val="tx1"/>
            </a:solidFill>
            <a:miter lim="800000"/>
            <a:headEnd/>
            <a:tailEnd/>
          </a:ln>
          <a:effectLst/>
        </p:spPr>
        <p:txBody>
          <a:bodyPr wrap="none"/>
          <a:lstStyle/>
          <a:p>
            <a:endParaRPr lang="en-US"/>
          </a:p>
        </p:txBody>
      </p:sp>
      <p:sp>
        <p:nvSpPr>
          <p:cNvPr id="274" name="Line 94"/>
          <p:cNvSpPr>
            <a:spLocks noChangeShapeType="1"/>
          </p:cNvSpPr>
          <p:nvPr/>
        </p:nvSpPr>
        <p:spPr bwMode="auto">
          <a:xfrm>
            <a:off x="914400" y="5637212"/>
            <a:ext cx="381000" cy="0"/>
          </a:xfrm>
          <a:prstGeom prst="line">
            <a:avLst/>
          </a:prstGeom>
          <a:noFill/>
          <a:ln w="12700">
            <a:solidFill>
              <a:schemeClr val="tx1"/>
            </a:solidFill>
            <a:miter lim="800000"/>
            <a:headEnd/>
            <a:tailEnd/>
          </a:ln>
          <a:effectLst/>
        </p:spPr>
        <p:txBody>
          <a:bodyPr wrap="none"/>
          <a:lstStyle/>
          <a:p>
            <a:endParaRPr lang="en-US"/>
          </a:p>
        </p:txBody>
      </p:sp>
      <p:sp>
        <p:nvSpPr>
          <p:cNvPr id="275" name="Line 95"/>
          <p:cNvSpPr>
            <a:spLocks noChangeShapeType="1"/>
          </p:cNvSpPr>
          <p:nvPr/>
        </p:nvSpPr>
        <p:spPr bwMode="auto">
          <a:xfrm>
            <a:off x="914400" y="6218237"/>
            <a:ext cx="381000" cy="0"/>
          </a:xfrm>
          <a:prstGeom prst="line">
            <a:avLst/>
          </a:prstGeom>
          <a:noFill/>
          <a:ln w="28575" cap="sq">
            <a:solidFill>
              <a:schemeClr val="tx1"/>
            </a:solidFill>
            <a:miter lim="800000"/>
            <a:headEnd/>
            <a:tailEnd/>
          </a:ln>
          <a:effectLst/>
        </p:spPr>
        <p:txBody>
          <a:bodyPr wrap="none"/>
          <a:lstStyle/>
          <a:p>
            <a:endParaRPr lang="en-US"/>
          </a:p>
        </p:txBody>
      </p:sp>
      <p:sp>
        <p:nvSpPr>
          <p:cNvPr id="276" name="Line 96"/>
          <p:cNvSpPr>
            <a:spLocks noChangeShapeType="1"/>
          </p:cNvSpPr>
          <p:nvPr/>
        </p:nvSpPr>
        <p:spPr bwMode="auto">
          <a:xfrm>
            <a:off x="914400" y="2128837"/>
            <a:ext cx="0" cy="4089400"/>
          </a:xfrm>
          <a:prstGeom prst="line">
            <a:avLst/>
          </a:prstGeom>
          <a:noFill/>
          <a:ln w="28575" cap="sq">
            <a:solidFill>
              <a:schemeClr val="tx1"/>
            </a:solidFill>
            <a:miter lim="800000"/>
            <a:headEnd/>
            <a:tailEnd/>
          </a:ln>
          <a:effectLst/>
        </p:spPr>
        <p:txBody>
          <a:bodyPr wrap="none"/>
          <a:lstStyle/>
          <a:p>
            <a:endParaRPr lang="en-US"/>
          </a:p>
        </p:txBody>
      </p:sp>
      <p:sp>
        <p:nvSpPr>
          <p:cNvPr id="277" name="Line 97"/>
          <p:cNvSpPr>
            <a:spLocks noChangeShapeType="1"/>
          </p:cNvSpPr>
          <p:nvPr/>
        </p:nvSpPr>
        <p:spPr bwMode="auto">
          <a:xfrm>
            <a:off x="1295400" y="3895725"/>
            <a:ext cx="0" cy="581025"/>
          </a:xfrm>
          <a:prstGeom prst="line">
            <a:avLst/>
          </a:prstGeom>
          <a:noFill/>
          <a:ln w="12700">
            <a:solidFill>
              <a:schemeClr val="tx1"/>
            </a:solidFill>
            <a:miter lim="800000"/>
            <a:headEnd/>
            <a:tailEnd/>
          </a:ln>
          <a:effectLst/>
        </p:spPr>
        <p:txBody>
          <a:bodyPr wrap="none"/>
          <a:lstStyle/>
          <a:p>
            <a:endParaRPr lang="en-US"/>
          </a:p>
        </p:txBody>
      </p:sp>
      <p:sp>
        <p:nvSpPr>
          <p:cNvPr id="278" name="Line 98"/>
          <p:cNvSpPr>
            <a:spLocks noChangeShapeType="1"/>
          </p:cNvSpPr>
          <p:nvPr/>
        </p:nvSpPr>
        <p:spPr bwMode="auto">
          <a:xfrm>
            <a:off x="1295400" y="2128837"/>
            <a:ext cx="0" cy="1766888"/>
          </a:xfrm>
          <a:prstGeom prst="line">
            <a:avLst/>
          </a:prstGeom>
          <a:noFill/>
          <a:ln w="28575" cap="sq">
            <a:solidFill>
              <a:schemeClr val="tx1"/>
            </a:solidFill>
            <a:miter lim="800000"/>
            <a:headEnd/>
            <a:tailEnd/>
          </a:ln>
          <a:effectLst/>
        </p:spPr>
        <p:txBody>
          <a:bodyPr wrap="none"/>
          <a:lstStyle/>
          <a:p>
            <a:endParaRPr lang="en-US"/>
          </a:p>
        </p:txBody>
      </p:sp>
      <p:sp>
        <p:nvSpPr>
          <p:cNvPr id="279" name="Line 99"/>
          <p:cNvSpPr>
            <a:spLocks noChangeShapeType="1"/>
          </p:cNvSpPr>
          <p:nvPr/>
        </p:nvSpPr>
        <p:spPr bwMode="auto">
          <a:xfrm>
            <a:off x="1295400" y="3867150"/>
            <a:ext cx="0" cy="2351088"/>
          </a:xfrm>
          <a:prstGeom prst="line">
            <a:avLst/>
          </a:prstGeom>
          <a:noFill/>
          <a:ln w="28575" cap="sq">
            <a:solidFill>
              <a:schemeClr val="tx1"/>
            </a:solidFill>
            <a:miter lim="800000"/>
            <a:headEnd/>
            <a:tailEnd/>
          </a:ln>
          <a:effectLst/>
        </p:spPr>
        <p:txBody>
          <a:bodyPr wrap="none"/>
          <a:lstStyle/>
          <a:p>
            <a:endParaRPr lang="en-US"/>
          </a:p>
        </p:txBody>
      </p:sp>
      <p:sp>
        <p:nvSpPr>
          <p:cNvPr id="291" name="Rectangle 112"/>
          <p:cNvSpPr>
            <a:spLocks noChangeArrowheads="1"/>
          </p:cNvSpPr>
          <p:nvPr/>
        </p:nvSpPr>
        <p:spPr bwMode="auto">
          <a:xfrm>
            <a:off x="381000" y="5637212"/>
            <a:ext cx="381000" cy="581025"/>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latin typeface="+mj-lt"/>
              </a:rPr>
              <a:t>4</a:t>
            </a:r>
          </a:p>
        </p:txBody>
      </p:sp>
      <p:sp>
        <p:nvSpPr>
          <p:cNvPr id="292" name="Rectangle 113"/>
          <p:cNvSpPr>
            <a:spLocks noChangeArrowheads="1"/>
          </p:cNvSpPr>
          <p:nvPr/>
        </p:nvSpPr>
        <p:spPr bwMode="auto">
          <a:xfrm>
            <a:off x="381000" y="5057775"/>
            <a:ext cx="381000" cy="579438"/>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latin typeface="+mj-lt"/>
              </a:rPr>
              <a:t>5</a:t>
            </a:r>
          </a:p>
        </p:txBody>
      </p:sp>
      <p:sp>
        <p:nvSpPr>
          <p:cNvPr id="293" name="Rectangle 114"/>
          <p:cNvSpPr>
            <a:spLocks noChangeArrowheads="1"/>
          </p:cNvSpPr>
          <p:nvPr/>
        </p:nvSpPr>
        <p:spPr bwMode="auto">
          <a:xfrm>
            <a:off x="381000" y="4476750"/>
            <a:ext cx="381000" cy="581025"/>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latin typeface="+mj-lt"/>
              </a:rPr>
              <a:t>1</a:t>
            </a:r>
          </a:p>
        </p:txBody>
      </p:sp>
      <p:sp>
        <p:nvSpPr>
          <p:cNvPr id="294" name="Rectangle 115"/>
          <p:cNvSpPr>
            <a:spLocks noChangeArrowheads="1"/>
          </p:cNvSpPr>
          <p:nvPr/>
        </p:nvSpPr>
        <p:spPr bwMode="auto">
          <a:xfrm>
            <a:off x="381000" y="3895725"/>
            <a:ext cx="381000" cy="581025"/>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latin typeface="+mj-lt"/>
              </a:rPr>
              <a:t>6</a:t>
            </a:r>
          </a:p>
        </p:txBody>
      </p:sp>
      <p:sp>
        <p:nvSpPr>
          <p:cNvPr id="295" name="Rectangle 116"/>
          <p:cNvSpPr>
            <a:spLocks noChangeArrowheads="1"/>
          </p:cNvSpPr>
          <p:nvPr/>
        </p:nvSpPr>
        <p:spPr bwMode="auto">
          <a:xfrm>
            <a:off x="381000" y="3314700"/>
            <a:ext cx="381000" cy="581025"/>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latin typeface="+mj-lt"/>
              </a:rPr>
              <a:t>7</a:t>
            </a:r>
          </a:p>
        </p:txBody>
      </p:sp>
      <p:sp>
        <p:nvSpPr>
          <p:cNvPr id="296" name="Rectangle 117"/>
          <p:cNvSpPr>
            <a:spLocks noChangeArrowheads="1"/>
          </p:cNvSpPr>
          <p:nvPr/>
        </p:nvSpPr>
        <p:spPr bwMode="auto">
          <a:xfrm>
            <a:off x="381000" y="2735262"/>
            <a:ext cx="381000" cy="579438"/>
          </a:xfrm>
          <a:prstGeom prst="rect">
            <a:avLst/>
          </a:prstGeom>
          <a:solidFill>
            <a:schemeClr val="folHlink">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latin typeface="+mj-lt"/>
              </a:rPr>
              <a:t>3</a:t>
            </a:r>
          </a:p>
        </p:txBody>
      </p:sp>
      <p:sp>
        <p:nvSpPr>
          <p:cNvPr id="297" name="Rectangle 118"/>
          <p:cNvSpPr>
            <a:spLocks noChangeArrowheads="1"/>
          </p:cNvSpPr>
          <p:nvPr/>
        </p:nvSpPr>
        <p:spPr bwMode="auto">
          <a:xfrm>
            <a:off x="381000" y="2128837"/>
            <a:ext cx="381000" cy="606425"/>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latin typeface="+mj-lt"/>
              </a:rPr>
              <a:t>2</a:t>
            </a:r>
          </a:p>
        </p:txBody>
      </p:sp>
      <p:sp>
        <p:nvSpPr>
          <p:cNvPr id="298" name="Line 119"/>
          <p:cNvSpPr>
            <a:spLocks noChangeShapeType="1"/>
          </p:cNvSpPr>
          <p:nvPr/>
        </p:nvSpPr>
        <p:spPr bwMode="auto">
          <a:xfrm>
            <a:off x="381000" y="2128837"/>
            <a:ext cx="381000" cy="0"/>
          </a:xfrm>
          <a:prstGeom prst="line">
            <a:avLst/>
          </a:prstGeom>
          <a:noFill/>
          <a:ln w="28575" cap="sq">
            <a:solidFill>
              <a:schemeClr val="tx1"/>
            </a:solidFill>
            <a:miter lim="800000"/>
            <a:headEnd/>
            <a:tailEnd/>
          </a:ln>
          <a:effectLst/>
        </p:spPr>
        <p:txBody>
          <a:bodyPr wrap="none"/>
          <a:lstStyle/>
          <a:p>
            <a:endParaRPr lang="en-US">
              <a:latin typeface="+mj-lt"/>
            </a:endParaRPr>
          </a:p>
        </p:txBody>
      </p:sp>
      <p:sp>
        <p:nvSpPr>
          <p:cNvPr id="299" name="Line 120"/>
          <p:cNvSpPr>
            <a:spLocks noChangeShapeType="1"/>
          </p:cNvSpPr>
          <p:nvPr/>
        </p:nvSpPr>
        <p:spPr bwMode="auto">
          <a:xfrm>
            <a:off x="381000" y="2735262"/>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00" name="Line 121"/>
          <p:cNvSpPr>
            <a:spLocks noChangeShapeType="1"/>
          </p:cNvSpPr>
          <p:nvPr/>
        </p:nvSpPr>
        <p:spPr bwMode="auto">
          <a:xfrm>
            <a:off x="381000" y="3314700"/>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01" name="Line 122"/>
          <p:cNvSpPr>
            <a:spLocks noChangeShapeType="1"/>
          </p:cNvSpPr>
          <p:nvPr/>
        </p:nvSpPr>
        <p:spPr bwMode="auto">
          <a:xfrm>
            <a:off x="381000" y="3895725"/>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02" name="Line 123"/>
          <p:cNvSpPr>
            <a:spLocks noChangeShapeType="1"/>
          </p:cNvSpPr>
          <p:nvPr/>
        </p:nvSpPr>
        <p:spPr bwMode="auto">
          <a:xfrm>
            <a:off x="381000" y="4476750"/>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03" name="Line 124"/>
          <p:cNvSpPr>
            <a:spLocks noChangeShapeType="1"/>
          </p:cNvSpPr>
          <p:nvPr/>
        </p:nvSpPr>
        <p:spPr bwMode="auto">
          <a:xfrm>
            <a:off x="381000" y="5057775"/>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04" name="Line 125"/>
          <p:cNvSpPr>
            <a:spLocks noChangeShapeType="1"/>
          </p:cNvSpPr>
          <p:nvPr/>
        </p:nvSpPr>
        <p:spPr bwMode="auto">
          <a:xfrm>
            <a:off x="381000" y="5637212"/>
            <a:ext cx="381000" cy="0"/>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05" name="Line 126"/>
          <p:cNvSpPr>
            <a:spLocks noChangeShapeType="1"/>
          </p:cNvSpPr>
          <p:nvPr/>
        </p:nvSpPr>
        <p:spPr bwMode="auto">
          <a:xfrm>
            <a:off x="381000" y="6218237"/>
            <a:ext cx="381000" cy="0"/>
          </a:xfrm>
          <a:prstGeom prst="line">
            <a:avLst/>
          </a:prstGeom>
          <a:noFill/>
          <a:ln w="28575" cap="sq">
            <a:solidFill>
              <a:schemeClr val="tx1"/>
            </a:solidFill>
            <a:miter lim="800000"/>
            <a:headEnd/>
            <a:tailEnd/>
          </a:ln>
          <a:effectLst/>
        </p:spPr>
        <p:txBody>
          <a:bodyPr wrap="none"/>
          <a:lstStyle/>
          <a:p>
            <a:endParaRPr lang="en-US">
              <a:latin typeface="+mj-lt"/>
            </a:endParaRPr>
          </a:p>
        </p:txBody>
      </p:sp>
      <p:sp>
        <p:nvSpPr>
          <p:cNvPr id="306" name="Line 127"/>
          <p:cNvSpPr>
            <a:spLocks noChangeShapeType="1"/>
          </p:cNvSpPr>
          <p:nvPr/>
        </p:nvSpPr>
        <p:spPr bwMode="auto">
          <a:xfrm>
            <a:off x="381000" y="2128837"/>
            <a:ext cx="0" cy="4089400"/>
          </a:xfrm>
          <a:prstGeom prst="line">
            <a:avLst/>
          </a:prstGeom>
          <a:noFill/>
          <a:ln w="28575" cap="sq">
            <a:solidFill>
              <a:schemeClr val="tx1"/>
            </a:solidFill>
            <a:miter lim="800000"/>
            <a:headEnd/>
            <a:tailEnd/>
          </a:ln>
          <a:effectLst/>
        </p:spPr>
        <p:txBody>
          <a:bodyPr wrap="none"/>
          <a:lstStyle/>
          <a:p>
            <a:endParaRPr lang="en-US">
              <a:latin typeface="+mj-lt"/>
            </a:endParaRPr>
          </a:p>
        </p:txBody>
      </p:sp>
      <p:sp>
        <p:nvSpPr>
          <p:cNvPr id="307" name="Line 128"/>
          <p:cNvSpPr>
            <a:spLocks noChangeShapeType="1"/>
          </p:cNvSpPr>
          <p:nvPr/>
        </p:nvSpPr>
        <p:spPr bwMode="auto">
          <a:xfrm>
            <a:off x="762000" y="3895725"/>
            <a:ext cx="0" cy="581025"/>
          </a:xfrm>
          <a:prstGeom prst="line">
            <a:avLst/>
          </a:prstGeom>
          <a:noFill/>
          <a:ln w="12700">
            <a:solidFill>
              <a:schemeClr val="tx1"/>
            </a:solidFill>
            <a:miter lim="800000"/>
            <a:headEnd/>
            <a:tailEnd/>
          </a:ln>
          <a:effectLst/>
        </p:spPr>
        <p:txBody>
          <a:bodyPr wrap="none"/>
          <a:lstStyle/>
          <a:p>
            <a:endParaRPr lang="en-US">
              <a:latin typeface="+mj-lt"/>
            </a:endParaRPr>
          </a:p>
        </p:txBody>
      </p:sp>
      <p:sp>
        <p:nvSpPr>
          <p:cNvPr id="308" name="Line 129"/>
          <p:cNvSpPr>
            <a:spLocks noChangeShapeType="1"/>
          </p:cNvSpPr>
          <p:nvPr/>
        </p:nvSpPr>
        <p:spPr bwMode="auto">
          <a:xfrm>
            <a:off x="762000" y="2128837"/>
            <a:ext cx="0" cy="1766888"/>
          </a:xfrm>
          <a:prstGeom prst="line">
            <a:avLst/>
          </a:prstGeom>
          <a:noFill/>
          <a:ln w="28575" cap="sq">
            <a:solidFill>
              <a:schemeClr val="tx1"/>
            </a:solidFill>
            <a:miter lim="800000"/>
            <a:headEnd/>
            <a:tailEnd/>
          </a:ln>
          <a:effectLst/>
        </p:spPr>
        <p:txBody>
          <a:bodyPr wrap="none"/>
          <a:lstStyle/>
          <a:p>
            <a:endParaRPr lang="en-US">
              <a:latin typeface="+mj-lt"/>
            </a:endParaRPr>
          </a:p>
        </p:txBody>
      </p:sp>
      <p:sp>
        <p:nvSpPr>
          <p:cNvPr id="309" name="Line 130"/>
          <p:cNvSpPr>
            <a:spLocks noChangeShapeType="1"/>
          </p:cNvSpPr>
          <p:nvPr/>
        </p:nvSpPr>
        <p:spPr bwMode="auto">
          <a:xfrm>
            <a:off x="762000" y="3867150"/>
            <a:ext cx="0" cy="2351088"/>
          </a:xfrm>
          <a:prstGeom prst="line">
            <a:avLst/>
          </a:prstGeom>
          <a:noFill/>
          <a:ln w="28575" cap="sq">
            <a:solidFill>
              <a:schemeClr val="tx1"/>
            </a:solidFill>
            <a:miter lim="800000"/>
            <a:headEnd/>
            <a:tailEnd/>
          </a:ln>
          <a:effectLst/>
        </p:spPr>
        <p:txBody>
          <a:bodyPr wrap="none"/>
          <a:lstStyle/>
          <a:p>
            <a:endParaRPr lang="en-US">
              <a:latin typeface="+mj-lt"/>
            </a:endParaRPr>
          </a:p>
        </p:txBody>
      </p:sp>
      <p:sp>
        <p:nvSpPr>
          <p:cNvPr id="321" name="Rectangle 5"/>
          <p:cNvSpPr>
            <a:spLocks noChangeArrowheads="1"/>
          </p:cNvSpPr>
          <p:nvPr/>
        </p:nvSpPr>
        <p:spPr bwMode="auto">
          <a:xfrm>
            <a:off x="3943353" y="565308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22" name="Rectangle 6"/>
          <p:cNvSpPr>
            <a:spLocks noChangeArrowheads="1"/>
          </p:cNvSpPr>
          <p:nvPr/>
        </p:nvSpPr>
        <p:spPr bwMode="auto">
          <a:xfrm>
            <a:off x="3314702" y="565308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23" name="Rectangle 7"/>
          <p:cNvSpPr>
            <a:spLocks noChangeArrowheads="1"/>
          </p:cNvSpPr>
          <p:nvPr/>
        </p:nvSpPr>
        <p:spPr bwMode="auto">
          <a:xfrm>
            <a:off x="2686051" y="565308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24" name="Rectangle 8"/>
          <p:cNvSpPr>
            <a:spLocks noChangeArrowheads="1"/>
          </p:cNvSpPr>
          <p:nvPr/>
        </p:nvSpPr>
        <p:spPr bwMode="auto">
          <a:xfrm>
            <a:off x="2057401" y="565308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25" name="Rectangle 9"/>
          <p:cNvSpPr>
            <a:spLocks noChangeArrowheads="1"/>
          </p:cNvSpPr>
          <p:nvPr/>
        </p:nvSpPr>
        <p:spPr bwMode="auto">
          <a:xfrm>
            <a:off x="3943353" y="5059362"/>
            <a:ext cx="628651" cy="59372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326" name="Rectangle 10"/>
          <p:cNvSpPr>
            <a:spLocks noChangeArrowheads="1"/>
          </p:cNvSpPr>
          <p:nvPr/>
        </p:nvSpPr>
        <p:spPr bwMode="auto">
          <a:xfrm>
            <a:off x="3314702" y="5059362"/>
            <a:ext cx="628651" cy="59372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27" name="Rectangle 11"/>
          <p:cNvSpPr>
            <a:spLocks noChangeArrowheads="1"/>
          </p:cNvSpPr>
          <p:nvPr/>
        </p:nvSpPr>
        <p:spPr bwMode="auto">
          <a:xfrm>
            <a:off x="2686051" y="5059362"/>
            <a:ext cx="628651" cy="59372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28" name="Rectangle 12"/>
          <p:cNvSpPr>
            <a:spLocks noChangeArrowheads="1"/>
          </p:cNvSpPr>
          <p:nvPr/>
        </p:nvSpPr>
        <p:spPr bwMode="auto">
          <a:xfrm>
            <a:off x="2057401" y="5059362"/>
            <a:ext cx="628651" cy="593725"/>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29" name="Rectangle 13"/>
          <p:cNvSpPr>
            <a:spLocks noChangeArrowheads="1"/>
          </p:cNvSpPr>
          <p:nvPr/>
        </p:nvSpPr>
        <p:spPr bwMode="auto">
          <a:xfrm>
            <a:off x="3943353" y="4464050"/>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30" name="Rectangle 14"/>
          <p:cNvSpPr>
            <a:spLocks noChangeArrowheads="1"/>
          </p:cNvSpPr>
          <p:nvPr/>
        </p:nvSpPr>
        <p:spPr bwMode="auto">
          <a:xfrm>
            <a:off x="3314702" y="4464050"/>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31" name="Rectangle 15"/>
          <p:cNvSpPr>
            <a:spLocks noChangeArrowheads="1"/>
          </p:cNvSpPr>
          <p:nvPr/>
        </p:nvSpPr>
        <p:spPr bwMode="auto">
          <a:xfrm>
            <a:off x="2686051" y="4464050"/>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32" name="Rectangle 16"/>
          <p:cNvSpPr>
            <a:spLocks noChangeArrowheads="1"/>
          </p:cNvSpPr>
          <p:nvPr/>
        </p:nvSpPr>
        <p:spPr bwMode="auto">
          <a:xfrm>
            <a:off x="2057401" y="4464050"/>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33" name="Rectangle 17"/>
          <p:cNvSpPr>
            <a:spLocks noChangeArrowheads="1"/>
          </p:cNvSpPr>
          <p:nvPr/>
        </p:nvSpPr>
        <p:spPr bwMode="auto">
          <a:xfrm>
            <a:off x="3943353" y="3867150"/>
            <a:ext cx="628651" cy="596900"/>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34" name="Rectangle 18"/>
          <p:cNvSpPr>
            <a:spLocks noChangeArrowheads="1"/>
          </p:cNvSpPr>
          <p:nvPr/>
        </p:nvSpPr>
        <p:spPr bwMode="auto">
          <a:xfrm>
            <a:off x="3314702" y="3867150"/>
            <a:ext cx="628651" cy="596900"/>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35" name="Rectangle 19"/>
          <p:cNvSpPr>
            <a:spLocks noChangeArrowheads="1"/>
          </p:cNvSpPr>
          <p:nvPr/>
        </p:nvSpPr>
        <p:spPr bwMode="auto">
          <a:xfrm>
            <a:off x="2686051" y="3867150"/>
            <a:ext cx="628651" cy="596900"/>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36" name="Rectangle 20"/>
          <p:cNvSpPr>
            <a:spLocks noChangeArrowheads="1"/>
          </p:cNvSpPr>
          <p:nvPr/>
        </p:nvSpPr>
        <p:spPr bwMode="auto">
          <a:xfrm>
            <a:off x="2057401" y="3867150"/>
            <a:ext cx="628651" cy="596900"/>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37" name="Rectangle 21"/>
          <p:cNvSpPr>
            <a:spLocks noChangeArrowheads="1"/>
          </p:cNvSpPr>
          <p:nvPr/>
        </p:nvSpPr>
        <p:spPr bwMode="auto">
          <a:xfrm>
            <a:off x="3943353" y="327183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38" name="Rectangle 22"/>
          <p:cNvSpPr>
            <a:spLocks noChangeArrowheads="1"/>
          </p:cNvSpPr>
          <p:nvPr/>
        </p:nvSpPr>
        <p:spPr bwMode="auto">
          <a:xfrm>
            <a:off x="3314702" y="327183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39" name="Rectangle 23"/>
          <p:cNvSpPr>
            <a:spLocks noChangeArrowheads="1"/>
          </p:cNvSpPr>
          <p:nvPr/>
        </p:nvSpPr>
        <p:spPr bwMode="auto">
          <a:xfrm>
            <a:off x="2686051" y="327183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40" name="Rectangle 24"/>
          <p:cNvSpPr>
            <a:spLocks noChangeArrowheads="1"/>
          </p:cNvSpPr>
          <p:nvPr/>
        </p:nvSpPr>
        <p:spPr bwMode="auto">
          <a:xfrm>
            <a:off x="2057401" y="327183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41" name="Rectangle 25"/>
          <p:cNvSpPr>
            <a:spLocks noChangeArrowheads="1"/>
          </p:cNvSpPr>
          <p:nvPr/>
        </p:nvSpPr>
        <p:spPr bwMode="auto">
          <a:xfrm>
            <a:off x="3943353" y="2724150"/>
            <a:ext cx="628651" cy="547688"/>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42" name="Rectangle 26"/>
          <p:cNvSpPr>
            <a:spLocks noChangeArrowheads="1"/>
          </p:cNvSpPr>
          <p:nvPr/>
        </p:nvSpPr>
        <p:spPr bwMode="auto">
          <a:xfrm>
            <a:off x="3314702" y="2724150"/>
            <a:ext cx="628651" cy="547688"/>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43" name="Rectangle 27"/>
          <p:cNvSpPr>
            <a:spLocks noChangeArrowheads="1"/>
          </p:cNvSpPr>
          <p:nvPr/>
        </p:nvSpPr>
        <p:spPr bwMode="auto">
          <a:xfrm>
            <a:off x="2686051" y="2724150"/>
            <a:ext cx="628651" cy="547688"/>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0</a:t>
            </a:r>
          </a:p>
        </p:txBody>
      </p:sp>
      <p:sp>
        <p:nvSpPr>
          <p:cNvPr id="344" name="Rectangle 28"/>
          <p:cNvSpPr>
            <a:spLocks noChangeArrowheads="1"/>
          </p:cNvSpPr>
          <p:nvPr/>
        </p:nvSpPr>
        <p:spPr bwMode="auto">
          <a:xfrm>
            <a:off x="2057401" y="2724150"/>
            <a:ext cx="628651" cy="547688"/>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a:t>1</a:t>
            </a:r>
          </a:p>
        </p:txBody>
      </p:sp>
      <p:sp>
        <p:nvSpPr>
          <p:cNvPr id="345" name="Rectangle 29"/>
          <p:cNvSpPr>
            <a:spLocks noChangeArrowheads="1"/>
          </p:cNvSpPr>
          <p:nvPr/>
        </p:nvSpPr>
        <p:spPr bwMode="auto">
          <a:xfrm>
            <a:off x="3943353" y="212883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346" name="Rectangle 30"/>
          <p:cNvSpPr>
            <a:spLocks noChangeArrowheads="1"/>
          </p:cNvSpPr>
          <p:nvPr/>
        </p:nvSpPr>
        <p:spPr bwMode="auto">
          <a:xfrm>
            <a:off x="3314702" y="212883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347" name="Rectangle 31"/>
          <p:cNvSpPr>
            <a:spLocks noChangeArrowheads="1"/>
          </p:cNvSpPr>
          <p:nvPr/>
        </p:nvSpPr>
        <p:spPr bwMode="auto">
          <a:xfrm>
            <a:off x="2686051" y="212883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0</a:t>
            </a:r>
          </a:p>
        </p:txBody>
      </p:sp>
      <p:sp>
        <p:nvSpPr>
          <p:cNvPr id="348" name="Rectangle 32"/>
          <p:cNvSpPr>
            <a:spLocks noChangeArrowheads="1"/>
          </p:cNvSpPr>
          <p:nvPr/>
        </p:nvSpPr>
        <p:spPr bwMode="auto">
          <a:xfrm>
            <a:off x="2057401" y="2128837"/>
            <a:ext cx="628651" cy="595313"/>
          </a:xfrm>
          <a:prstGeom prst="rect">
            <a:avLst/>
          </a:prstGeom>
          <a:noFill/>
          <a:ln w="9525">
            <a:noFill/>
            <a:miter lim="800000"/>
            <a:headEnd/>
            <a:tailEnd/>
          </a:ln>
          <a:effectLst/>
        </p:spPr>
        <p:txBody>
          <a:bodyPr/>
          <a:lstStyle/>
          <a:p>
            <a:pPr>
              <a:spcBef>
                <a:spcPct val="20000"/>
              </a:spcBef>
              <a:buClr>
                <a:srgbClr val="CC00CC"/>
              </a:buClr>
              <a:buFont typeface="Monotype Sorts" pitchFamily="2" charset="2"/>
              <a:buNone/>
            </a:pPr>
            <a:r>
              <a:rPr lang="en-US" sz="2800" dirty="0"/>
              <a:t>1 </a:t>
            </a:r>
          </a:p>
        </p:txBody>
      </p:sp>
      <p:sp>
        <p:nvSpPr>
          <p:cNvPr id="349" name="Line 33"/>
          <p:cNvSpPr>
            <a:spLocks noChangeShapeType="1"/>
          </p:cNvSpPr>
          <p:nvPr/>
        </p:nvSpPr>
        <p:spPr bwMode="auto">
          <a:xfrm>
            <a:off x="2057401" y="2128837"/>
            <a:ext cx="2514603" cy="0"/>
          </a:xfrm>
          <a:prstGeom prst="line">
            <a:avLst/>
          </a:prstGeom>
          <a:noFill/>
          <a:ln w="28575" cap="sq">
            <a:solidFill>
              <a:schemeClr val="tx1"/>
            </a:solidFill>
            <a:miter lim="800000"/>
            <a:headEnd/>
            <a:tailEnd/>
          </a:ln>
          <a:effectLst/>
        </p:spPr>
        <p:txBody>
          <a:bodyPr wrap="none"/>
          <a:lstStyle/>
          <a:p>
            <a:endParaRPr lang="en-US"/>
          </a:p>
        </p:txBody>
      </p:sp>
      <p:sp>
        <p:nvSpPr>
          <p:cNvPr id="350" name="Line 34"/>
          <p:cNvSpPr>
            <a:spLocks noChangeShapeType="1"/>
          </p:cNvSpPr>
          <p:nvPr/>
        </p:nvSpPr>
        <p:spPr bwMode="auto">
          <a:xfrm>
            <a:off x="2057401" y="2724150"/>
            <a:ext cx="2514603" cy="0"/>
          </a:xfrm>
          <a:prstGeom prst="line">
            <a:avLst/>
          </a:prstGeom>
          <a:noFill/>
          <a:ln w="12700">
            <a:solidFill>
              <a:schemeClr val="tx1"/>
            </a:solidFill>
            <a:miter lim="800000"/>
            <a:headEnd/>
            <a:tailEnd/>
          </a:ln>
          <a:effectLst/>
        </p:spPr>
        <p:txBody>
          <a:bodyPr wrap="none"/>
          <a:lstStyle/>
          <a:p>
            <a:endParaRPr lang="en-US"/>
          </a:p>
        </p:txBody>
      </p:sp>
      <p:sp>
        <p:nvSpPr>
          <p:cNvPr id="351" name="Line 35"/>
          <p:cNvSpPr>
            <a:spLocks noChangeShapeType="1"/>
          </p:cNvSpPr>
          <p:nvPr/>
        </p:nvSpPr>
        <p:spPr bwMode="auto">
          <a:xfrm>
            <a:off x="2057401" y="3271837"/>
            <a:ext cx="2514603" cy="0"/>
          </a:xfrm>
          <a:prstGeom prst="line">
            <a:avLst/>
          </a:prstGeom>
          <a:noFill/>
          <a:ln w="12700">
            <a:solidFill>
              <a:schemeClr val="tx1"/>
            </a:solidFill>
            <a:miter lim="800000"/>
            <a:headEnd/>
            <a:tailEnd/>
          </a:ln>
          <a:effectLst/>
        </p:spPr>
        <p:txBody>
          <a:bodyPr wrap="none"/>
          <a:lstStyle/>
          <a:p>
            <a:endParaRPr lang="en-US"/>
          </a:p>
        </p:txBody>
      </p:sp>
      <p:sp>
        <p:nvSpPr>
          <p:cNvPr id="352" name="Line 36"/>
          <p:cNvSpPr>
            <a:spLocks noChangeShapeType="1"/>
          </p:cNvSpPr>
          <p:nvPr/>
        </p:nvSpPr>
        <p:spPr bwMode="auto">
          <a:xfrm>
            <a:off x="2057401" y="3867150"/>
            <a:ext cx="2514603" cy="0"/>
          </a:xfrm>
          <a:prstGeom prst="line">
            <a:avLst/>
          </a:prstGeom>
          <a:noFill/>
          <a:ln w="12700">
            <a:solidFill>
              <a:schemeClr val="tx1"/>
            </a:solidFill>
            <a:miter lim="800000"/>
            <a:headEnd/>
            <a:tailEnd/>
          </a:ln>
          <a:effectLst/>
        </p:spPr>
        <p:txBody>
          <a:bodyPr wrap="none"/>
          <a:lstStyle/>
          <a:p>
            <a:endParaRPr lang="en-US"/>
          </a:p>
        </p:txBody>
      </p:sp>
      <p:sp>
        <p:nvSpPr>
          <p:cNvPr id="353" name="Line 37"/>
          <p:cNvSpPr>
            <a:spLocks noChangeShapeType="1"/>
          </p:cNvSpPr>
          <p:nvPr/>
        </p:nvSpPr>
        <p:spPr bwMode="auto">
          <a:xfrm>
            <a:off x="2057401" y="4464050"/>
            <a:ext cx="2514603" cy="0"/>
          </a:xfrm>
          <a:prstGeom prst="line">
            <a:avLst/>
          </a:prstGeom>
          <a:noFill/>
          <a:ln w="12700">
            <a:solidFill>
              <a:schemeClr val="tx1"/>
            </a:solidFill>
            <a:miter lim="800000"/>
            <a:headEnd/>
            <a:tailEnd/>
          </a:ln>
          <a:effectLst/>
        </p:spPr>
        <p:txBody>
          <a:bodyPr wrap="none"/>
          <a:lstStyle/>
          <a:p>
            <a:endParaRPr lang="en-US"/>
          </a:p>
        </p:txBody>
      </p:sp>
      <p:sp>
        <p:nvSpPr>
          <p:cNvPr id="354" name="Line 38"/>
          <p:cNvSpPr>
            <a:spLocks noChangeShapeType="1"/>
          </p:cNvSpPr>
          <p:nvPr/>
        </p:nvSpPr>
        <p:spPr bwMode="auto">
          <a:xfrm>
            <a:off x="2057401" y="5059362"/>
            <a:ext cx="2514603" cy="0"/>
          </a:xfrm>
          <a:prstGeom prst="line">
            <a:avLst/>
          </a:prstGeom>
          <a:noFill/>
          <a:ln w="12700">
            <a:solidFill>
              <a:schemeClr val="tx1"/>
            </a:solidFill>
            <a:miter lim="800000"/>
            <a:headEnd/>
            <a:tailEnd/>
          </a:ln>
          <a:effectLst/>
        </p:spPr>
        <p:txBody>
          <a:bodyPr wrap="none"/>
          <a:lstStyle/>
          <a:p>
            <a:endParaRPr lang="en-US"/>
          </a:p>
        </p:txBody>
      </p:sp>
      <p:sp>
        <p:nvSpPr>
          <p:cNvPr id="355" name="Line 39"/>
          <p:cNvSpPr>
            <a:spLocks noChangeShapeType="1"/>
          </p:cNvSpPr>
          <p:nvPr/>
        </p:nvSpPr>
        <p:spPr bwMode="auto">
          <a:xfrm>
            <a:off x="2057401" y="5653087"/>
            <a:ext cx="2514603" cy="0"/>
          </a:xfrm>
          <a:prstGeom prst="line">
            <a:avLst/>
          </a:prstGeom>
          <a:noFill/>
          <a:ln w="12700">
            <a:solidFill>
              <a:schemeClr val="tx1"/>
            </a:solidFill>
            <a:miter lim="800000"/>
            <a:headEnd/>
            <a:tailEnd/>
          </a:ln>
          <a:effectLst/>
        </p:spPr>
        <p:txBody>
          <a:bodyPr wrap="none"/>
          <a:lstStyle/>
          <a:p>
            <a:endParaRPr lang="en-US"/>
          </a:p>
        </p:txBody>
      </p:sp>
      <p:sp>
        <p:nvSpPr>
          <p:cNvPr id="356" name="Line 40"/>
          <p:cNvSpPr>
            <a:spLocks noChangeShapeType="1"/>
          </p:cNvSpPr>
          <p:nvPr/>
        </p:nvSpPr>
        <p:spPr bwMode="auto">
          <a:xfrm>
            <a:off x="2057401" y="6248400"/>
            <a:ext cx="2514603" cy="0"/>
          </a:xfrm>
          <a:prstGeom prst="line">
            <a:avLst/>
          </a:prstGeom>
          <a:noFill/>
          <a:ln w="28575" cap="sq">
            <a:solidFill>
              <a:schemeClr val="tx1"/>
            </a:solidFill>
            <a:miter lim="800000"/>
            <a:headEnd/>
            <a:tailEnd/>
          </a:ln>
          <a:effectLst/>
        </p:spPr>
        <p:txBody>
          <a:bodyPr wrap="none"/>
          <a:lstStyle/>
          <a:p>
            <a:endParaRPr lang="en-US"/>
          </a:p>
        </p:txBody>
      </p:sp>
      <p:sp>
        <p:nvSpPr>
          <p:cNvPr id="357" name="Line 41"/>
          <p:cNvSpPr>
            <a:spLocks noChangeShapeType="1"/>
          </p:cNvSpPr>
          <p:nvPr/>
        </p:nvSpPr>
        <p:spPr bwMode="auto">
          <a:xfrm>
            <a:off x="2057401" y="2128837"/>
            <a:ext cx="0" cy="4119563"/>
          </a:xfrm>
          <a:prstGeom prst="line">
            <a:avLst/>
          </a:prstGeom>
          <a:noFill/>
          <a:ln w="28575" cap="sq">
            <a:solidFill>
              <a:schemeClr val="tx1"/>
            </a:solidFill>
            <a:miter lim="800000"/>
            <a:headEnd/>
            <a:tailEnd/>
          </a:ln>
          <a:effectLst/>
        </p:spPr>
        <p:txBody>
          <a:bodyPr wrap="none"/>
          <a:lstStyle/>
          <a:p>
            <a:endParaRPr lang="en-US"/>
          </a:p>
        </p:txBody>
      </p:sp>
      <p:sp>
        <p:nvSpPr>
          <p:cNvPr id="358" name="Line 42"/>
          <p:cNvSpPr>
            <a:spLocks noChangeShapeType="1"/>
          </p:cNvSpPr>
          <p:nvPr/>
        </p:nvSpPr>
        <p:spPr bwMode="auto">
          <a:xfrm>
            <a:off x="2686051" y="2128837"/>
            <a:ext cx="0" cy="4119563"/>
          </a:xfrm>
          <a:prstGeom prst="line">
            <a:avLst/>
          </a:prstGeom>
          <a:noFill/>
          <a:ln w="12700">
            <a:solidFill>
              <a:schemeClr val="tx1"/>
            </a:solidFill>
            <a:miter lim="800000"/>
            <a:headEnd/>
            <a:tailEnd/>
          </a:ln>
          <a:effectLst/>
        </p:spPr>
        <p:txBody>
          <a:bodyPr wrap="none"/>
          <a:lstStyle/>
          <a:p>
            <a:endParaRPr lang="en-US"/>
          </a:p>
        </p:txBody>
      </p:sp>
      <p:sp>
        <p:nvSpPr>
          <p:cNvPr id="359" name="Line 43"/>
          <p:cNvSpPr>
            <a:spLocks noChangeShapeType="1"/>
          </p:cNvSpPr>
          <p:nvPr/>
        </p:nvSpPr>
        <p:spPr bwMode="auto">
          <a:xfrm>
            <a:off x="3314702" y="2128837"/>
            <a:ext cx="0" cy="4119563"/>
          </a:xfrm>
          <a:prstGeom prst="line">
            <a:avLst/>
          </a:prstGeom>
          <a:noFill/>
          <a:ln w="12700">
            <a:solidFill>
              <a:schemeClr val="tx1"/>
            </a:solidFill>
            <a:miter lim="800000"/>
            <a:headEnd/>
            <a:tailEnd/>
          </a:ln>
          <a:effectLst/>
        </p:spPr>
        <p:txBody>
          <a:bodyPr wrap="none"/>
          <a:lstStyle/>
          <a:p>
            <a:endParaRPr lang="en-US"/>
          </a:p>
        </p:txBody>
      </p:sp>
      <p:sp>
        <p:nvSpPr>
          <p:cNvPr id="360" name="Line 44"/>
          <p:cNvSpPr>
            <a:spLocks noChangeShapeType="1"/>
          </p:cNvSpPr>
          <p:nvPr/>
        </p:nvSpPr>
        <p:spPr bwMode="auto">
          <a:xfrm>
            <a:off x="3943353" y="2128837"/>
            <a:ext cx="0" cy="4119563"/>
          </a:xfrm>
          <a:prstGeom prst="line">
            <a:avLst/>
          </a:prstGeom>
          <a:noFill/>
          <a:ln w="12700">
            <a:solidFill>
              <a:schemeClr val="tx1"/>
            </a:solidFill>
            <a:miter lim="800000"/>
            <a:headEnd/>
            <a:tailEnd/>
          </a:ln>
          <a:effectLst/>
        </p:spPr>
        <p:txBody>
          <a:bodyPr wrap="none"/>
          <a:lstStyle/>
          <a:p>
            <a:endParaRPr lang="en-US"/>
          </a:p>
        </p:txBody>
      </p:sp>
      <p:sp>
        <p:nvSpPr>
          <p:cNvPr id="361" name="Line 45"/>
          <p:cNvSpPr>
            <a:spLocks noChangeShapeType="1"/>
          </p:cNvSpPr>
          <p:nvPr/>
        </p:nvSpPr>
        <p:spPr bwMode="auto">
          <a:xfrm>
            <a:off x="4572003" y="2128837"/>
            <a:ext cx="0" cy="4119563"/>
          </a:xfrm>
          <a:prstGeom prst="line">
            <a:avLst/>
          </a:prstGeom>
          <a:noFill/>
          <a:ln w="28575" cap="sq">
            <a:solidFill>
              <a:schemeClr val="tx1"/>
            </a:solidFill>
            <a:miter lim="800000"/>
            <a:headEnd/>
            <a:tailEnd/>
          </a:ln>
          <a:effectLst/>
        </p:spPr>
        <p:txBody>
          <a:bodyPr wrap="none"/>
          <a:lstStyle/>
          <a:p>
            <a:endParaRPr lang="en-US"/>
          </a:p>
        </p:txBody>
      </p:sp>
      <p:sp>
        <p:nvSpPr>
          <p:cNvPr id="362" name="Text Box 4"/>
          <p:cNvSpPr txBox="1">
            <a:spLocks noChangeArrowheads="1"/>
          </p:cNvSpPr>
          <p:nvPr/>
        </p:nvSpPr>
        <p:spPr bwMode="auto">
          <a:xfrm>
            <a:off x="1951038" y="1595437"/>
            <a:ext cx="3870329" cy="369888"/>
          </a:xfrm>
          <a:prstGeom prst="rect">
            <a:avLst/>
          </a:prstGeom>
          <a:noFill/>
          <a:ln w="9525">
            <a:noFill/>
            <a:miter lim="800000"/>
            <a:headEnd/>
            <a:tailEnd/>
          </a:ln>
          <a:effectLst/>
        </p:spPr>
        <p:txBody>
          <a:bodyPr wrap="none">
            <a:spAutoFit/>
          </a:bodyPr>
          <a:lstStyle/>
          <a:p>
            <a:pPr eaLnBrk="1" hangingPunct="1"/>
            <a:r>
              <a:rPr lang="en-US" b="1" dirty="0">
                <a:solidFill>
                  <a:srgbClr val="008000"/>
                </a:solidFill>
              </a:rPr>
              <a:t>Input matrix (Shingles x Documents) </a:t>
            </a:r>
          </a:p>
        </p:txBody>
      </p:sp>
      <p:graphicFrame>
        <p:nvGraphicFramePr>
          <p:cNvPr id="363" name="Group 46"/>
          <p:cNvGraphicFramePr>
            <a:graphicFrameLocks noGrp="1"/>
          </p:cNvGraphicFramePr>
          <p:nvPr>
            <p:extLst>
              <p:ext uri="{D42A27DB-BD31-4B8C-83A1-F6EECF244321}">
                <p14:modId xmlns:p14="http://schemas.microsoft.com/office/powerpoint/2010/main" val="876036982"/>
              </p:ext>
            </p:extLst>
          </p:nvPr>
        </p:nvGraphicFramePr>
        <p:xfrm>
          <a:off x="1371600" y="2133600"/>
          <a:ext cx="381000" cy="4089401"/>
        </p:xfrm>
        <a:graphic>
          <a:graphicData uri="http://schemas.openxmlformats.org/drawingml/2006/table">
            <a:tbl>
              <a:tblPr/>
              <a:tblGrid>
                <a:gridCol w="381000">
                  <a:extLst>
                    <a:ext uri="{9D8B030D-6E8A-4147-A177-3AD203B41FA5}">
                      <a16:colId xmlns="" xmlns:a16="http://schemas.microsoft.com/office/drawing/2014/main" val="20000"/>
                    </a:ext>
                  </a:extLst>
                </a:gridCol>
              </a:tblGrid>
              <a:tr h="6064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3</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0"/>
                  </a:ext>
                </a:extLst>
              </a:tr>
              <a:tr h="579438">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4</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1"/>
                  </a:ext>
                </a:extLst>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7</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2"/>
                  </a:ext>
                </a:extLst>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2</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3"/>
                  </a:ext>
                </a:extLst>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6</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4"/>
                  </a:ext>
                </a:extLst>
              </a:tr>
              <a:tr h="579438">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5"/>
                  </a:ext>
                </a:extLst>
              </a:tr>
              <a:tr h="581025">
                <a:tc>
                  <a:txBody>
                    <a:bodyPr/>
                    <a:lstStyle/>
                    <a:p>
                      <a:pPr marL="0" marR="0" lvl="0" indent="0" algn="l" defTabSz="914400" rtl="0" eaLnBrk="0" fontAlgn="base" latinLnBrk="0" hangingPunct="0">
                        <a:lnSpc>
                          <a:spcPct val="100000"/>
                        </a:lnSpc>
                        <a:spcBef>
                          <a:spcPct val="20000"/>
                        </a:spcBef>
                        <a:spcAft>
                          <a:spcPct val="0"/>
                        </a:spcAft>
                        <a:buClr>
                          <a:srgbClr val="CC00CC"/>
                        </a:buClr>
                        <a:buSzTx/>
                        <a:buFont typeface="Monotype Sorts" pitchFamily="2" charset="2"/>
                        <a:buNone/>
                        <a:tabLst/>
                      </a:pPr>
                      <a:r>
                        <a:rPr kumimoji="0" lang="en-US" sz="2800" b="0" i="0" u="none" strike="noStrike" cap="none" normalizeH="0" baseline="0" dirty="0">
                          <a:ln>
                            <a:noFill/>
                          </a:ln>
                          <a:solidFill>
                            <a:schemeClr val="tx1"/>
                          </a:solidFill>
                          <a:effectLst/>
                          <a:latin typeface="+mj-lt"/>
                        </a:rPr>
                        <a:t>5</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2">
                        <a:alpha val="50000"/>
                      </a:schemeClr>
                    </a:solidFill>
                  </a:tcPr>
                </a:tc>
                <a:extLst>
                  <a:ext uri="{0D108BD9-81ED-4DB2-BD59-A6C34878D82A}">
                    <a16:rowId xmlns="" xmlns:a16="http://schemas.microsoft.com/office/drawing/2014/main" val="10006"/>
                  </a:ext>
                </a:extLst>
              </a:tr>
            </a:tbl>
          </a:graphicData>
        </a:graphic>
      </p:graphicFrame>
      <p:sp>
        <p:nvSpPr>
          <p:cNvPr id="364" name="Text Box 4"/>
          <p:cNvSpPr txBox="1">
            <a:spLocks noChangeArrowheads="1"/>
          </p:cNvSpPr>
          <p:nvPr/>
        </p:nvSpPr>
        <p:spPr bwMode="auto">
          <a:xfrm>
            <a:off x="274079" y="1600200"/>
            <a:ext cx="1617238" cy="369332"/>
          </a:xfrm>
          <a:prstGeom prst="rect">
            <a:avLst/>
          </a:prstGeom>
          <a:noFill/>
          <a:ln w="9525">
            <a:noFill/>
            <a:miter lim="800000"/>
            <a:headEnd/>
            <a:tailEnd/>
          </a:ln>
          <a:effectLst/>
        </p:spPr>
        <p:txBody>
          <a:bodyPr wrap="none">
            <a:spAutoFit/>
          </a:bodyPr>
          <a:lstStyle/>
          <a:p>
            <a:r>
              <a:rPr lang="en-US" b="1" dirty="0">
                <a:solidFill>
                  <a:srgbClr val="008000"/>
                </a:solidFill>
              </a:rPr>
              <a:t>Permutation </a:t>
            </a:r>
            <a:r>
              <a:rPr lang="en-US" b="1" dirty="0">
                <a:solidFill>
                  <a:srgbClr val="008000"/>
                </a:solidFill>
                <a:sym typeface="Symbol"/>
              </a:rPr>
              <a:t></a:t>
            </a:r>
            <a:endParaRPr lang="en-US" b="1" dirty="0">
              <a:solidFill>
                <a:srgbClr val="008000"/>
              </a:solidFill>
            </a:endParaRPr>
          </a:p>
        </p:txBody>
      </p:sp>
      <p:grpSp>
        <p:nvGrpSpPr>
          <p:cNvPr id="130" name="Group 129"/>
          <p:cNvGrpSpPr/>
          <p:nvPr/>
        </p:nvGrpSpPr>
        <p:grpSpPr>
          <a:xfrm>
            <a:off x="6019800" y="2235200"/>
            <a:ext cx="2286000" cy="1803400"/>
            <a:chOff x="6019800" y="2738437"/>
            <a:chExt cx="2286000" cy="1803400"/>
          </a:xfrm>
        </p:grpSpPr>
        <p:sp>
          <p:nvSpPr>
            <p:cNvPr id="131" name="Rectangle 69"/>
            <p:cNvSpPr>
              <a:spLocks noChangeArrowheads="1"/>
            </p:cNvSpPr>
            <p:nvPr/>
          </p:nvSpPr>
          <p:spPr bwMode="auto">
            <a:xfrm>
              <a:off x="7734300" y="2738437"/>
              <a:ext cx="571500" cy="5842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sl-SI" sz="2800" dirty="0"/>
                <a:t>1</a:t>
              </a:r>
              <a:endParaRPr lang="en-US" sz="2800" dirty="0"/>
            </a:p>
          </p:txBody>
        </p:sp>
        <p:sp>
          <p:nvSpPr>
            <p:cNvPr id="132" name="Rectangle 70"/>
            <p:cNvSpPr>
              <a:spLocks noChangeArrowheads="1"/>
            </p:cNvSpPr>
            <p:nvPr/>
          </p:nvSpPr>
          <p:spPr bwMode="auto">
            <a:xfrm>
              <a:off x="7162800" y="2738437"/>
              <a:ext cx="571500" cy="5842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sl-SI" sz="2800" dirty="0"/>
                <a:t>2</a:t>
              </a:r>
              <a:endParaRPr lang="en-US" sz="2800" dirty="0"/>
            </a:p>
          </p:txBody>
        </p:sp>
        <p:sp>
          <p:nvSpPr>
            <p:cNvPr id="133" name="Rectangle 71"/>
            <p:cNvSpPr>
              <a:spLocks noChangeArrowheads="1"/>
            </p:cNvSpPr>
            <p:nvPr/>
          </p:nvSpPr>
          <p:spPr bwMode="auto">
            <a:xfrm>
              <a:off x="6591300" y="2738437"/>
              <a:ext cx="571500" cy="5842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sl-SI" sz="2800" dirty="0"/>
                <a:t>1</a:t>
              </a:r>
              <a:endParaRPr lang="en-US" sz="2800" dirty="0"/>
            </a:p>
          </p:txBody>
        </p:sp>
        <p:sp>
          <p:nvSpPr>
            <p:cNvPr id="134" name="Rectangle 72"/>
            <p:cNvSpPr>
              <a:spLocks noChangeArrowheads="1"/>
            </p:cNvSpPr>
            <p:nvPr/>
          </p:nvSpPr>
          <p:spPr bwMode="auto">
            <a:xfrm>
              <a:off x="6019800" y="2738437"/>
              <a:ext cx="571500" cy="5842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sl-SI" sz="2800" dirty="0"/>
                <a:t>2</a:t>
              </a:r>
              <a:endParaRPr lang="en-US" sz="2800" dirty="0"/>
            </a:p>
          </p:txBody>
        </p:sp>
        <p:sp>
          <p:nvSpPr>
            <p:cNvPr id="135" name="Line 73"/>
            <p:cNvSpPr>
              <a:spLocks noChangeShapeType="1"/>
            </p:cNvSpPr>
            <p:nvPr/>
          </p:nvSpPr>
          <p:spPr bwMode="auto">
            <a:xfrm>
              <a:off x="6019800" y="2738437"/>
              <a:ext cx="2286000" cy="0"/>
            </a:xfrm>
            <a:prstGeom prst="line">
              <a:avLst/>
            </a:prstGeom>
            <a:noFill/>
            <a:ln w="28575" cap="sq">
              <a:solidFill>
                <a:schemeClr val="tx1"/>
              </a:solidFill>
              <a:miter lim="800000"/>
              <a:headEnd/>
              <a:tailEnd/>
            </a:ln>
            <a:effectLst/>
          </p:spPr>
          <p:txBody>
            <a:bodyPr wrap="none"/>
            <a:lstStyle/>
            <a:p>
              <a:endParaRPr lang="en-US"/>
            </a:p>
          </p:txBody>
        </p:sp>
        <p:sp>
          <p:nvSpPr>
            <p:cNvPr id="136" name="Line 74"/>
            <p:cNvSpPr>
              <a:spLocks noChangeShapeType="1"/>
            </p:cNvSpPr>
            <p:nvPr/>
          </p:nvSpPr>
          <p:spPr bwMode="auto">
            <a:xfrm>
              <a:off x="6019800" y="3322637"/>
              <a:ext cx="2286000" cy="0"/>
            </a:xfrm>
            <a:prstGeom prst="line">
              <a:avLst/>
            </a:prstGeom>
            <a:noFill/>
            <a:ln w="28575" cap="sq">
              <a:solidFill>
                <a:schemeClr val="tx1"/>
              </a:solidFill>
              <a:miter lim="800000"/>
              <a:headEnd/>
              <a:tailEnd/>
            </a:ln>
            <a:effectLst/>
          </p:spPr>
          <p:txBody>
            <a:bodyPr wrap="none"/>
            <a:lstStyle/>
            <a:p>
              <a:endParaRPr lang="en-US"/>
            </a:p>
          </p:txBody>
        </p:sp>
        <p:sp>
          <p:nvSpPr>
            <p:cNvPr id="137" name="Line 75"/>
            <p:cNvSpPr>
              <a:spLocks noChangeShapeType="1"/>
            </p:cNvSpPr>
            <p:nvPr/>
          </p:nvSpPr>
          <p:spPr bwMode="auto">
            <a:xfrm>
              <a:off x="6019800" y="2738437"/>
              <a:ext cx="0" cy="584200"/>
            </a:xfrm>
            <a:prstGeom prst="line">
              <a:avLst/>
            </a:prstGeom>
            <a:noFill/>
            <a:ln w="28575" cap="sq">
              <a:solidFill>
                <a:schemeClr val="tx1"/>
              </a:solidFill>
              <a:miter lim="800000"/>
              <a:headEnd/>
              <a:tailEnd/>
            </a:ln>
            <a:effectLst/>
          </p:spPr>
          <p:txBody>
            <a:bodyPr wrap="none"/>
            <a:lstStyle/>
            <a:p>
              <a:endParaRPr lang="en-US"/>
            </a:p>
          </p:txBody>
        </p:sp>
        <p:sp>
          <p:nvSpPr>
            <p:cNvPr id="138" name="Line 76"/>
            <p:cNvSpPr>
              <a:spLocks noChangeShapeType="1"/>
            </p:cNvSpPr>
            <p:nvPr/>
          </p:nvSpPr>
          <p:spPr bwMode="auto">
            <a:xfrm>
              <a:off x="6591300" y="2738437"/>
              <a:ext cx="0" cy="584200"/>
            </a:xfrm>
            <a:prstGeom prst="line">
              <a:avLst/>
            </a:prstGeom>
            <a:noFill/>
            <a:ln w="12700">
              <a:solidFill>
                <a:schemeClr val="tx1"/>
              </a:solidFill>
              <a:miter lim="800000"/>
              <a:headEnd/>
              <a:tailEnd/>
            </a:ln>
            <a:effectLst/>
          </p:spPr>
          <p:txBody>
            <a:bodyPr wrap="none"/>
            <a:lstStyle/>
            <a:p>
              <a:endParaRPr lang="en-US"/>
            </a:p>
          </p:txBody>
        </p:sp>
        <p:sp>
          <p:nvSpPr>
            <p:cNvPr id="139" name="Line 77"/>
            <p:cNvSpPr>
              <a:spLocks noChangeShapeType="1"/>
            </p:cNvSpPr>
            <p:nvPr/>
          </p:nvSpPr>
          <p:spPr bwMode="auto">
            <a:xfrm>
              <a:off x="7162800" y="2738437"/>
              <a:ext cx="0" cy="584200"/>
            </a:xfrm>
            <a:prstGeom prst="line">
              <a:avLst/>
            </a:prstGeom>
            <a:noFill/>
            <a:ln w="12700">
              <a:solidFill>
                <a:schemeClr val="tx1"/>
              </a:solidFill>
              <a:miter lim="800000"/>
              <a:headEnd/>
              <a:tailEnd/>
            </a:ln>
            <a:effectLst/>
          </p:spPr>
          <p:txBody>
            <a:bodyPr wrap="none"/>
            <a:lstStyle/>
            <a:p>
              <a:endParaRPr lang="en-US"/>
            </a:p>
          </p:txBody>
        </p:sp>
        <p:sp>
          <p:nvSpPr>
            <p:cNvPr id="140" name="Line 78"/>
            <p:cNvSpPr>
              <a:spLocks noChangeShapeType="1"/>
            </p:cNvSpPr>
            <p:nvPr/>
          </p:nvSpPr>
          <p:spPr bwMode="auto">
            <a:xfrm>
              <a:off x="7734300" y="2738437"/>
              <a:ext cx="0" cy="584200"/>
            </a:xfrm>
            <a:prstGeom prst="line">
              <a:avLst/>
            </a:prstGeom>
            <a:noFill/>
            <a:ln w="12700">
              <a:solidFill>
                <a:schemeClr val="tx1"/>
              </a:solidFill>
              <a:miter lim="800000"/>
              <a:headEnd/>
              <a:tailEnd/>
            </a:ln>
            <a:effectLst/>
          </p:spPr>
          <p:txBody>
            <a:bodyPr wrap="none"/>
            <a:lstStyle/>
            <a:p>
              <a:endParaRPr lang="en-US"/>
            </a:p>
          </p:txBody>
        </p:sp>
        <p:sp>
          <p:nvSpPr>
            <p:cNvPr id="141" name="Line 79"/>
            <p:cNvSpPr>
              <a:spLocks noChangeShapeType="1"/>
            </p:cNvSpPr>
            <p:nvPr/>
          </p:nvSpPr>
          <p:spPr bwMode="auto">
            <a:xfrm>
              <a:off x="8305800" y="2738437"/>
              <a:ext cx="0" cy="584200"/>
            </a:xfrm>
            <a:prstGeom prst="line">
              <a:avLst/>
            </a:prstGeom>
            <a:noFill/>
            <a:ln w="28575" cap="sq">
              <a:solidFill>
                <a:schemeClr val="tx1"/>
              </a:solidFill>
              <a:miter lim="800000"/>
              <a:headEnd/>
              <a:tailEnd/>
            </a:ln>
            <a:effectLst/>
          </p:spPr>
          <p:txBody>
            <a:bodyPr wrap="none"/>
            <a:lstStyle/>
            <a:p>
              <a:endParaRPr lang="en-US"/>
            </a:p>
          </p:txBody>
        </p:sp>
        <p:sp>
          <p:nvSpPr>
            <p:cNvPr id="143" name="Rectangle 100"/>
            <p:cNvSpPr>
              <a:spLocks noChangeArrowheads="1"/>
            </p:cNvSpPr>
            <p:nvPr/>
          </p:nvSpPr>
          <p:spPr bwMode="auto">
            <a:xfrm>
              <a:off x="7734300" y="3348037"/>
              <a:ext cx="571500" cy="584200"/>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144" name="Rectangle 101"/>
            <p:cNvSpPr>
              <a:spLocks noChangeArrowheads="1"/>
            </p:cNvSpPr>
            <p:nvPr/>
          </p:nvSpPr>
          <p:spPr bwMode="auto">
            <a:xfrm>
              <a:off x="7162800" y="3348037"/>
              <a:ext cx="571500" cy="584200"/>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4</a:t>
              </a:r>
            </a:p>
          </p:txBody>
        </p:sp>
        <p:sp>
          <p:nvSpPr>
            <p:cNvPr id="145" name="Rectangle 102"/>
            <p:cNvSpPr>
              <a:spLocks noChangeArrowheads="1"/>
            </p:cNvSpPr>
            <p:nvPr/>
          </p:nvSpPr>
          <p:spPr bwMode="auto">
            <a:xfrm>
              <a:off x="6591300" y="3348037"/>
              <a:ext cx="571500" cy="584200"/>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146" name="Rectangle 103"/>
            <p:cNvSpPr>
              <a:spLocks noChangeArrowheads="1"/>
            </p:cNvSpPr>
            <p:nvPr/>
          </p:nvSpPr>
          <p:spPr bwMode="auto">
            <a:xfrm>
              <a:off x="6019800" y="3348037"/>
              <a:ext cx="571500" cy="584200"/>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a:t>2</a:t>
              </a:r>
            </a:p>
          </p:txBody>
        </p:sp>
        <p:sp>
          <p:nvSpPr>
            <p:cNvPr id="147" name="Line 104"/>
            <p:cNvSpPr>
              <a:spLocks noChangeShapeType="1"/>
            </p:cNvSpPr>
            <p:nvPr/>
          </p:nvSpPr>
          <p:spPr bwMode="auto">
            <a:xfrm>
              <a:off x="6019800" y="3333750"/>
              <a:ext cx="2286000" cy="0"/>
            </a:xfrm>
            <a:prstGeom prst="line">
              <a:avLst/>
            </a:prstGeom>
            <a:noFill/>
            <a:ln w="28575" cap="sq">
              <a:solidFill>
                <a:schemeClr val="tx1"/>
              </a:solidFill>
              <a:miter lim="800000"/>
              <a:headEnd/>
              <a:tailEnd/>
            </a:ln>
            <a:effectLst/>
          </p:spPr>
          <p:txBody>
            <a:bodyPr wrap="none"/>
            <a:lstStyle/>
            <a:p>
              <a:endParaRPr lang="en-US"/>
            </a:p>
          </p:txBody>
        </p:sp>
        <p:sp>
          <p:nvSpPr>
            <p:cNvPr id="148" name="Line 105"/>
            <p:cNvSpPr>
              <a:spLocks noChangeShapeType="1"/>
            </p:cNvSpPr>
            <p:nvPr/>
          </p:nvSpPr>
          <p:spPr bwMode="auto">
            <a:xfrm>
              <a:off x="6019800" y="3932237"/>
              <a:ext cx="2286000" cy="0"/>
            </a:xfrm>
            <a:prstGeom prst="line">
              <a:avLst/>
            </a:prstGeom>
            <a:noFill/>
            <a:ln w="28575" cap="sq">
              <a:solidFill>
                <a:schemeClr val="tx1"/>
              </a:solidFill>
              <a:miter lim="800000"/>
              <a:headEnd/>
              <a:tailEnd/>
            </a:ln>
            <a:effectLst/>
          </p:spPr>
          <p:txBody>
            <a:bodyPr wrap="none"/>
            <a:lstStyle/>
            <a:p>
              <a:endParaRPr lang="en-US"/>
            </a:p>
          </p:txBody>
        </p:sp>
        <p:sp>
          <p:nvSpPr>
            <p:cNvPr id="149" name="Line 106"/>
            <p:cNvSpPr>
              <a:spLocks noChangeShapeType="1"/>
            </p:cNvSpPr>
            <p:nvPr/>
          </p:nvSpPr>
          <p:spPr bwMode="auto">
            <a:xfrm>
              <a:off x="6019800" y="3348037"/>
              <a:ext cx="0" cy="584200"/>
            </a:xfrm>
            <a:prstGeom prst="line">
              <a:avLst/>
            </a:prstGeom>
            <a:noFill/>
            <a:ln w="28575" cap="sq">
              <a:solidFill>
                <a:schemeClr val="tx1"/>
              </a:solidFill>
              <a:miter lim="800000"/>
              <a:headEnd/>
              <a:tailEnd/>
            </a:ln>
            <a:effectLst/>
          </p:spPr>
          <p:txBody>
            <a:bodyPr wrap="none"/>
            <a:lstStyle/>
            <a:p>
              <a:endParaRPr lang="en-US"/>
            </a:p>
          </p:txBody>
        </p:sp>
        <p:sp>
          <p:nvSpPr>
            <p:cNvPr id="150" name="Line 107"/>
            <p:cNvSpPr>
              <a:spLocks noChangeShapeType="1"/>
            </p:cNvSpPr>
            <p:nvPr/>
          </p:nvSpPr>
          <p:spPr bwMode="auto">
            <a:xfrm>
              <a:off x="6591300" y="3348037"/>
              <a:ext cx="0" cy="584200"/>
            </a:xfrm>
            <a:prstGeom prst="line">
              <a:avLst/>
            </a:prstGeom>
            <a:noFill/>
            <a:ln w="12700">
              <a:solidFill>
                <a:schemeClr val="tx1"/>
              </a:solidFill>
              <a:miter lim="800000"/>
              <a:headEnd/>
              <a:tailEnd/>
            </a:ln>
            <a:effectLst/>
          </p:spPr>
          <p:txBody>
            <a:bodyPr wrap="none"/>
            <a:lstStyle/>
            <a:p>
              <a:endParaRPr lang="en-US"/>
            </a:p>
          </p:txBody>
        </p:sp>
        <p:sp>
          <p:nvSpPr>
            <p:cNvPr id="151" name="Line 108"/>
            <p:cNvSpPr>
              <a:spLocks noChangeShapeType="1"/>
            </p:cNvSpPr>
            <p:nvPr/>
          </p:nvSpPr>
          <p:spPr bwMode="auto">
            <a:xfrm>
              <a:off x="7162800" y="3348037"/>
              <a:ext cx="0" cy="584200"/>
            </a:xfrm>
            <a:prstGeom prst="line">
              <a:avLst/>
            </a:prstGeom>
            <a:noFill/>
            <a:ln w="12700">
              <a:solidFill>
                <a:schemeClr val="tx1"/>
              </a:solidFill>
              <a:miter lim="800000"/>
              <a:headEnd/>
              <a:tailEnd/>
            </a:ln>
            <a:effectLst/>
          </p:spPr>
          <p:txBody>
            <a:bodyPr wrap="none"/>
            <a:lstStyle/>
            <a:p>
              <a:endParaRPr lang="en-US"/>
            </a:p>
          </p:txBody>
        </p:sp>
        <p:sp>
          <p:nvSpPr>
            <p:cNvPr id="152" name="Line 109"/>
            <p:cNvSpPr>
              <a:spLocks noChangeShapeType="1"/>
            </p:cNvSpPr>
            <p:nvPr/>
          </p:nvSpPr>
          <p:spPr bwMode="auto">
            <a:xfrm>
              <a:off x="7734300" y="3348037"/>
              <a:ext cx="0" cy="584200"/>
            </a:xfrm>
            <a:prstGeom prst="line">
              <a:avLst/>
            </a:prstGeom>
            <a:noFill/>
            <a:ln w="12700">
              <a:solidFill>
                <a:schemeClr val="tx1"/>
              </a:solidFill>
              <a:miter lim="800000"/>
              <a:headEnd/>
              <a:tailEnd/>
            </a:ln>
            <a:effectLst/>
          </p:spPr>
          <p:txBody>
            <a:bodyPr wrap="none"/>
            <a:lstStyle/>
            <a:p>
              <a:endParaRPr lang="en-US"/>
            </a:p>
          </p:txBody>
        </p:sp>
        <p:sp>
          <p:nvSpPr>
            <p:cNvPr id="153" name="Line 110"/>
            <p:cNvSpPr>
              <a:spLocks noChangeShapeType="1"/>
            </p:cNvSpPr>
            <p:nvPr/>
          </p:nvSpPr>
          <p:spPr bwMode="auto">
            <a:xfrm>
              <a:off x="8305800" y="3348037"/>
              <a:ext cx="0" cy="584200"/>
            </a:xfrm>
            <a:prstGeom prst="line">
              <a:avLst/>
            </a:prstGeom>
            <a:noFill/>
            <a:ln w="28575" cap="sq">
              <a:solidFill>
                <a:schemeClr val="tx1"/>
              </a:solidFill>
              <a:miter lim="800000"/>
              <a:headEnd/>
              <a:tailEnd/>
            </a:ln>
            <a:effectLst/>
          </p:spPr>
          <p:txBody>
            <a:bodyPr wrap="none"/>
            <a:lstStyle/>
            <a:p>
              <a:endParaRPr lang="en-US"/>
            </a:p>
          </p:txBody>
        </p:sp>
        <p:grpSp>
          <p:nvGrpSpPr>
            <p:cNvPr id="154" name="Group 153"/>
            <p:cNvGrpSpPr/>
            <p:nvPr/>
          </p:nvGrpSpPr>
          <p:grpSpPr>
            <a:xfrm>
              <a:off x="6019800" y="3939349"/>
              <a:ext cx="2286000" cy="602488"/>
              <a:chOff x="6019800" y="3939349"/>
              <a:chExt cx="2286000" cy="602488"/>
            </a:xfrm>
          </p:grpSpPr>
          <p:sp>
            <p:nvSpPr>
              <p:cNvPr id="155" name="Rectangle 131"/>
              <p:cNvSpPr>
                <a:spLocks noChangeArrowheads="1"/>
              </p:cNvSpPr>
              <p:nvPr/>
            </p:nvSpPr>
            <p:spPr bwMode="auto">
              <a:xfrm>
                <a:off x="7734300" y="3957637"/>
                <a:ext cx="571500" cy="584200"/>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2</a:t>
                </a:r>
              </a:p>
            </p:txBody>
          </p:sp>
          <p:sp>
            <p:nvSpPr>
              <p:cNvPr id="156" name="Rectangle 132"/>
              <p:cNvSpPr>
                <a:spLocks noChangeArrowheads="1"/>
              </p:cNvSpPr>
              <p:nvPr/>
            </p:nvSpPr>
            <p:spPr bwMode="auto">
              <a:xfrm>
                <a:off x="7162800" y="3957637"/>
                <a:ext cx="571500" cy="584200"/>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157" name="Rectangle 133"/>
              <p:cNvSpPr>
                <a:spLocks noChangeArrowheads="1"/>
              </p:cNvSpPr>
              <p:nvPr/>
            </p:nvSpPr>
            <p:spPr bwMode="auto">
              <a:xfrm>
                <a:off x="6591300" y="3957637"/>
                <a:ext cx="571500" cy="584200"/>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2</a:t>
                </a:r>
              </a:p>
            </p:txBody>
          </p:sp>
          <p:sp>
            <p:nvSpPr>
              <p:cNvPr id="158" name="Rectangle 134"/>
              <p:cNvSpPr>
                <a:spLocks noChangeArrowheads="1"/>
              </p:cNvSpPr>
              <p:nvPr/>
            </p:nvSpPr>
            <p:spPr bwMode="auto">
              <a:xfrm>
                <a:off x="6019800" y="3957637"/>
                <a:ext cx="571500" cy="584200"/>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800" dirty="0"/>
                  <a:t>1</a:t>
                </a:r>
              </a:p>
            </p:txBody>
          </p:sp>
          <p:sp>
            <p:nvSpPr>
              <p:cNvPr id="159" name="Line 135"/>
              <p:cNvSpPr>
                <a:spLocks noChangeShapeType="1"/>
              </p:cNvSpPr>
              <p:nvPr/>
            </p:nvSpPr>
            <p:spPr bwMode="auto">
              <a:xfrm>
                <a:off x="6019800" y="3939349"/>
                <a:ext cx="2286000" cy="0"/>
              </a:xfrm>
              <a:prstGeom prst="line">
                <a:avLst/>
              </a:prstGeom>
              <a:noFill/>
              <a:ln w="28575" cap="sq">
                <a:solidFill>
                  <a:schemeClr val="tx1"/>
                </a:solidFill>
                <a:miter lim="800000"/>
                <a:headEnd/>
                <a:tailEnd/>
              </a:ln>
              <a:effectLst/>
            </p:spPr>
            <p:txBody>
              <a:bodyPr wrap="none"/>
              <a:lstStyle/>
              <a:p>
                <a:endParaRPr lang="en-US"/>
              </a:p>
            </p:txBody>
          </p:sp>
          <p:sp>
            <p:nvSpPr>
              <p:cNvPr id="160" name="Line 136"/>
              <p:cNvSpPr>
                <a:spLocks noChangeShapeType="1"/>
              </p:cNvSpPr>
              <p:nvPr/>
            </p:nvSpPr>
            <p:spPr bwMode="auto">
              <a:xfrm>
                <a:off x="6019800" y="4541837"/>
                <a:ext cx="2286000" cy="0"/>
              </a:xfrm>
              <a:prstGeom prst="line">
                <a:avLst/>
              </a:prstGeom>
              <a:noFill/>
              <a:ln w="28575" cap="sq">
                <a:solidFill>
                  <a:schemeClr val="tx1"/>
                </a:solidFill>
                <a:miter lim="800000"/>
                <a:headEnd/>
                <a:tailEnd/>
              </a:ln>
              <a:effectLst/>
            </p:spPr>
            <p:txBody>
              <a:bodyPr wrap="none"/>
              <a:lstStyle/>
              <a:p>
                <a:endParaRPr lang="en-US"/>
              </a:p>
            </p:txBody>
          </p:sp>
          <p:sp>
            <p:nvSpPr>
              <p:cNvPr id="161" name="Line 137"/>
              <p:cNvSpPr>
                <a:spLocks noChangeShapeType="1"/>
              </p:cNvSpPr>
              <p:nvPr/>
            </p:nvSpPr>
            <p:spPr bwMode="auto">
              <a:xfrm>
                <a:off x="6019800" y="3957637"/>
                <a:ext cx="0" cy="584200"/>
              </a:xfrm>
              <a:prstGeom prst="line">
                <a:avLst/>
              </a:prstGeom>
              <a:noFill/>
              <a:ln w="28575" cap="sq">
                <a:solidFill>
                  <a:schemeClr val="tx1"/>
                </a:solidFill>
                <a:miter lim="800000"/>
                <a:headEnd/>
                <a:tailEnd/>
              </a:ln>
              <a:effectLst/>
            </p:spPr>
            <p:txBody>
              <a:bodyPr wrap="none"/>
              <a:lstStyle/>
              <a:p>
                <a:endParaRPr lang="en-US"/>
              </a:p>
            </p:txBody>
          </p:sp>
          <p:sp>
            <p:nvSpPr>
              <p:cNvPr id="162" name="Line 138"/>
              <p:cNvSpPr>
                <a:spLocks noChangeShapeType="1"/>
              </p:cNvSpPr>
              <p:nvPr/>
            </p:nvSpPr>
            <p:spPr bwMode="auto">
              <a:xfrm>
                <a:off x="6591300" y="3957637"/>
                <a:ext cx="0" cy="584200"/>
              </a:xfrm>
              <a:prstGeom prst="line">
                <a:avLst/>
              </a:prstGeom>
              <a:noFill/>
              <a:ln w="12700">
                <a:solidFill>
                  <a:schemeClr val="tx1"/>
                </a:solidFill>
                <a:miter lim="800000"/>
                <a:headEnd/>
                <a:tailEnd/>
              </a:ln>
              <a:effectLst/>
            </p:spPr>
            <p:txBody>
              <a:bodyPr wrap="none"/>
              <a:lstStyle/>
              <a:p>
                <a:endParaRPr lang="en-US"/>
              </a:p>
            </p:txBody>
          </p:sp>
          <p:sp>
            <p:nvSpPr>
              <p:cNvPr id="163" name="Line 139"/>
              <p:cNvSpPr>
                <a:spLocks noChangeShapeType="1"/>
              </p:cNvSpPr>
              <p:nvPr/>
            </p:nvSpPr>
            <p:spPr bwMode="auto">
              <a:xfrm>
                <a:off x="7162800" y="3957637"/>
                <a:ext cx="0" cy="584200"/>
              </a:xfrm>
              <a:prstGeom prst="line">
                <a:avLst/>
              </a:prstGeom>
              <a:noFill/>
              <a:ln w="12700">
                <a:solidFill>
                  <a:schemeClr val="tx1"/>
                </a:solidFill>
                <a:miter lim="800000"/>
                <a:headEnd/>
                <a:tailEnd/>
              </a:ln>
              <a:effectLst/>
            </p:spPr>
            <p:txBody>
              <a:bodyPr wrap="none"/>
              <a:lstStyle/>
              <a:p>
                <a:endParaRPr lang="en-US"/>
              </a:p>
            </p:txBody>
          </p:sp>
          <p:sp>
            <p:nvSpPr>
              <p:cNvPr id="164" name="Line 140"/>
              <p:cNvSpPr>
                <a:spLocks noChangeShapeType="1"/>
              </p:cNvSpPr>
              <p:nvPr/>
            </p:nvSpPr>
            <p:spPr bwMode="auto">
              <a:xfrm>
                <a:off x="7734300" y="3957637"/>
                <a:ext cx="0" cy="584200"/>
              </a:xfrm>
              <a:prstGeom prst="line">
                <a:avLst/>
              </a:prstGeom>
              <a:noFill/>
              <a:ln w="12700">
                <a:solidFill>
                  <a:schemeClr val="tx1"/>
                </a:solidFill>
                <a:miter lim="800000"/>
                <a:headEnd/>
                <a:tailEnd/>
              </a:ln>
              <a:effectLst/>
            </p:spPr>
            <p:txBody>
              <a:bodyPr wrap="none"/>
              <a:lstStyle/>
              <a:p>
                <a:endParaRPr lang="en-US"/>
              </a:p>
            </p:txBody>
          </p:sp>
          <p:sp>
            <p:nvSpPr>
              <p:cNvPr id="165" name="Line 141"/>
              <p:cNvSpPr>
                <a:spLocks noChangeShapeType="1"/>
              </p:cNvSpPr>
              <p:nvPr/>
            </p:nvSpPr>
            <p:spPr bwMode="auto">
              <a:xfrm>
                <a:off x="8305800" y="3957637"/>
                <a:ext cx="0" cy="584200"/>
              </a:xfrm>
              <a:prstGeom prst="line">
                <a:avLst/>
              </a:prstGeom>
              <a:noFill/>
              <a:ln w="28575" cap="sq">
                <a:solidFill>
                  <a:schemeClr val="tx1"/>
                </a:solidFill>
                <a:miter lim="800000"/>
                <a:headEnd/>
                <a:tailEnd/>
              </a:ln>
              <a:effectLst/>
            </p:spPr>
            <p:txBody>
              <a:bodyPr wrap="none"/>
              <a:lstStyle/>
              <a:p>
                <a:endParaRPr lang="en-US"/>
              </a:p>
            </p:txBody>
          </p:sp>
        </p:grpSp>
      </p:grpSp>
    </p:spTree>
    <p:extLst>
      <p:ext uri="{BB962C8B-B14F-4D97-AF65-F5344CB8AC3E}">
        <p14:creationId xmlns:p14="http://schemas.microsoft.com/office/powerpoint/2010/main" val="2767874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2" name="Visual Search"/>
          <p:cNvSpPr txBox="1">
            <a:spLocks noGrp="1"/>
          </p:cNvSpPr>
          <p:nvPr>
            <p:ph type="title"/>
          </p:nvPr>
        </p:nvSpPr>
        <p:spPr>
          <a:prstGeom prst="rect">
            <a:avLst/>
          </a:prstGeom>
        </p:spPr>
        <p:txBody>
          <a:bodyPr/>
          <a:lstStyle/>
          <a:p>
            <a:r>
              <a:rPr lang="en-US" dirty="0"/>
              <a:t>Pinterest </a:t>
            </a:r>
            <a:r>
              <a:rPr dirty="0"/>
              <a:t>Visual Search</a:t>
            </a:r>
          </a:p>
        </p:txBody>
      </p:sp>
      <p:sp>
        <p:nvSpPr>
          <p:cNvPr id="2" name="Content Placeholder 1"/>
          <p:cNvSpPr>
            <a:spLocks noGrp="1"/>
          </p:cNvSpPr>
          <p:nvPr>
            <p:ph idx="1"/>
          </p:nvPr>
        </p:nvSpPr>
        <p:spPr/>
        <p:txBody>
          <a:bodyPr/>
          <a:lstStyle/>
          <a:p>
            <a:pPr marL="118872" indent="0">
              <a:buNone/>
            </a:pPr>
            <a:r>
              <a:rPr lang="en-US" dirty="0">
                <a:solidFill>
                  <a:srgbClr val="0000FF"/>
                </a:solidFill>
              </a:rPr>
              <a:t>Given a </a:t>
            </a:r>
            <a:r>
              <a:rPr lang="en-US" b="1" dirty="0">
                <a:solidFill>
                  <a:srgbClr val="0000FF"/>
                </a:solidFill>
              </a:rPr>
              <a:t>query image patch</a:t>
            </a:r>
            <a:r>
              <a:rPr lang="en-US" dirty="0">
                <a:solidFill>
                  <a:srgbClr val="0000FF"/>
                </a:solidFill>
              </a:rPr>
              <a:t>, find similar images</a:t>
            </a:r>
          </a:p>
        </p:txBody>
      </p:sp>
      <p:pic>
        <p:nvPicPr>
          <p:cNvPr id="1003" name="Group" descr="Group"/>
          <p:cNvPicPr>
            <a:picLocks noChangeAspect="1"/>
          </p:cNvPicPr>
          <p:nvPr/>
        </p:nvPicPr>
        <p:blipFill>
          <a:blip r:embed="rId3">
            <a:extLst/>
          </a:blip>
          <a:srcRect l="36035" r="2836"/>
          <a:stretch>
            <a:fillRect/>
          </a:stretch>
        </p:blipFill>
        <p:spPr>
          <a:xfrm>
            <a:off x="4530343" y="2121298"/>
            <a:ext cx="4468769" cy="4499110"/>
          </a:xfrm>
          <a:prstGeom prst="rect">
            <a:avLst/>
          </a:prstGeom>
          <a:ln w="12700">
            <a:miter lim="400000"/>
          </a:ln>
        </p:spPr>
      </p:pic>
      <p:pic>
        <p:nvPicPr>
          <p:cNvPr id="1004" name="Image" descr="Image"/>
          <p:cNvPicPr>
            <a:picLocks noChangeAspect="1"/>
          </p:cNvPicPr>
          <p:nvPr/>
        </p:nvPicPr>
        <p:blipFill>
          <a:blip r:embed="rId3">
            <a:extLst/>
          </a:blip>
          <a:srcRect r="63447"/>
          <a:stretch>
            <a:fillRect/>
          </a:stretch>
        </p:blipFill>
        <p:spPr>
          <a:xfrm>
            <a:off x="185837" y="2146483"/>
            <a:ext cx="3024627" cy="5092517"/>
          </a:xfrm>
          <a:prstGeom prst="rect">
            <a:avLst/>
          </a:prstGeom>
          <a:ln w="12700">
            <a:miter lim="400000"/>
          </a:ln>
        </p:spPr>
      </p:pic>
      <p:sp>
        <p:nvSpPr>
          <p:cNvPr id="1005" name="Arrow"/>
          <p:cNvSpPr/>
          <p:nvPr/>
        </p:nvSpPr>
        <p:spPr>
          <a:xfrm>
            <a:off x="3097147" y="3456261"/>
            <a:ext cx="1398773" cy="1143713"/>
          </a:xfrm>
          <a:prstGeom prst="rightArrow">
            <a:avLst>
              <a:gd name="adj1" fmla="val 60000"/>
              <a:gd name="adj2" fmla="val 58551"/>
            </a:avLst>
          </a:prstGeom>
          <a:solidFill>
            <a:schemeClr val="accent1"/>
          </a:solidFill>
          <a:ln w="3175">
            <a:miter lim="400000"/>
          </a:ln>
        </p:spPr>
        <p:txBody>
          <a:bodyPr lIns="19050" tIns="19050" rIns="19050" bIns="19050" anchor="ctr"/>
          <a:lstStyle/>
          <a:p>
            <a:pPr algn="ctr" defTabSz="257175">
              <a:lnSpc>
                <a:spcPct val="80000"/>
              </a:lnSpc>
              <a:defRPr sz="4500">
                <a:solidFill>
                  <a:schemeClr val="accent6">
                    <a:hueOff val="-10037902"/>
                    <a:satOff val="57163"/>
                    <a:lumOff val="61006"/>
                  </a:schemeClr>
                </a:solidFill>
                <a:latin typeface="+mn-lt"/>
                <a:ea typeface="+mn-ea"/>
                <a:cs typeface="+mn-cs"/>
                <a:sym typeface="Haas Grot Disp Pinterest Bold"/>
              </a:defRPr>
            </a:pPr>
            <a:endParaRPr sz="1688"/>
          </a:p>
        </p:txBody>
      </p:sp>
      <p:grpSp>
        <p:nvGrpSpPr>
          <p:cNvPr id="10" name="Group 8"/>
          <p:cNvGrpSpPr/>
          <p:nvPr/>
        </p:nvGrpSpPr>
        <p:grpSpPr>
          <a:xfrm>
            <a:off x="8077200" y="60949"/>
            <a:ext cx="990600" cy="929652"/>
            <a:chOff x="0" y="0"/>
            <a:chExt cx="3246766" cy="3246750"/>
          </a:xfrm>
        </p:grpSpPr>
        <p:sp>
          <p:nvSpPr>
            <p:cNvPr id="11" name="Shape 6"/>
            <p:cNvSpPr/>
            <p:nvPr/>
          </p:nvSpPr>
          <p:spPr>
            <a:xfrm>
              <a:off x="0" y="0"/>
              <a:ext cx="3246766" cy="3246750"/>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path>
              </a:pathLst>
            </a:custGeom>
            <a:solidFill>
              <a:srgbClr val="FFFFFF"/>
            </a:solidFill>
            <a:ln w="3175" cap="flat">
              <a:noFill/>
              <a:miter lim="400000"/>
            </a:ln>
            <a:effectLst/>
          </p:spPr>
          <p:txBody>
            <a:bodyPr wrap="square" lIns="28575" tIns="28575" rIns="28575" bIns="28575" numCol="1" anchor="ctr">
              <a:noAutofit/>
            </a:bodyPr>
            <a:lstStyle/>
            <a:p>
              <a:pPr algn="ctr" defTabSz="192847">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250"/>
            </a:p>
          </p:txBody>
        </p:sp>
        <p:sp>
          <p:nvSpPr>
            <p:cNvPr id="12" name="Shape 7"/>
            <p:cNvSpPr/>
            <p:nvPr/>
          </p:nvSpPr>
          <p:spPr>
            <a:xfrm>
              <a:off x="158522" y="158522"/>
              <a:ext cx="2991362" cy="29419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835"/>
                    <a:pt x="0" y="10800"/>
                  </a:cubicBezTo>
                  <a:cubicBezTo>
                    <a:pt x="0" y="15375"/>
                    <a:pt x="2847" y="19283"/>
                    <a:pt x="6864" y="20857"/>
                  </a:cubicBezTo>
                  <a:cubicBezTo>
                    <a:pt x="6770" y="20002"/>
                    <a:pt x="6684" y="18692"/>
                    <a:pt x="6902" y="17759"/>
                  </a:cubicBezTo>
                  <a:cubicBezTo>
                    <a:pt x="7098" y="16916"/>
                    <a:pt x="8168" y="12391"/>
                    <a:pt x="8168" y="12391"/>
                  </a:cubicBezTo>
                  <a:cubicBezTo>
                    <a:pt x="8168" y="12391"/>
                    <a:pt x="7845" y="11744"/>
                    <a:pt x="7845" y="10787"/>
                  </a:cubicBezTo>
                  <a:cubicBezTo>
                    <a:pt x="7845" y="9285"/>
                    <a:pt x="8715" y="8164"/>
                    <a:pt x="9799" y="8164"/>
                  </a:cubicBezTo>
                  <a:cubicBezTo>
                    <a:pt x="10721" y="8164"/>
                    <a:pt x="11166" y="8856"/>
                    <a:pt x="11166" y="9686"/>
                  </a:cubicBezTo>
                  <a:cubicBezTo>
                    <a:pt x="11166" y="10612"/>
                    <a:pt x="10576" y="11998"/>
                    <a:pt x="10271" y="13281"/>
                  </a:cubicBezTo>
                  <a:cubicBezTo>
                    <a:pt x="10017" y="14356"/>
                    <a:pt x="10810" y="15233"/>
                    <a:pt x="11871" y="15233"/>
                  </a:cubicBezTo>
                  <a:cubicBezTo>
                    <a:pt x="13790" y="15233"/>
                    <a:pt x="15266" y="13209"/>
                    <a:pt x="15266" y="10287"/>
                  </a:cubicBezTo>
                  <a:cubicBezTo>
                    <a:pt x="15266" y="7702"/>
                    <a:pt x="13407" y="5894"/>
                    <a:pt x="10754" y="5894"/>
                  </a:cubicBezTo>
                  <a:cubicBezTo>
                    <a:pt x="7681" y="5894"/>
                    <a:pt x="5878" y="8199"/>
                    <a:pt x="5878" y="10581"/>
                  </a:cubicBezTo>
                  <a:cubicBezTo>
                    <a:pt x="5878" y="11509"/>
                    <a:pt x="6235" y="12504"/>
                    <a:pt x="6681" y="13045"/>
                  </a:cubicBezTo>
                  <a:cubicBezTo>
                    <a:pt x="6770" y="13152"/>
                    <a:pt x="6783" y="13246"/>
                    <a:pt x="6756" y="13355"/>
                  </a:cubicBezTo>
                  <a:cubicBezTo>
                    <a:pt x="6674" y="13696"/>
                    <a:pt x="6492" y="14430"/>
                    <a:pt x="6456" y="14580"/>
                  </a:cubicBezTo>
                  <a:cubicBezTo>
                    <a:pt x="6409" y="14777"/>
                    <a:pt x="6300" y="14819"/>
                    <a:pt x="6095" y="14724"/>
                  </a:cubicBezTo>
                  <a:cubicBezTo>
                    <a:pt x="4746" y="14096"/>
                    <a:pt x="3903" y="12124"/>
                    <a:pt x="3903" y="10540"/>
                  </a:cubicBezTo>
                  <a:cubicBezTo>
                    <a:pt x="3903" y="7133"/>
                    <a:pt x="6378" y="4005"/>
                    <a:pt x="11039" y="4005"/>
                  </a:cubicBezTo>
                  <a:cubicBezTo>
                    <a:pt x="14785" y="4005"/>
                    <a:pt x="17697" y="6674"/>
                    <a:pt x="17697" y="10242"/>
                  </a:cubicBezTo>
                  <a:cubicBezTo>
                    <a:pt x="17697" y="13964"/>
                    <a:pt x="15350" y="16960"/>
                    <a:pt x="12093" y="16960"/>
                  </a:cubicBezTo>
                  <a:cubicBezTo>
                    <a:pt x="10998" y="16960"/>
                    <a:pt x="9970" y="16391"/>
                    <a:pt x="9617" y="15720"/>
                  </a:cubicBezTo>
                  <a:cubicBezTo>
                    <a:pt x="9617" y="15720"/>
                    <a:pt x="9076" y="17782"/>
                    <a:pt x="8945" y="18287"/>
                  </a:cubicBezTo>
                  <a:cubicBezTo>
                    <a:pt x="8701" y="19225"/>
                    <a:pt x="8043" y="20401"/>
                    <a:pt x="7602" y="21118"/>
                  </a:cubicBezTo>
                  <a:cubicBezTo>
                    <a:pt x="8613" y="21431"/>
                    <a:pt x="9687" y="21600"/>
                    <a:pt x="10800" y="21600"/>
                  </a:cubicBezTo>
                  <a:cubicBezTo>
                    <a:pt x="16765" y="21600"/>
                    <a:pt x="21600" y="16765"/>
                    <a:pt x="21600" y="10800"/>
                  </a:cubicBezTo>
                  <a:cubicBezTo>
                    <a:pt x="21600" y="4835"/>
                    <a:pt x="16765" y="0"/>
                    <a:pt x="10800" y="0"/>
                  </a:cubicBezTo>
                  <a:close/>
                </a:path>
              </a:pathLst>
            </a:custGeom>
            <a:solidFill>
              <a:srgbClr val="BD081C"/>
            </a:solidFill>
            <a:ln w="3175" cap="flat">
              <a:noFill/>
              <a:miter lim="400000"/>
            </a:ln>
            <a:effectLst/>
          </p:spPr>
          <p:txBody>
            <a:bodyPr wrap="square" lIns="28575" tIns="28575" rIns="28575" bIns="28575" numCol="1" anchor="ctr">
              <a:noAutofit/>
            </a:bodyPr>
            <a:lstStyle/>
            <a:p>
              <a:pPr lvl="0" algn="ctr">
                <a:defRPr>
                  <a:solidFill>
                    <a:srgbClr val="FFFFFF"/>
                  </a:solidFill>
                </a:defRPr>
              </a:pPr>
              <a:endParaRPr sz="1500"/>
            </a:p>
          </p:txBody>
        </p:sp>
      </p:grpSp>
      <p:sp>
        <p:nvSpPr>
          <p:cNvPr id="3" name="Date Placeholder 2"/>
          <p:cNvSpPr>
            <a:spLocks noGrp="1"/>
          </p:cNvSpPr>
          <p:nvPr>
            <p:ph type="dt" sz="half" idx="10"/>
          </p:nvPr>
        </p:nvSpPr>
        <p:spPr/>
        <p:txBody>
          <a:bodyPr/>
          <a:lstStyle/>
          <a:p>
            <a:fld id="{17EAB1EE-CAFC-7D47-9CA8-5CD97398CECC}" type="datetime1">
              <a:rPr lang="en-US" smtClean="0"/>
              <a:t>3/30/2018</a:t>
            </a:fld>
            <a:endParaRPr lang="en-US"/>
          </a:p>
        </p:txBody>
      </p:sp>
      <p:sp>
        <p:nvSpPr>
          <p:cNvPr id="4" name="Footer Placeholder 3"/>
          <p:cNvSpPr>
            <a:spLocks noGrp="1"/>
          </p:cNvSpPr>
          <p:nvPr>
            <p:ph type="ftr" sz="quarter" idx="11"/>
          </p:nvPr>
        </p:nvSpPr>
        <p:spPr/>
        <p:txBody>
          <a:bodyPr/>
          <a:lstStyle/>
          <a:p>
            <a:r>
              <a:rPr lang="en-US"/>
              <a:t>Jure Leskovec, Stanford CS246: Mining Massive Datasets</a:t>
            </a:r>
          </a:p>
        </p:txBody>
      </p:sp>
      <p:sp>
        <p:nvSpPr>
          <p:cNvPr id="5" name="Slide Number Placeholder 4"/>
          <p:cNvSpPr>
            <a:spLocks noGrp="1"/>
          </p:cNvSpPr>
          <p:nvPr>
            <p:ph type="sldNum" sz="quarter" idx="12"/>
          </p:nvPr>
        </p:nvSpPr>
        <p:spPr/>
        <p:txBody>
          <a:bodyPr/>
          <a:lstStyle/>
          <a:p>
            <a:fld id="{19B12225-5612-419B-A8D5-4B8EEE4C217E}" type="slidenum">
              <a:rPr lang="en-US" smtClean="0"/>
              <a:pPr/>
              <a:t>3</a:t>
            </a:fld>
            <a:endParaRPr lang="en-US"/>
          </a:p>
        </p:txBody>
      </p:sp>
    </p:spTree>
    <p:extLst>
      <p:ext uri="{BB962C8B-B14F-4D97-AF65-F5344CB8AC3E}">
        <p14:creationId xmlns:p14="http://schemas.microsoft.com/office/powerpoint/2010/main" val="796792530"/>
      </p:ext>
    </p:extLst>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9" presetClass="entr" fill="hold" grpId="0" nodeType="afterEffect">
                                  <p:stCondLst>
                                    <p:cond delay="0"/>
                                  </p:stCondLst>
                                  <p:iterate>
                                    <p:tmAbs val="0"/>
                                  </p:iterate>
                                  <p:childTnLst>
                                    <p:set>
                                      <p:cBhvr>
                                        <p:cTn id="6" fill="hold"/>
                                        <p:tgtEl>
                                          <p:spTgt spid="1005"/>
                                        </p:tgtEl>
                                        <p:attrNameLst>
                                          <p:attrName>style.visibility</p:attrName>
                                        </p:attrNameLst>
                                      </p:cBhvr>
                                      <p:to>
                                        <p:strVal val="visible"/>
                                      </p:to>
                                    </p:set>
                                    <p:animEffect transition="in" filter="dissolve">
                                      <p:cBhvr>
                                        <p:cTn id="7" dur="500"/>
                                        <p:tgtEl>
                                          <p:spTgt spid="1005"/>
                                        </p:tgtEl>
                                      </p:cBhvr>
                                    </p:animEffect>
                                  </p:childTnLst>
                                </p:cTn>
                              </p:par>
                            </p:childTnLst>
                          </p:cTn>
                        </p:par>
                        <p:par>
                          <p:cTn id="8" fill="hold">
                            <p:stCondLst>
                              <p:cond delay="500"/>
                            </p:stCondLst>
                            <p:childTnLst>
                              <p:par>
                                <p:cTn id="9" presetID="9" presetClass="entr" fill="hold" grpId="0" nodeType="afterEffect">
                                  <p:stCondLst>
                                    <p:cond delay="0"/>
                                  </p:stCondLst>
                                  <p:iterate>
                                    <p:tmAbs val="0"/>
                                  </p:iterate>
                                  <p:childTnLst>
                                    <p:set>
                                      <p:cBhvr>
                                        <p:cTn id="10" fill="hold"/>
                                        <p:tgtEl>
                                          <p:spTgt spid="1003"/>
                                        </p:tgtEl>
                                        <p:attrNameLst>
                                          <p:attrName>style.visibility</p:attrName>
                                        </p:attrNameLst>
                                      </p:cBhvr>
                                      <p:to>
                                        <p:strVal val="visible"/>
                                      </p:to>
                                    </p:set>
                                    <p:animEffect transition="in" filter="dissolve">
                                      <p:cBhvr>
                                        <p:cTn id="11" dur="500"/>
                                        <p:tgtEl>
                                          <p:spTgt spid="10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3" grpId="0" animBg="1" advAuto="0"/>
      <p:bldP spid="1005" grpId="0"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Trick</a:t>
            </a:r>
          </a:p>
        </p:txBody>
      </p:sp>
      <p:sp>
        <p:nvSpPr>
          <p:cNvPr id="3" name="Content Placeholder 2"/>
          <p:cNvSpPr>
            <a:spLocks noGrp="1"/>
          </p:cNvSpPr>
          <p:nvPr>
            <p:ph idx="1"/>
          </p:nvPr>
        </p:nvSpPr>
        <p:spPr>
          <a:xfrm>
            <a:off x="457200" y="1295400"/>
            <a:ext cx="8610600" cy="5486400"/>
          </a:xfrm>
        </p:spPr>
        <p:txBody>
          <a:bodyPr>
            <a:normAutofit fontScale="92500"/>
          </a:bodyPr>
          <a:lstStyle/>
          <a:p>
            <a:r>
              <a:rPr lang="en-US" b="1" dirty="0">
                <a:solidFill>
                  <a:srgbClr val="008000"/>
                </a:solidFill>
              </a:rPr>
              <a:t>Permuting rows even once is prohibitive</a:t>
            </a:r>
          </a:p>
          <a:p>
            <a:r>
              <a:rPr lang="en-US" b="1" dirty="0">
                <a:solidFill>
                  <a:srgbClr val="D60093"/>
                </a:solidFill>
              </a:rPr>
              <a:t>Row hashing!</a:t>
            </a:r>
          </a:p>
          <a:p>
            <a:pPr lvl="1"/>
            <a:r>
              <a:rPr lang="en-US" dirty="0"/>
              <a:t>Pick </a:t>
            </a:r>
            <a:r>
              <a:rPr lang="en-US" b="1" dirty="0"/>
              <a:t>K = 100</a:t>
            </a:r>
            <a:r>
              <a:rPr lang="en-US" dirty="0"/>
              <a:t> hash functions </a:t>
            </a:r>
            <a:r>
              <a:rPr lang="en-US" b="1" i="1" dirty="0"/>
              <a:t>h</a:t>
            </a:r>
            <a:r>
              <a:rPr lang="en-US" b="1" i="1" baseline="-25000" dirty="0"/>
              <a:t>i</a:t>
            </a:r>
            <a:endParaRPr lang="en-US" i="1" dirty="0">
              <a:sym typeface="Symbol"/>
            </a:endParaRPr>
          </a:p>
          <a:p>
            <a:pPr lvl="1"/>
            <a:r>
              <a:rPr lang="en-US" dirty="0">
                <a:sym typeface="Symbol"/>
              </a:rPr>
              <a:t>Ordering under </a:t>
            </a:r>
            <a:r>
              <a:rPr lang="en-US" b="1" i="1" dirty="0"/>
              <a:t>h</a:t>
            </a:r>
            <a:r>
              <a:rPr lang="en-US" b="1" i="1" baseline="-25000" dirty="0"/>
              <a:t>i</a:t>
            </a:r>
            <a:r>
              <a:rPr lang="en-US" dirty="0">
                <a:sym typeface="Symbol"/>
              </a:rPr>
              <a:t> gives a random permutation of rows!</a:t>
            </a:r>
          </a:p>
          <a:p>
            <a:r>
              <a:rPr lang="en-US" b="1" dirty="0">
                <a:solidFill>
                  <a:srgbClr val="0000FF"/>
                </a:solidFill>
                <a:sym typeface="Symbol"/>
              </a:rPr>
              <a:t>One-pass implementation</a:t>
            </a:r>
          </a:p>
          <a:p>
            <a:pPr lvl="1"/>
            <a:r>
              <a:rPr lang="en-US" dirty="0">
                <a:sym typeface="Symbol"/>
              </a:rPr>
              <a:t>For each column </a:t>
            </a:r>
            <a:r>
              <a:rPr lang="en-US" b="1" i="1" dirty="0">
                <a:sym typeface="Symbol"/>
              </a:rPr>
              <a:t>c</a:t>
            </a:r>
            <a:r>
              <a:rPr lang="en-US" dirty="0">
                <a:sym typeface="Symbol"/>
              </a:rPr>
              <a:t> and hash-</a:t>
            </a:r>
            <a:r>
              <a:rPr lang="en-US" dirty="0" err="1">
                <a:sym typeface="Symbol"/>
              </a:rPr>
              <a:t>func</a:t>
            </a:r>
            <a:r>
              <a:rPr lang="en-US" dirty="0">
                <a:sym typeface="Symbol"/>
              </a:rPr>
              <a:t>. </a:t>
            </a:r>
            <a:r>
              <a:rPr lang="en-US" b="1" i="1" dirty="0">
                <a:sym typeface="Symbol"/>
              </a:rPr>
              <a:t>h</a:t>
            </a:r>
            <a:r>
              <a:rPr lang="en-US" b="1" i="1" baseline="-25000" dirty="0">
                <a:sym typeface="Symbol"/>
              </a:rPr>
              <a:t>i</a:t>
            </a:r>
            <a:r>
              <a:rPr lang="en-US" dirty="0">
                <a:sym typeface="Symbol"/>
              </a:rPr>
              <a:t> keep a “slot” </a:t>
            </a:r>
            <a:r>
              <a:rPr lang="en-US" i="1" dirty="0"/>
              <a:t>M</a:t>
            </a:r>
            <a:r>
              <a:rPr lang="en-US" dirty="0"/>
              <a:t>(</a:t>
            </a:r>
            <a:r>
              <a:rPr lang="en-US" i="1" dirty="0" err="1"/>
              <a:t>i</a:t>
            </a:r>
            <a:r>
              <a:rPr lang="en-US" i="1" dirty="0"/>
              <a:t>, c</a:t>
            </a:r>
            <a:r>
              <a:rPr lang="en-US" dirty="0"/>
              <a:t>) </a:t>
            </a:r>
            <a:r>
              <a:rPr lang="en-US" dirty="0">
                <a:sym typeface="Symbol"/>
              </a:rPr>
              <a:t>for the min-hash value</a:t>
            </a:r>
          </a:p>
          <a:p>
            <a:pPr lvl="1"/>
            <a:r>
              <a:rPr lang="en-US" dirty="0">
                <a:sym typeface="Symbol"/>
              </a:rPr>
              <a:t>Initialize all </a:t>
            </a:r>
            <a:r>
              <a:rPr lang="en-US" i="1" dirty="0"/>
              <a:t>M</a:t>
            </a:r>
            <a:r>
              <a:rPr lang="en-US" dirty="0"/>
              <a:t>(</a:t>
            </a:r>
            <a:r>
              <a:rPr lang="en-US" i="1" dirty="0" err="1"/>
              <a:t>i</a:t>
            </a:r>
            <a:r>
              <a:rPr lang="en-US" i="1" dirty="0"/>
              <a:t>, c</a:t>
            </a:r>
            <a:r>
              <a:rPr lang="en-US" dirty="0"/>
              <a:t>) </a:t>
            </a:r>
            <a:r>
              <a:rPr lang="en-US" b="1" i="1" dirty="0">
                <a:sym typeface="Symbol"/>
              </a:rPr>
              <a:t>= </a:t>
            </a:r>
            <a:r>
              <a:rPr lang="en-US" b="1" dirty="0">
                <a:sym typeface="Symbol"/>
              </a:rPr>
              <a:t></a:t>
            </a:r>
          </a:p>
          <a:p>
            <a:pPr lvl="1"/>
            <a:r>
              <a:rPr lang="en-US" b="1" dirty="0">
                <a:sym typeface="Symbol"/>
              </a:rPr>
              <a:t>Scan rows looking for 1s</a:t>
            </a:r>
          </a:p>
          <a:p>
            <a:pPr lvl="2"/>
            <a:r>
              <a:rPr lang="en-US" dirty="0">
                <a:sym typeface="Symbol"/>
              </a:rPr>
              <a:t>Suppose row </a:t>
            </a:r>
            <a:r>
              <a:rPr lang="en-US" b="1" i="1" dirty="0">
                <a:sym typeface="Symbol"/>
              </a:rPr>
              <a:t>j</a:t>
            </a:r>
            <a:r>
              <a:rPr lang="en-US" dirty="0">
                <a:sym typeface="Symbol"/>
              </a:rPr>
              <a:t> has 1 in column </a:t>
            </a:r>
            <a:r>
              <a:rPr lang="en-US" b="1" i="1" dirty="0">
                <a:sym typeface="Symbol"/>
              </a:rPr>
              <a:t>c</a:t>
            </a:r>
            <a:endParaRPr lang="en-US" b="1" i="1" baseline="-25000" dirty="0">
              <a:sym typeface="Symbol"/>
            </a:endParaRPr>
          </a:p>
          <a:p>
            <a:pPr lvl="2"/>
            <a:r>
              <a:rPr lang="en-US" dirty="0">
                <a:sym typeface="Symbol"/>
              </a:rPr>
              <a:t>Then for each </a:t>
            </a:r>
            <a:r>
              <a:rPr lang="en-US" b="1" i="1" dirty="0">
                <a:sym typeface="Symbol"/>
              </a:rPr>
              <a:t>h</a:t>
            </a:r>
            <a:r>
              <a:rPr lang="en-US" b="1" i="1" baseline="-25000" dirty="0">
                <a:sym typeface="Symbol"/>
              </a:rPr>
              <a:t>i</a:t>
            </a:r>
            <a:r>
              <a:rPr lang="en-US" b="1" baseline="-25000" dirty="0">
                <a:sym typeface="Symbol"/>
              </a:rPr>
              <a:t> </a:t>
            </a:r>
            <a:r>
              <a:rPr lang="en-US" dirty="0">
                <a:sym typeface="Symbol"/>
              </a:rPr>
              <a:t>:</a:t>
            </a:r>
          </a:p>
          <a:p>
            <a:pPr lvl="3"/>
            <a:r>
              <a:rPr lang="en-US" dirty="0">
                <a:sym typeface="Symbol"/>
              </a:rPr>
              <a:t>If </a:t>
            </a:r>
            <a:r>
              <a:rPr lang="en-US" b="1" i="1" dirty="0">
                <a:sym typeface="Symbol"/>
              </a:rPr>
              <a:t>h</a:t>
            </a:r>
            <a:r>
              <a:rPr lang="en-US" b="1" i="1" baseline="-25000" dirty="0">
                <a:sym typeface="Symbol"/>
              </a:rPr>
              <a:t>i</a:t>
            </a:r>
            <a:r>
              <a:rPr lang="en-US" b="1" i="1" dirty="0">
                <a:sym typeface="Symbol"/>
              </a:rPr>
              <a:t>(j) &lt; </a:t>
            </a:r>
            <a:r>
              <a:rPr lang="en-US" i="1" dirty="0"/>
              <a:t>M</a:t>
            </a:r>
            <a:r>
              <a:rPr lang="en-US" dirty="0"/>
              <a:t>(</a:t>
            </a:r>
            <a:r>
              <a:rPr lang="en-US" i="1" dirty="0" err="1"/>
              <a:t>i</a:t>
            </a:r>
            <a:r>
              <a:rPr lang="en-US" i="1" dirty="0"/>
              <a:t>, c</a:t>
            </a:r>
            <a:r>
              <a:rPr lang="en-US" dirty="0"/>
              <a:t>)</a:t>
            </a:r>
            <a:r>
              <a:rPr lang="en-US" dirty="0">
                <a:sym typeface="Symbol"/>
              </a:rPr>
              <a:t>, then </a:t>
            </a:r>
            <a:r>
              <a:rPr lang="en-US" i="1" dirty="0"/>
              <a:t>M</a:t>
            </a:r>
            <a:r>
              <a:rPr lang="en-US" dirty="0"/>
              <a:t>(</a:t>
            </a:r>
            <a:r>
              <a:rPr lang="en-US" i="1" dirty="0" err="1"/>
              <a:t>i</a:t>
            </a:r>
            <a:r>
              <a:rPr lang="en-US" i="1" dirty="0"/>
              <a:t>, c</a:t>
            </a:r>
            <a:r>
              <a:rPr lang="en-US" dirty="0"/>
              <a:t>)</a:t>
            </a:r>
            <a:r>
              <a:rPr lang="en-US" b="1" i="1" dirty="0">
                <a:sym typeface="Symbol"/>
              </a:rPr>
              <a:t>  h</a:t>
            </a:r>
            <a:r>
              <a:rPr lang="en-US" b="1" i="1" baseline="-25000" dirty="0">
                <a:sym typeface="Symbol"/>
              </a:rPr>
              <a:t>i</a:t>
            </a:r>
            <a:r>
              <a:rPr lang="en-US" b="1" i="1" dirty="0">
                <a:sym typeface="Symbol"/>
              </a:rPr>
              <a:t>(j)</a:t>
            </a:r>
            <a:endParaRPr lang="en-US" b="1" i="1" dirty="0"/>
          </a:p>
        </p:txBody>
      </p:sp>
      <p:sp>
        <p:nvSpPr>
          <p:cNvPr id="4" name="Date Placeholder 3"/>
          <p:cNvSpPr>
            <a:spLocks noGrp="1"/>
          </p:cNvSpPr>
          <p:nvPr>
            <p:ph type="dt" sz="half" idx="10"/>
          </p:nvPr>
        </p:nvSpPr>
        <p:spPr/>
        <p:txBody>
          <a:bodyPr/>
          <a:lstStyle/>
          <a:p>
            <a:fld id="{7439AC81-A7B1-EA4B-933E-76CE891B02DA}" type="datetime1">
              <a:rPr lang="en-US" smtClean="0"/>
              <a:t>3/30/2018</a:t>
            </a:fld>
            <a:endParaRPr lang="en-US"/>
          </a:p>
        </p:txBody>
      </p:sp>
      <p:sp>
        <p:nvSpPr>
          <p:cNvPr id="5" name="Footer Placeholder 4"/>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30</a:t>
            </a:fld>
            <a:endParaRPr lang="en-US"/>
          </a:p>
        </p:txBody>
      </p:sp>
      <p:sp>
        <p:nvSpPr>
          <p:cNvPr id="7" name="TextBox 6"/>
          <p:cNvSpPr txBox="1"/>
          <p:nvPr/>
        </p:nvSpPr>
        <p:spPr>
          <a:xfrm>
            <a:off x="6210184" y="4889718"/>
            <a:ext cx="2933816" cy="1815882"/>
          </a:xfrm>
          <a:prstGeom prst="rect">
            <a:avLst/>
          </a:prstGeom>
          <a:noFill/>
        </p:spPr>
        <p:txBody>
          <a:bodyPr wrap="none" rtlCol="0">
            <a:spAutoFit/>
          </a:bodyPr>
          <a:lstStyle/>
          <a:p>
            <a:r>
              <a:rPr lang="en-US" sz="1600" b="1" dirty="0">
                <a:solidFill>
                  <a:srgbClr val="008000"/>
                </a:solidFill>
                <a:latin typeface="Arial" pitchFamily="34" charset="0"/>
                <a:cs typeface="Arial" pitchFamily="34" charset="0"/>
              </a:rPr>
              <a:t>How to pick a random</a:t>
            </a:r>
            <a:br>
              <a:rPr lang="en-US" sz="1600" b="1" dirty="0">
                <a:solidFill>
                  <a:srgbClr val="008000"/>
                </a:solidFill>
                <a:latin typeface="Arial" pitchFamily="34" charset="0"/>
                <a:cs typeface="Arial" pitchFamily="34" charset="0"/>
              </a:rPr>
            </a:br>
            <a:r>
              <a:rPr lang="en-US" sz="1600" b="1" dirty="0">
                <a:solidFill>
                  <a:srgbClr val="008000"/>
                </a:solidFill>
                <a:latin typeface="Arial" pitchFamily="34" charset="0"/>
                <a:cs typeface="Arial" pitchFamily="34" charset="0"/>
              </a:rPr>
              <a:t>hash function h(x)?</a:t>
            </a:r>
          </a:p>
          <a:p>
            <a:r>
              <a:rPr lang="en-US" sz="1600" b="1" dirty="0">
                <a:solidFill>
                  <a:srgbClr val="D60093"/>
                </a:solidFill>
                <a:latin typeface="Arial" pitchFamily="34" charset="0"/>
                <a:cs typeface="Arial" pitchFamily="34" charset="0"/>
              </a:rPr>
              <a:t>Universal hashing:</a:t>
            </a:r>
          </a:p>
          <a:p>
            <a:r>
              <a:rPr lang="en-US" sz="1600" i="1" dirty="0" err="1">
                <a:latin typeface="Arial" pitchFamily="34" charset="0"/>
                <a:cs typeface="Arial" pitchFamily="34" charset="0"/>
              </a:rPr>
              <a:t>h</a:t>
            </a:r>
            <a:r>
              <a:rPr lang="en-US" sz="1600" i="1" baseline="-25000" dirty="0" err="1">
                <a:latin typeface="Arial" pitchFamily="34" charset="0"/>
                <a:cs typeface="Arial" pitchFamily="34" charset="0"/>
              </a:rPr>
              <a:t>a,b</a:t>
            </a:r>
            <a:r>
              <a:rPr lang="en-US" sz="1600" i="1" dirty="0">
                <a:latin typeface="Arial" pitchFamily="34" charset="0"/>
                <a:cs typeface="Arial" pitchFamily="34" charset="0"/>
              </a:rPr>
              <a:t>(x)=((</a:t>
            </a:r>
            <a:r>
              <a:rPr lang="en-US" sz="1600" i="1" dirty="0" err="1">
                <a:latin typeface="Arial" pitchFamily="34" charset="0"/>
                <a:cs typeface="Arial" pitchFamily="34" charset="0"/>
              </a:rPr>
              <a:t>a·x+b</a:t>
            </a:r>
            <a:r>
              <a:rPr lang="en-US" sz="1600" i="1" dirty="0">
                <a:latin typeface="Arial" pitchFamily="34" charset="0"/>
                <a:cs typeface="Arial" pitchFamily="34" charset="0"/>
              </a:rPr>
              <a:t>) mod p) </a:t>
            </a:r>
            <a:r>
              <a:rPr lang="en-US" sz="1600" dirty="0">
                <a:latin typeface="Arial" pitchFamily="34" charset="0"/>
                <a:cs typeface="Arial" pitchFamily="34" charset="0"/>
              </a:rPr>
              <a:t>mod</a:t>
            </a:r>
            <a:r>
              <a:rPr lang="en-US" sz="1600" i="1" dirty="0">
                <a:latin typeface="Arial" pitchFamily="34" charset="0"/>
                <a:cs typeface="Arial" pitchFamily="34" charset="0"/>
              </a:rPr>
              <a:t> N</a:t>
            </a:r>
          </a:p>
          <a:p>
            <a:r>
              <a:rPr lang="en-US" sz="1600" dirty="0">
                <a:latin typeface="Arial" pitchFamily="34" charset="0"/>
                <a:cs typeface="Arial" pitchFamily="34" charset="0"/>
              </a:rPr>
              <a:t>where:</a:t>
            </a:r>
          </a:p>
          <a:p>
            <a:r>
              <a:rPr lang="en-US" sz="1600" dirty="0" err="1">
                <a:latin typeface="Arial" pitchFamily="34" charset="0"/>
                <a:cs typeface="Arial" pitchFamily="34" charset="0"/>
              </a:rPr>
              <a:t>a,b</a:t>
            </a:r>
            <a:r>
              <a:rPr lang="en-US" sz="1600" dirty="0">
                <a:latin typeface="Arial" pitchFamily="34" charset="0"/>
                <a:cs typeface="Arial" pitchFamily="34" charset="0"/>
              </a:rPr>
              <a:t> … random integers</a:t>
            </a:r>
          </a:p>
          <a:p>
            <a:r>
              <a:rPr lang="en-US" sz="1600" dirty="0">
                <a:latin typeface="Arial" pitchFamily="34" charset="0"/>
                <a:cs typeface="Arial" pitchFamily="34" charset="0"/>
              </a:rPr>
              <a:t>p … prime number (p &gt; N)</a:t>
            </a:r>
          </a:p>
        </p:txBody>
      </p:sp>
    </p:spTree>
    <p:extLst>
      <p:ext uri="{BB962C8B-B14F-4D97-AF65-F5344CB8AC3E}">
        <p14:creationId xmlns:p14="http://schemas.microsoft.com/office/powerpoint/2010/main" val="14097612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r>
              <a:rPr lang="en-US" dirty="0"/>
              <a:t>Implementation</a:t>
            </a:r>
          </a:p>
        </p:txBody>
      </p:sp>
      <p:sp>
        <p:nvSpPr>
          <p:cNvPr id="53251" name="Rectangle 3"/>
          <p:cNvSpPr>
            <a:spLocks noGrp="1" noChangeArrowheads="1"/>
          </p:cNvSpPr>
          <p:nvPr>
            <p:ph idx="1"/>
          </p:nvPr>
        </p:nvSpPr>
        <p:spPr/>
        <p:txBody>
          <a:bodyPr>
            <a:normAutofit/>
          </a:bodyPr>
          <a:lstStyle/>
          <a:p>
            <a:pPr marL="609600" indent="-609600">
              <a:buFont typeface="Monotype Sorts" pitchFamily="2" charset="2"/>
              <a:buNone/>
            </a:pPr>
            <a:r>
              <a:rPr lang="en-US" b="1" dirty="0"/>
              <a:t>for</a:t>
            </a:r>
            <a:r>
              <a:rPr lang="en-US" dirty="0"/>
              <a:t> each row </a:t>
            </a:r>
            <a:r>
              <a:rPr lang="en-US" i="1" dirty="0"/>
              <a:t>r </a:t>
            </a:r>
            <a:r>
              <a:rPr lang="en-US" b="1" dirty="0"/>
              <a:t>do begin</a:t>
            </a:r>
            <a:endParaRPr lang="en-US" i="1" dirty="0"/>
          </a:p>
          <a:p>
            <a:pPr marL="609600" indent="-609600">
              <a:buFont typeface="Monotype Sorts" pitchFamily="2" charset="2"/>
              <a:buNone/>
            </a:pPr>
            <a:r>
              <a:rPr lang="en-US" b="1" dirty="0"/>
              <a:t>    for</a:t>
            </a:r>
            <a:r>
              <a:rPr lang="en-US" dirty="0"/>
              <a:t> each hash function </a:t>
            </a:r>
            <a:r>
              <a:rPr lang="en-US" i="1" dirty="0"/>
              <a:t>h</a:t>
            </a:r>
            <a:r>
              <a:rPr lang="en-US" i="1" baseline="-25000" dirty="0"/>
              <a:t>i</a:t>
            </a:r>
            <a:r>
              <a:rPr lang="en-US" dirty="0"/>
              <a:t>  </a:t>
            </a:r>
            <a:r>
              <a:rPr lang="en-US" b="1" dirty="0"/>
              <a:t>do</a:t>
            </a:r>
            <a:endParaRPr lang="en-US" dirty="0"/>
          </a:p>
          <a:p>
            <a:pPr marL="609600" indent="-609600">
              <a:buFont typeface="Monotype Sorts" pitchFamily="2" charset="2"/>
              <a:buNone/>
            </a:pPr>
            <a:r>
              <a:rPr lang="en-US" dirty="0"/>
              <a:t>	   compute </a:t>
            </a:r>
            <a:r>
              <a:rPr lang="en-US" i="1" dirty="0"/>
              <a:t>h</a:t>
            </a:r>
            <a:r>
              <a:rPr lang="en-US" i="1" baseline="-25000" dirty="0"/>
              <a:t>i</a:t>
            </a:r>
            <a:r>
              <a:rPr lang="en-US" baseline="-25000" dirty="0"/>
              <a:t> </a:t>
            </a:r>
            <a:r>
              <a:rPr lang="en-US" dirty="0"/>
              <a:t>(</a:t>
            </a:r>
            <a:r>
              <a:rPr lang="en-US" i="1" dirty="0"/>
              <a:t>r</a:t>
            </a:r>
            <a:r>
              <a:rPr lang="en-US" dirty="0"/>
              <a:t>);</a:t>
            </a:r>
          </a:p>
          <a:p>
            <a:pPr marL="609600" indent="-609600">
              <a:buFont typeface="Monotype Sorts" pitchFamily="2" charset="2"/>
              <a:buNone/>
            </a:pPr>
            <a:r>
              <a:rPr lang="en-US" dirty="0"/>
              <a:t>    </a:t>
            </a:r>
            <a:r>
              <a:rPr lang="en-US" b="1" dirty="0"/>
              <a:t>for</a:t>
            </a:r>
            <a:r>
              <a:rPr lang="en-US" dirty="0"/>
              <a:t> each column </a:t>
            </a:r>
            <a:r>
              <a:rPr lang="en-US" i="1" dirty="0"/>
              <a:t>c </a:t>
            </a:r>
            <a:endParaRPr lang="en-US" dirty="0"/>
          </a:p>
          <a:p>
            <a:pPr marL="609600" indent="-609600">
              <a:buFont typeface="Monotype Sorts" pitchFamily="2" charset="2"/>
              <a:buNone/>
            </a:pPr>
            <a:r>
              <a:rPr lang="en-US" dirty="0"/>
              <a:t>		</a:t>
            </a:r>
            <a:r>
              <a:rPr lang="en-US" b="1" dirty="0"/>
              <a:t>if</a:t>
            </a:r>
            <a:r>
              <a:rPr lang="en-US" dirty="0"/>
              <a:t> c has 1 in row </a:t>
            </a:r>
            <a:r>
              <a:rPr lang="en-US" i="1" dirty="0"/>
              <a:t>r</a:t>
            </a:r>
            <a:r>
              <a:rPr lang="en-US" dirty="0"/>
              <a:t> </a:t>
            </a:r>
          </a:p>
          <a:p>
            <a:pPr marL="609600" indent="-609600">
              <a:buFont typeface="Monotype Sorts" pitchFamily="2" charset="2"/>
              <a:buNone/>
            </a:pPr>
            <a:r>
              <a:rPr lang="en-US" dirty="0"/>
              <a:t>		   </a:t>
            </a:r>
            <a:r>
              <a:rPr lang="en-US" b="1" dirty="0"/>
              <a:t>for</a:t>
            </a:r>
            <a:r>
              <a:rPr lang="en-US" dirty="0"/>
              <a:t> each hash function </a:t>
            </a:r>
            <a:r>
              <a:rPr lang="en-US" i="1" dirty="0"/>
              <a:t>h</a:t>
            </a:r>
            <a:r>
              <a:rPr lang="en-US" i="1" baseline="-25000" dirty="0"/>
              <a:t>i</a:t>
            </a:r>
            <a:r>
              <a:rPr lang="en-US" dirty="0"/>
              <a:t> </a:t>
            </a:r>
            <a:r>
              <a:rPr lang="en-US" b="1" dirty="0"/>
              <a:t>do</a:t>
            </a:r>
          </a:p>
          <a:p>
            <a:pPr marL="990600" lvl="1" indent="-533400">
              <a:buFont typeface="Monotype Sorts" pitchFamily="2" charset="2"/>
              <a:buNone/>
            </a:pPr>
            <a:r>
              <a:rPr lang="en-US" sz="2400" dirty="0"/>
              <a:t> 	         </a:t>
            </a:r>
            <a:r>
              <a:rPr lang="en-US" b="1" dirty="0"/>
              <a:t>if</a:t>
            </a:r>
            <a:r>
              <a:rPr lang="en-US" dirty="0"/>
              <a:t> </a:t>
            </a:r>
            <a:r>
              <a:rPr lang="en-US" i="1" dirty="0"/>
              <a:t>h</a:t>
            </a:r>
            <a:r>
              <a:rPr lang="en-US" i="1" baseline="-25000" dirty="0"/>
              <a:t>i </a:t>
            </a:r>
            <a:r>
              <a:rPr lang="en-US" dirty="0"/>
              <a:t>(</a:t>
            </a:r>
            <a:r>
              <a:rPr lang="en-US" i="1" dirty="0"/>
              <a:t>r</a:t>
            </a:r>
            <a:r>
              <a:rPr lang="en-US" dirty="0"/>
              <a:t>) &lt; </a:t>
            </a:r>
            <a:r>
              <a:rPr lang="en-US" i="1" dirty="0"/>
              <a:t>M</a:t>
            </a:r>
            <a:r>
              <a:rPr lang="en-US" dirty="0"/>
              <a:t>(</a:t>
            </a:r>
            <a:r>
              <a:rPr lang="en-US" i="1" dirty="0" err="1"/>
              <a:t>i</a:t>
            </a:r>
            <a:r>
              <a:rPr lang="en-US" i="1" dirty="0"/>
              <a:t>, c</a:t>
            </a:r>
            <a:r>
              <a:rPr lang="en-US" dirty="0"/>
              <a:t>) </a:t>
            </a:r>
            <a:r>
              <a:rPr lang="en-US" b="1" dirty="0"/>
              <a:t>then</a:t>
            </a:r>
          </a:p>
          <a:p>
            <a:pPr marL="990600" lvl="1" indent="-533400">
              <a:buFont typeface="Monotype Sorts" pitchFamily="2" charset="2"/>
              <a:buNone/>
            </a:pPr>
            <a:r>
              <a:rPr lang="en-US" dirty="0"/>
              <a:t>		  </a:t>
            </a:r>
            <a:r>
              <a:rPr lang="en-US" i="1" dirty="0"/>
              <a:t>M</a:t>
            </a:r>
            <a:r>
              <a:rPr lang="en-US" dirty="0"/>
              <a:t>(</a:t>
            </a:r>
            <a:r>
              <a:rPr lang="en-US" i="1" dirty="0" err="1"/>
              <a:t>i</a:t>
            </a:r>
            <a:r>
              <a:rPr lang="en-US" i="1" dirty="0"/>
              <a:t>, c</a:t>
            </a:r>
            <a:r>
              <a:rPr lang="en-US" dirty="0"/>
              <a:t>) := </a:t>
            </a:r>
            <a:r>
              <a:rPr lang="en-US" i="1" dirty="0"/>
              <a:t>h</a:t>
            </a:r>
            <a:r>
              <a:rPr lang="en-US" i="1" baseline="-25000" dirty="0"/>
              <a:t>i </a:t>
            </a:r>
            <a:r>
              <a:rPr lang="en-US" dirty="0"/>
              <a:t>(</a:t>
            </a:r>
            <a:r>
              <a:rPr lang="en-US" i="1" dirty="0"/>
              <a:t>r</a:t>
            </a:r>
            <a:r>
              <a:rPr lang="en-US" dirty="0"/>
              <a:t>);</a:t>
            </a:r>
          </a:p>
          <a:p>
            <a:pPr marL="697992" indent="-533400">
              <a:buFont typeface="Monotype Sorts" pitchFamily="2" charset="2"/>
              <a:buNone/>
            </a:pPr>
            <a:r>
              <a:rPr lang="en-US" b="1" dirty="0"/>
              <a:t>end;</a:t>
            </a:r>
          </a:p>
        </p:txBody>
      </p:sp>
      <p:sp>
        <p:nvSpPr>
          <p:cNvPr id="4" name="Slide Number Placeholder 5"/>
          <p:cNvSpPr>
            <a:spLocks noGrp="1"/>
          </p:cNvSpPr>
          <p:nvPr>
            <p:ph type="sldNum" sz="quarter" idx="12"/>
          </p:nvPr>
        </p:nvSpPr>
        <p:spPr/>
        <p:txBody>
          <a:bodyPr/>
          <a:lstStyle/>
          <a:p>
            <a:fld id="{B7DCA12D-086F-41ED-90E4-392BD6744E77}" type="slidenum">
              <a:rPr lang="en-US"/>
              <a:pPr/>
              <a:t>31</a:t>
            </a:fld>
            <a:endParaRPr lang="en-US"/>
          </a:p>
        </p:txBody>
      </p:sp>
      <p:grpSp>
        <p:nvGrpSpPr>
          <p:cNvPr id="6" name="Group 5"/>
          <p:cNvGrpSpPr/>
          <p:nvPr/>
        </p:nvGrpSpPr>
        <p:grpSpPr>
          <a:xfrm>
            <a:off x="3886200" y="2667000"/>
            <a:ext cx="4358430" cy="861774"/>
            <a:chOff x="3886200" y="2667000"/>
            <a:chExt cx="4358430" cy="861774"/>
          </a:xfrm>
        </p:grpSpPr>
        <p:sp>
          <p:nvSpPr>
            <p:cNvPr id="2" name="TextBox 1"/>
            <p:cNvSpPr txBox="1"/>
            <p:nvPr/>
          </p:nvSpPr>
          <p:spPr>
            <a:xfrm>
              <a:off x="5410200" y="2667000"/>
              <a:ext cx="2834430" cy="861774"/>
            </a:xfrm>
            <a:prstGeom prst="rect">
              <a:avLst/>
            </a:prstGeom>
            <a:noFill/>
          </p:spPr>
          <p:txBody>
            <a:bodyPr wrap="none" rtlCol="0">
              <a:spAutoFit/>
            </a:bodyPr>
            <a:lstStyle/>
            <a:p>
              <a:r>
                <a:rPr lang="en-US" sz="1600" dirty="0">
                  <a:solidFill>
                    <a:srgbClr val="008000"/>
                  </a:solidFill>
                  <a:latin typeface="Arial" charset="0"/>
                  <a:ea typeface="Arial" charset="0"/>
                  <a:cs typeface="Arial" charset="0"/>
                </a:rPr>
                <a:t>Important: so you hash r only</a:t>
              </a:r>
            </a:p>
            <a:p>
              <a:r>
                <a:rPr lang="en-US" sz="1600" dirty="0">
                  <a:solidFill>
                    <a:srgbClr val="008000"/>
                  </a:solidFill>
                  <a:latin typeface="Arial" charset="0"/>
                  <a:ea typeface="Arial" charset="0"/>
                  <a:cs typeface="Arial" charset="0"/>
                </a:rPr>
                <a:t>once per hash function, not</a:t>
              </a:r>
            </a:p>
            <a:p>
              <a:r>
                <a:rPr lang="en-US" sz="1600" dirty="0">
                  <a:solidFill>
                    <a:srgbClr val="008000"/>
                  </a:solidFill>
                  <a:latin typeface="Arial" charset="0"/>
                  <a:ea typeface="Arial" charset="0"/>
                  <a:cs typeface="Arial" charset="0"/>
                </a:rPr>
                <a:t>once per 1 in row r.</a:t>
              </a:r>
            </a:p>
          </p:txBody>
        </p:sp>
        <p:cxnSp>
          <p:nvCxnSpPr>
            <p:cNvPr id="5" name="Straight Arrow Connector 4"/>
            <p:cNvCxnSpPr>
              <a:stCxn id="2" idx="1"/>
            </p:cNvCxnSpPr>
            <p:nvPr/>
          </p:nvCxnSpPr>
          <p:spPr>
            <a:xfrm flipH="1" flipV="1">
              <a:off x="3886200" y="2667000"/>
              <a:ext cx="1524000" cy="430887"/>
            </a:xfrm>
            <a:prstGeom prst="straightConnector1">
              <a:avLst/>
            </a:prstGeom>
            <a:ln w="28575" cmpd="sng">
              <a:tailEnd type="arrow"/>
            </a:ln>
          </p:spPr>
          <p:style>
            <a:lnRef idx="1">
              <a:schemeClr val="dk1"/>
            </a:lnRef>
            <a:fillRef idx="0">
              <a:schemeClr val="dk1"/>
            </a:fillRef>
            <a:effectRef idx="0">
              <a:schemeClr val="dk1"/>
            </a:effectRef>
            <a:fontRef idx="minor">
              <a:schemeClr val="tx1"/>
            </a:fontRef>
          </p:style>
        </p:cxnSp>
      </p:grpSp>
      <p:sp>
        <p:nvSpPr>
          <p:cNvPr id="7" name="Date Placeholder 6"/>
          <p:cNvSpPr>
            <a:spLocks noGrp="1"/>
          </p:cNvSpPr>
          <p:nvPr>
            <p:ph type="dt" sz="half" idx="10"/>
          </p:nvPr>
        </p:nvSpPr>
        <p:spPr/>
        <p:txBody>
          <a:bodyPr/>
          <a:lstStyle/>
          <a:p>
            <a:fld id="{806AAA13-F58F-474D-B8AA-DBD9CFB6EECB}" type="datetime1">
              <a:rPr lang="en-US" smtClean="0"/>
              <a:t>3/30/2018</a:t>
            </a:fld>
            <a:endParaRPr lang="en-US"/>
          </a:p>
        </p:txBody>
      </p:sp>
      <p:sp>
        <p:nvSpPr>
          <p:cNvPr id="8" name="Footer Placeholder 7"/>
          <p:cNvSpPr>
            <a:spLocks noGrp="1"/>
          </p:cNvSpPr>
          <p:nvPr>
            <p:ph type="ftr" sz="quarter" idx="11"/>
          </p:nvPr>
        </p:nvSpPr>
        <p:spPr/>
        <p:txBody>
          <a:bodyPr/>
          <a:lstStyle/>
          <a:p>
            <a:r>
              <a:rPr lang="en-US"/>
              <a:t>Jure Leskovec, Stanford CS246: Mining Massive Datasets</a:t>
            </a:r>
          </a:p>
        </p:txBody>
      </p:sp>
    </p:spTree>
    <p:extLst>
      <p:ext uri="{BB962C8B-B14F-4D97-AF65-F5344CB8AC3E}">
        <p14:creationId xmlns:p14="http://schemas.microsoft.com/office/powerpoint/2010/main" val="1909346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normAutofit/>
          </a:bodyPr>
          <a:lstStyle/>
          <a:p>
            <a:r>
              <a:rPr lang="en-US" dirty="0"/>
              <a:t>Example Implementation </a:t>
            </a:r>
          </a:p>
        </p:txBody>
      </p:sp>
      <p:sp>
        <p:nvSpPr>
          <p:cNvPr id="12" name="Slide Number Placeholder 4"/>
          <p:cNvSpPr>
            <a:spLocks noGrp="1"/>
          </p:cNvSpPr>
          <p:nvPr>
            <p:ph type="sldNum" sz="quarter" idx="12"/>
          </p:nvPr>
        </p:nvSpPr>
        <p:spPr/>
        <p:txBody>
          <a:bodyPr/>
          <a:lstStyle/>
          <a:p>
            <a:fld id="{3564C2FF-9317-40E1-B155-3393E3CCFE32}" type="slidenum">
              <a:rPr lang="en-US"/>
              <a:pPr/>
              <a:t>32</a:t>
            </a:fld>
            <a:endParaRPr lang="en-US"/>
          </a:p>
        </p:txBody>
      </p:sp>
      <p:sp>
        <p:nvSpPr>
          <p:cNvPr id="45059" name="Text Box 3"/>
          <p:cNvSpPr txBox="1">
            <a:spLocks noChangeArrowheads="1"/>
          </p:cNvSpPr>
          <p:nvPr/>
        </p:nvSpPr>
        <p:spPr bwMode="auto">
          <a:xfrm>
            <a:off x="593725" y="2641025"/>
            <a:ext cx="2326278"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dirty="0">
                <a:latin typeface="Arial" charset="0"/>
                <a:ea typeface="Arial" charset="0"/>
                <a:cs typeface="Arial" charset="0"/>
              </a:rPr>
              <a:t>Row	</a:t>
            </a:r>
            <a:r>
              <a:rPr lang="en-US" dirty="0">
                <a:solidFill>
                  <a:srgbClr val="FF9900"/>
                </a:solidFill>
                <a:latin typeface="Arial" charset="0"/>
                <a:ea typeface="Arial" charset="0"/>
                <a:cs typeface="Arial" charset="0"/>
              </a:rPr>
              <a:t>C</a:t>
            </a:r>
            <a:r>
              <a:rPr lang="en-US" baseline="-25000" dirty="0">
                <a:solidFill>
                  <a:srgbClr val="FF9900"/>
                </a:solidFill>
                <a:latin typeface="Arial" charset="0"/>
                <a:ea typeface="Arial" charset="0"/>
                <a:cs typeface="Arial" charset="0"/>
              </a:rPr>
              <a:t>1</a:t>
            </a:r>
            <a:r>
              <a:rPr lang="en-US" dirty="0">
                <a:solidFill>
                  <a:srgbClr val="FF9900"/>
                </a:solidFill>
                <a:latin typeface="Arial" charset="0"/>
                <a:ea typeface="Arial" charset="0"/>
                <a:cs typeface="Arial" charset="0"/>
              </a:rPr>
              <a:t>	C</a:t>
            </a:r>
            <a:r>
              <a:rPr lang="en-US" baseline="-25000" dirty="0">
                <a:solidFill>
                  <a:srgbClr val="FF9900"/>
                </a:solidFill>
                <a:latin typeface="Arial" charset="0"/>
                <a:ea typeface="Arial" charset="0"/>
                <a:cs typeface="Arial" charset="0"/>
              </a:rPr>
              <a:t>2</a:t>
            </a:r>
          </a:p>
          <a:p>
            <a:r>
              <a:rPr lang="en-US" dirty="0">
                <a:latin typeface="Arial" charset="0"/>
                <a:ea typeface="Arial" charset="0"/>
                <a:cs typeface="Arial" charset="0"/>
              </a:rPr>
              <a:t>  1	 1	 0</a:t>
            </a:r>
          </a:p>
          <a:p>
            <a:r>
              <a:rPr lang="en-US" dirty="0">
                <a:latin typeface="Arial" charset="0"/>
                <a:ea typeface="Arial" charset="0"/>
                <a:cs typeface="Arial" charset="0"/>
              </a:rPr>
              <a:t>  2	 0	 1</a:t>
            </a:r>
          </a:p>
          <a:p>
            <a:r>
              <a:rPr lang="en-US" dirty="0">
                <a:latin typeface="Arial" charset="0"/>
                <a:ea typeface="Arial" charset="0"/>
                <a:cs typeface="Arial" charset="0"/>
              </a:rPr>
              <a:t>  3	 1	 1</a:t>
            </a:r>
          </a:p>
          <a:p>
            <a:r>
              <a:rPr lang="en-US" dirty="0">
                <a:latin typeface="Arial" charset="0"/>
                <a:ea typeface="Arial" charset="0"/>
                <a:cs typeface="Arial" charset="0"/>
              </a:rPr>
              <a:t>  4	 1	 0</a:t>
            </a:r>
          </a:p>
          <a:p>
            <a:r>
              <a:rPr lang="en-US" dirty="0">
                <a:latin typeface="Arial" charset="0"/>
                <a:ea typeface="Arial" charset="0"/>
                <a:cs typeface="Arial" charset="0"/>
              </a:rPr>
              <a:t>  5	 0	 1</a:t>
            </a:r>
          </a:p>
        </p:txBody>
      </p:sp>
      <p:sp>
        <p:nvSpPr>
          <p:cNvPr id="45060" name="Rectangle 4"/>
          <p:cNvSpPr>
            <a:spLocks noChangeArrowheads="1"/>
          </p:cNvSpPr>
          <p:nvPr/>
        </p:nvSpPr>
        <p:spPr bwMode="auto">
          <a:xfrm>
            <a:off x="1447800" y="2988687"/>
            <a:ext cx="1371600" cy="137160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Arial" charset="0"/>
              <a:ea typeface="Arial" charset="0"/>
              <a:cs typeface="Arial" charset="0"/>
            </a:endParaRPr>
          </a:p>
        </p:txBody>
      </p:sp>
      <p:sp>
        <p:nvSpPr>
          <p:cNvPr id="45061" name="Text Box 5"/>
          <p:cNvSpPr txBox="1">
            <a:spLocks noChangeArrowheads="1"/>
          </p:cNvSpPr>
          <p:nvPr/>
        </p:nvSpPr>
        <p:spPr bwMode="auto">
          <a:xfrm>
            <a:off x="822325" y="5384225"/>
            <a:ext cx="221086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i="1" dirty="0">
                <a:latin typeface="Arial" charset="0"/>
                <a:ea typeface="Arial" charset="0"/>
                <a:cs typeface="Arial" charset="0"/>
              </a:rPr>
              <a:t>h</a:t>
            </a:r>
            <a:r>
              <a:rPr lang="en-US" dirty="0">
                <a:latin typeface="Arial" charset="0"/>
                <a:ea typeface="Arial" charset="0"/>
                <a:cs typeface="Arial" charset="0"/>
              </a:rPr>
              <a:t>(</a:t>
            </a:r>
            <a:r>
              <a:rPr lang="en-US" i="1" dirty="0">
                <a:latin typeface="Arial" charset="0"/>
                <a:ea typeface="Arial" charset="0"/>
                <a:cs typeface="Arial" charset="0"/>
              </a:rPr>
              <a:t>x</a:t>
            </a:r>
            <a:r>
              <a:rPr lang="en-US" dirty="0">
                <a:latin typeface="Arial" charset="0"/>
                <a:ea typeface="Arial" charset="0"/>
                <a:cs typeface="Arial" charset="0"/>
              </a:rPr>
              <a:t>) = </a:t>
            </a:r>
            <a:r>
              <a:rPr lang="en-US" i="1" dirty="0">
                <a:latin typeface="Arial" charset="0"/>
                <a:ea typeface="Arial" charset="0"/>
                <a:cs typeface="Arial" charset="0"/>
              </a:rPr>
              <a:t>x</a:t>
            </a:r>
            <a:r>
              <a:rPr lang="en-US" dirty="0">
                <a:latin typeface="Arial" charset="0"/>
                <a:ea typeface="Arial" charset="0"/>
                <a:cs typeface="Arial" charset="0"/>
              </a:rPr>
              <a:t> mod 5</a:t>
            </a:r>
          </a:p>
          <a:p>
            <a:r>
              <a:rPr lang="en-US" i="1" dirty="0">
                <a:latin typeface="Arial" charset="0"/>
                <a:ea typeface="Arial" charset="0"/>
                <a:cs typeface="Arial" charset="0"/>
              </a:rPr>
              <a:t>g</a:t>
            </a:r>
            <a:r>
              <a:rPr lang="en-US" dirty="0">
                <a:latin typeface="Arial" charset="0"/>
                <a:ea typeface="Arial" charset="0"/>
                <a:cs typeface="Arial" charset="0"/>
              </a:rPr>
              <a:t>(</a:t>
            </a:r>
            <a:r>
              <a:rPr lang="en-US" i="1" dirty="0">
                <a:latin typeface="Arial" charset="0"/>
                <a:ea typeface="Arial" charset="0"/>
                <a:cs typeface="Arial" charset="0"/>
              </a:rPr>
              <a:t>x</a:t>
            </a:r>
            <a:r>
              <a:rPr lang="en-US" dirty="0">
                <a:latin typeface="Arial" charset="0"/>
                <a:ea typeface="Arial" charset="0"/>
                <a:cs typeface="Arial" charset="0"/>
              </a:rPr>
              <a:t>) = (2</a:t>
            </a:r>
            <a:r>
              <a:rPr lang="en-US" i="1" dirty="0">
                <a:latin typeface="Arial" charset="0"/>
                <a:ea typeface="Arial" charset="0"/>
                <a:cs typeface="Arial" charset="0"/>
              </a:rPr>
              <a:t>x</a:t>
            </a:r>
            <a:r>
              <a:rPr lang="en-US" dirty="0">
                <a:latin typeface="Arial" charset="0"/>
                <a:ea typeface="Arial" charset="0"/>
                <a:cs typeface="Arial" charset="0"/>
              </a:rPr>
              <a:t>+1) mod 5</a:t>
            </a:r>
          </a:p>
        </p:txBody>
      </p:sp>
      <p:sp>
        <p:nvSpPr>
          <p:cNvPr id="45062" name="Text Box 6"/>
          <p:cNvSpPr txBox="1">
            <a:spLocks noChangeArrowheads="1"/>
          </p:cNvSpPr>
          <p:nvPr/>
        </p:nvSpPr>
        <p:spPr bwMode="auto">
          <a:xfrm>
            <a:off x="4572000" y="1837750"/>
            <a:ext cx="311976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i="1" dirty="0">
                <a:latin typeface="Arial" charset="0"/>
                <a:ea typeface="Arial" charset="0"/>
                <a:cs typeface="Arial" charset="0"/>
              </a:rPr>
              <a:t>h</a:t>
            </a:r>
            <a:r>
              <a:rPr lang="en-US" dirty="0">
                <a:latin typeface="Arial" charset="0"/>
                <a:ea typeface="Arial" charset="0"/>
                <a:cs typeface="Arial" charset="0"/>
              </a:rPr>
              <a:t>(1) = 1		</a:t>
            </a:r>
            <a:r>
              <a:rPr lang="en-US" dirty="0">
                <a:solidFill>
                  <a:srgbClr val="FF0066"/>
                </a:solidFill>
                <a:latin typeface="Arial" charset="0"/>
                <a:ea typeface="Arial" charset="0"/>
                <a:cs typeface="Arial" charset="0"/>
              </a:rPr>
              <a:t>1</a:t>
            </a:r>
            <a:r>
              <a:rPr lang="en-US" dirty="0">
                <a:latin typeface="Arial" charset="0"/>
                <a:ea typeface="Arial" charset="0"/>
                <a:cs typeface="Arial" charset="0"/>
              </a:rPr>
              <a:t>	∞</a:t>
            </a:r>
          </a:p>
          <a:p>
            <a:r>
              <a:rPr lang="en-US" i="1" dirty="0">
                <a:latin typeface="Arial" charset="0"/>
                <a:ea typeface="Arial" charset="0"/>
                <a:cs typeface="Arial" charset="0"/>
              </a:rPr>
              <a:t>g</a:t>
            </a:r>
            <a:r>
              <a:rPr lang="en-US" dirty="0">
                <a:latin typeface="Arial" charset="0"/>
                <a:ea typeface="Arial" charset="0"/>
                <a:cs typeface="Arial" charset="0"/>
              </a:rPr>
              <a:t>(1) = 3		</a:t>
            </a:r>
            <a:r>
              <a:rPr lang="en-US" dirty="0">
                <a:solidFill>
                  <a:srgbClr val="FF0066"/>
                </a:solidFill>
                <a:latin typeface="Arial" charset="0"/>
                <a:ea typeface="Arial" charset="0"/>
                <a:cs typeface="Arial" charset="0"/>
              </a:rPr>
              <a:t>3</a:t>
            </a:r>
            <a:r>
              <a:rPr lang="en-US" dirty="0">
                <a:latin typeface="Arial" charset="0"/>
                <a:ea typeface="Arial" charset="0"/>
                <a:cs typeface="Arial" charset="0"/>
              </a:rPr>
              <a:t>	∞</a:t>
            </a:r>
          </a:p>
        </p:txBody>
      </p:sp>
      <p:sp>
        <p:nvSpPr>
          <p:cNvPr id="45063" name="Text Box 7"/>
          <p:cNvSpPr txBox="1">
            <a:spLocks noChangeArrowheads="1"/>
          </p:cNvSpPr>
          <p:nvPr/>
        </p:nvSpPr>
        <p:spPr bwMode="auto">
          <a:xfrm>
            <a:off x="4572000" y="2675950"/>
            <a:ext cx="308289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i="1" dirty="0">
                <a:latin typeface="Arial" charset="0"/>
                <a:ea typeface="Arial" charset="0"/>
                <a:cs typeface="Arial" charset="0"/>
              </a:rPr>
              <a:t>h</a:t>
            </a:r>
            <a:r>
              <a:rPr lang="en-US" dirty="0">
                <a:latin typeface="Arial" charset="0"/>
                <a:ea typeface="Arial" charset="0"/>
                <a:cs typeface="Arial" charset="0"/>
              </a:rPr>
              <a:t>(2) = 2		1	</a:t>
            </a:r>
            <a:r>
              <a:rPr lang="en-US" dirty="0">
                <a:solidFill>
                  <a:srgbClr val="FF0066"/>
                </a:solidFill>
                <a:latin typeface="Arial" charset="0"/>
                <a:ea typeface="Arial" charset="0"/>
                <a:cs typeface="Arial" charset="0"/>
              </a:rPr>
              <a:t>2</a:t>
            </a:r>
          </a:p>
          <a:p>
            <a:r>
              <a:rPr lang="en-US" i="1" dirty="0">
                <a:latin typeface="Arial" charset="0"/>
                <a:ea typeface="Arial" charset="0"/>
                <a:cs typeface="Arial" charset="0"/>
              </a:rPr>
              <a:t>g</a:t>
            </a:r>
            <a:r>
              <a:rPr lang="en-US" dirty="0">
                <a:latin typeface="Arial" charset="0"/>
                <a:ea typeface="Arial" charset="0"/>
                <a:cs typeface="Arial" charset="0"/>
              </a:rPr>
              <a:t>(2) = 0		3	</a:t>
            </a:r>
            <a:r>
              <a:rPr lang="en-US" dirty="0">
                <a:solidFill>
                  <a:srgbClr val="FF0066"/>
                </a:solidFill>
                <a:latin typeface="Arial" charset="0"/>
                <a:ea typeface="Arial" charset="0"/>
                <a:cs typeface="Arial" charset="0"/>
              </a:rPr>
              <a:t>0</a:t>
            </a:r>
          </a:p>
        </p:txBody>
      </p:sp>
      <p:sp>
        <p:nvSpPr>
          <p:cNvPr id="45064" name="Text Box 8"/>
          <p:cNvSpPr txBox="1">
            <a:spLocks noChangeArrowheads="1"/>
          </p:cNvSpPr>
          <p:nvPr/>
        </p:nvSpPr>
        <p:spPr bwMode="auto">
          <a:xfrm>
            <a:off x="4572000" y="3666550"/>
            <a:ext cx="308289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i="1" dirty="0">
                <a:latin typeface="Arial" charset="0"/>
                <a:ea typeface="Arial" charset="0"/>
                <a:cs typeface="Arial" charset="0"/>
              </a:rPr>
              <a:t>h</a:t>
            </a:r>
            <a:r>
              <a:rPr lang="en-US" dirty="0">
                <a:latin typeface="Arial" charset="0"/>
                <a:ea typeface="Arial" charset="0"/>
                <a:cs typeface="Arial" charset="0"/>
              </a:rPr>
              <a:t>(3) = 3		1	2</a:t>
            </a:r>
          </a:p>
          <a:p>
            <a:r>
              <a:rPr lang="en-US" i="1" dirty="0">
                <a:latin typeface="Arial" charset="0"/>
                <a:ea typeface="Arial" charset="0"/>
                <a:cs typeface="Arial" charset="0"/>
              </a:rPr>
              <a:t>g</a:t>
            </a:r>
            <a:r>
              <a:rPr lang="en-US" dirty="0">
                <a:latin typeface="Arial" charset="0"/>
                <a:ea typeface="Arial" charset="0"/>
                <a:cs typeface="Arial" charset="0"/>
              </a:rPr>
              <a:t>(3) = 2		</a:t>
            </a:r>
            <a:r>
              <a:rPr lang="en-US" dirty="0">
                <a:solidFill>
                  <a:srgbClr val="FF0066"/>
                </a:solidFill>
                <a:latin typeface="Arial" charset="0"/>
                <a:ea typeface="Arial" charset="0"/>
                <a:cs typeface="Arial" charset="0"/>
              </a:rPr>
              <a:t>2</a:t>
            </a:r>
            <a:r>
              <a:rPr lang="en-US" dirty="0">
                <a:latin typeface="Arial" charset="0"/>
                <a:ea typeface="Arial" charset="0"/>
                <a:cs typeface="Arial" charset="0"/>
              </a:rPr>
              <a:t>	0</a:t>
            </a:r>
          </a:p>
        </p:txBody>
      </p:sp>
      <p:sp>
        <p:nvSpPr>
          <p:cNvPr id="45065" name="Text Box 9"/>
          <p:cNvSpPr txBox="1">
            <a:spLocks noChangeArrowheads="1"/>
          </p:cNvSpPr>
          <p:nvPr/>
        </p:nvSpPr>
        <p:spPr bwMode="auto">
          <a:xfrm>
            <a:off x="4572000" y="4580950"/>
            <a:ext cx="308289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i="1" dirty="0">
                <a:latin typeface="Arial" charset="0"/>
                <a:ea typeface="Arial" charset="0"/>
                <a:cs typeface="Arial" charset="0"/>
              </a:rPr>
              <a:t>h</a:t>
            </a:r>
            <a:r>
              <a:rPr lang="en-US" dirty="0">
                <a:latin typeface="Arial" charset="0"/>
                <a:ea typeface="Arial" charset="0"/>
                <a:cs typeface="Arial" charset="0"/>
              </a:rPr>
              <a:t>(4) = 4		1	2</a:t>
            </a:r>
          </a:p>
          <a:p>
            <a:r>
              <a:rPr lang="en-US" i="1" dirty="0">
                <a:latin typeface="Arial" charset="0"/>
                <a:ea typeface="Arial" charset="0"/>
                <a:cs typeface="Arial" charset="0"/>
              </a:rPr>
              <a:t>g</a:t>
            </a:r>
            <a:r>
              <a:rPr lang="en-US" dirty="0">
                <a:latin typeface="Arial" charset="0"/>
                <a:ea typeface="Arial" charset="0"/>
                <a:cs typeface="Arial" charset="0"/>
              </a:rPr>
              <a:t>(4) = 4		2	0</a:t>
            </a:r>
          </a:p>
        </p:txBody>
      </p:sp>
      <p:sp>
        <p:nvSpPr>
          <p:cNvPr id="45066" name="Text Box 10"/>
          <p:cNvSpPr txBox="1">
            <a:spLocks noChangeArrowheads="1"/>
          </p:cNvSpPr>
          <p:nvPr/>
        </p:nvSpPr>
        <p:spPr bwMode="auto">
          <a:xfrm>
            <a:off x="4572000" y="5495350"/>
            <a:ext cx="308289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i="1" dirty="0">
                <a:latin typeface="Arial" charset="0"/>
                <a:ea typeface="Arial" charset="0"/>
                <a:cs typeface="Arial" charset="0"/>
              </a:rPr>
              <a:t>h</a:t>
            </a:r>
            <a:r>
              <a:rPr lang="en-US" dirty="0">
                <a:latin typeface="Arial" charset="0"/>
                <a:ea typeface="Arial" charset="0"/>
                <a:cs typeface="Arial" charset="0"/>
              </a:rPr>
              <a:t>(5) = 0		1	</a:t>
            </a:r>
            <a:r>
              <a:rPr lang="en-US" dirty="0">
                <a:solidFill>
                  <a:srgbClr val="FF0066"/>
                </a:solidFill>
                <a:latin typeface="Arial" charset="0"/>
                <a:ea typeface="Arial" charset="0"/>
                <a:cs typeface="Arial" charset="0"/>
              </a:rPr>
              <a:t>0</a:t>
            </a:r>
          </a:p>
          <a:p>
            <a:r>
              <a:rPr lang="en-US" i="1" dirty="0">
                <a:latin typeface="Arial" charset="0"/>
                <a:ea typeface="Arial" charset="0"/>
                <a:cs typeface="Arial" charset="0"/>
              </a:rPr>
              <a:t>g</a:t>
            </a:r>
            <a:r>
              <a:rPr lang="en-US" dirty="0">
                <a:latin typeface="Arial" charset="0"/>
                <a:ea typeface="Arial" charset="0"/>
                <a:cs typeface="Arial" charset="0"/>
              </a:rPr>
              <a:t>(5) = 1		2	0</a:t>
            </a:r>
          </a:p>
        </p:txBody>
      </p:sp>
      <p:sp>
        <p:nvSpPr>
          <p:cNvPr id="45067" name="Text Box 11"/>
          <p:cNvSpPr txBox="1">
            <a:spLocks noChangeArrowheads="1"/>
          </p:cNvSpPr>
          <p:nvPr/>
        </p:nvSpPr>
        <p:spPr bwMode="auto">
          <a:xfrm>
            <a:off x="6096000" y="1517075"/>
            <a:ext cx="194957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dirty="0">
                <a:solidFill>
                  <a:srgbClr val="FF9900"/>
                </a:solidFill>
                <a:latin typeface="Arial" charset="0"/>
                <a:ea typeface="Arial" charset="0"/>
                <a:cs typeface="Arial" charset="0"/>
              </a:rPr>
              <a:t>M(</a:t>
            </a:r>
            <a:r>
              <a:rPr lang="en-US" dirty="0" err="1">
                <a:solidFill>
                  <a:srgbClr val="FF9900"/>
                </a:solidFill>
                <a:latin typeface="Arial" charset="0"/>
                <a:ea typeface="Arial" charset="0"/>
                <a:cs typeface="Arial" charset="0"/>
              </a:rPr>
              <a:t>i</a:t>
            </a:r>
            <a:r>
              <a:rPr lang="en-US" dirty="0">
                <a:solidFill>
                  <a:srgbClr val="FF9900"/>
                </a:solidFill>
                <a:latin typeface="Arial" charset="0"/>
                <a:ea typeface="Arial" charset="0"/>
                <a:cs typeface="Arial" charset="0"/>
              </a:rPr>
              <a:t>, C</a:t>
            </a:r>
            <a:r>
              <a:rPr lang="en-US" baseline="-25000" dirty="0">
                <a:solidFill>
                  <a:srgbClr val="FF9900"/>
                </a:solidFill>
                <a:latin typeface="Arial" charset="0"/>
                <a:ea typeface="Arial" charset="0"/>
                <a:cs typeface="Arial" charset="0"/>
              </a:rPr>
              <a:t>1</a:t>
            </a:r>
            <a:r>
              <a:rPr lang="en-US" dirty="0">
                <a:solidFill>
                  <a:srgbClr val="FF9900"/>
                </a:solidFill>
                <a:latin typeface="Arial" charset="0"/>
                <a:ea typeface="Arial" charset="0"/>
                <a:cs typeface="Arial" charset="0"/>
              </a:rPr>
              <a:t>)	 M(</a:t>
            </a:r>
            <a:r>
              <a:rPr lang="en-US" dirty="0" err="1">
                <a:solidFill>
                  <a:srgbClr val="FF9900"/>
                </a:solidFill>
                <a:latin typeface="Arial" charset="0"/>
                <a:ea typeface="Arial" charset="0"/>
                <a:cs typeface="Arial" charset="0"/>
              </a:rPr>
              <a:t>i</a:t>
            </a:r>
            <a:r>
              <a:rPr lang="en-US" dirty="0">
                <a:solidFill>
                  <a:srgbClr val="FF9900"/>
                </a:solidFill>
                <a:latin typeface="Arial" charset="0"/>
                <a:ea typeface="Arial" charset="0"/>
                <a:cs typeface="Arial" charset="0"/>
              </a:rPr>
              <a:t>, C</a:t>
            </a:r>
            <a:r>
              <a:rPr lang="en-US" baseline="-25000" dirty="0">
                <a:solidFill>
                  <a:srgbClr val="FF9900"/>
                </a:solidFill>
                <a:latin typeface="Arial" charset="0"/>
                <a:ea typeface="Arial" charset="0"/>
                <a:cs typeface="Arial" charset="0"/>
              </a:rPr>
              <a:t>2</a:t>
            </a:r>
            <a:r>
              <a:rPr lang="en-US" dirty="0">
                <a:solidFill>
                  <a:srgbClr val="FF9900"/>
                </a:solidFill>
                <a:latin typeface="Arial" charset="0"/>
                <a:ea typeface="Arial" charset="0"/>
                <a:cs typeface="Arial" charset="0"/>
              </a:rPr>
              <a:t>)</a:t>
            </a:r>
          </a:p>
        </p:txBody>
      </p:sp>
      <p:sp>
        <p:nvSpPr>
          <p:cNvPr id="13" name="Text Box 67"/>
          <p:cNvSpPr txBox="1">
            <a:spLocks noChangeArrowheads="1"/>
          </p:cNvSpPr>
          <p:nvPr/>
        </p:nvSpPr>
        <p:spPr bwMode="auto">
          <a:xfrm>
            <a:off x="5943600" y="6335712"/>
            <a:ext cx="2103438" cy="369888"/>
          </a:xfrm>
          <a:prstGeom prst="rect">
            <a:avLst/>
          </a:prstGeom>
          <a:noFill/>
          <a:ln w="9525">
            <a:noFill/>
            <a:miter lim="800000"/>
            <a:headEnd/>
            <a:tailEnd/>
          </a:ln>
          <a:effectLst/>
        </p:spPr>
        <p:txBody>
          <a:bodyPr wrap="none">
            <a:spAutoFit/>
          </a:bodyPr>
          <a:lstStyle/>
          <a:p>
            <a:pPr eaLnBrk="1" hangingPunct="1"/>
            <a:r>
              <a:rPr lang="en-US" b="1" dirty="0">
                <a:solidFill>
                  <a:srgbClr val="008000"/>
                </a:solidFill>
              </a:rPr>
              <a:t>Signature matrix </a:t>
            </a:r>
            <a:r>
              <a:rPr lang="en-US" b="1" i="1" dirty="0">
                <a:solidFill>
                  <a:srgbClr val="008000"/>
                </a:solidFill>
              </a:rPr>
              <a:t>M</a:t>
            </a:r>
          </a:p>
        </p:txBody>
      </p:sp>
      <p:sp>
        <p:nvSpPr>
          <p:cNvPr id="2" name="Rectangle 1"/>
          <p:cNvSpPr/>
          <p:nvPr/>
        </p:nvSpPr>
        <p:spPr>
          <a:xfrm>
            <a:off x="6096000" y="5384225"/>
            <a:ext cx="1828800" cy="940375"/>
          </a:xfrm>
          <a:prstGeom prst="rect">
            <a:avLst/>
          </a:prstGeom>
          <a:ln w="38100">
            <a:solidFill>
              <a:srgbClr val="00800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3" name="Date Placeholder 2"/>
          <p:cNvSpPr>
            <a:spLocks noGrp="1"/>
          </p:cNvSpPr>
          <p:nvPr>
            <p:ph type="dt" sz="half" idx="10"/>
          </p:nvPr>
        </p:nvSpPr>
        <p:spPr/>
        <p:txBody>
          <a:bodyPr/>
          <a:lstStyle/>
          <a:p>
            <a:fld id="{09FB9910-8383-D54A-87B7-73FC449E4632}" type="datetime1">
              <a:rPr lang="en-US" smtClean="0"/>
              <a:t>3/30/2018</a:t>
            </a:fld>
            <a:endParaRPr lang="en-US"/>
          </a:p>
        </p:txBody>
      </p:sp>
      <p:sp>
        <p:nvSpPr>
          <p:cNvPr id="4" name="Footer Placeholder 3"/>
          <p:cNvSpPr>
            <a:spLocks noGrp="1"/>
          </p:cNvSpPr>
          <p:nvPr>
            <p:ph type="ftr" sz="quarter" idx="11"/>
          </p:nvPr>
        </p:nvSpPr>
        <p:spPr/>
        <p:txBody>
          <a:bodyPr/>
          <a:lstStyle/>
          <a:p>
            <a:r>
              <a:rPr lang="en-US"/>
              <a:t>Jure Leskovec, Stanford CS246: Mining Massive Datasets</a:t>
            </a:r>
          </a:p>
        </p:txBody>
      </p:sp>
    </p:spTree>
    <p:extLst>
      <p:ext uri="{BB962C8B-B14F-4D97-AF65-F5344CB8AC3E}">
        <p14:creationId xmlns:p14="http://schemas.microsoft.com/office/powerpoint/2010/main" val="163616544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5063"/>
                                        </p:tgtEl>
                                        <p:attrNameLst>
                                          <p:attrName>style.visibility</p:attrName>
                                        </p:attrNameLst>
                                      </p:cBhvr>
                                      <p:to>
                                        <p:strVal val="visible"/>
                                      </p:to>
                                    </p:set>
                                    <p:anim calcmode="lin" valueType="num">
                                      <p:cBhvr additive="base">
                                        <p:cTn id="7" dur="500" fill="hold"/>
                                        <p:tgtEl>
                                          <p:spTgt spid="45063"/>
                                        </p:tgtEl>
                                        <p:attrNameLst>
                                          <p:attrName>ppt_x</p:attrName>
                                        </p:attrNameLst>
                                      </p:cBhvr>
                                      <p:tavLst>
                                        <p:tav tm="0">
                                          <p:val>
                                            <p:strVal val="#ppt_x"/>
                                          </p:val>
                                        </p:tav>
                                        <p:tav tm="100000">
                                          <p:val>
                                            <p:strVal val="#ppt_x"/>
                                          </p:val>
                                        </p:tav>
                                      </p:tavLst>
                                    </p:anim>
                                    <p:anim calcmode="lin" valueType="num">
                                      <p:cBhvr additive="base">
                                        <p:cTn id="8" dur="500" fill="hold"/>
                                        <p:tgtEl>
                                          <p:spTgt spid="45063"/>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5064"/>
                                        </p:tgtEl>
                                        <p:attrNameLst>
                                          <p:attrName>style.visibility</p:attrName>
                                        </p:attrNameLst>
                                      </p:cBhvr>
                                      <p:to>
                                        <p:strVal val="visible"/>
                                      </p:to>
                                    </p:set>
                                    <p:anim calcmode="lin" valueType="num">
                                      <p:cBhvr additive="base">
                                        <p:cTn id="13" dur="500" fill="hold"/>
                                        <p:tgtEl>
                                          <p:spTgt spid="45064"/>
                                        </p:tgtEl>
                                        <p:attrNameLst>
                                          <p:attrName>ppt_x</p:attrName>
                                        </p:attrNameLst>
                                      </p:cBhvr>
                                      <p:tavLst>
                                        <p:tav tm="0">
                                          <p:val>
                                            <p:strVal val="#ppt_x"/>
                                          </p:val>
                                        </p:tav>
                                        <p:tav tm="100000">
                                          <p:val>
                                            <p:strVal val="#ppt_x"/>
                                          </p:val>
                                        </p:tav>
                                      </p:tavLst>
                                    </p:anim>
                                    <p:anim calcmode="lin" valueType="num">
                                      <p:cBhvr additive="base">
                                        <p:cTn id="14" dur="500" fill="hold"/>
                                        <p:tgtEl>
                                          <p:spTgt spid="45064"/>
                                        </p:tgtEl>
                                        <p:attrNameLst>
                                          <p:attrName>ppt_y</p:attrName>
                                        </p:attrNameLst>
                                      </p:cBhvr>
                                      <p:tavLst>
                                        <p:tav tm="0">
                                          <p:val>
                                            <p:strVal val="1+#ppt_h/2"/>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5065"/>
                                        </p:tgtEl>
                                        <p:attrNameLst>
                                          <p:attrName>style.visibility</p:attrName>
                                        </p:attrNameLst>
                                      </p:cBhvr>
                                      <p:to>
                                        <p:strVal val="visible"/>
                                      </p:to>
                                    </p:set>
                                    <p:anim calcmode="lin" valueType="num">
                                      <p:cBhvr additive="base">
                                        <p:cTn id="19" dur="500" fill="hold"/>
                                        <p:tgtEl>
                                          <p:spTgt spid="45065"/>
                                        </p:tgtEl>
                                        <p:attrNameLst>
                                          <p:attrName>ppt_x</p:attrName>
                                        </p:attrNameLst>
                                      </p:cBhvr>
                                      <p:tavLst>
                                        <p:tav tm="0">
                                          <p:val>
                                            <p:strVal val="#ppt_x"/>
                                          </p:val>
                                        </p:tav>
                                        <p:tav tm="100000">
                                          <p:val>
                                            <p:strVal val="#ppt_x"/>
                                          </p:val>
                                        </p:tav>
                                      </p:tavLst>
                                    </p:anim>
                                    <p:anim calcmode="lin" valueType="num">
                                      <p:cBhvr additive="base">
                                        <p:cTn id="20" dur="500" fill="hold"/>
                                        <p:tgtEl>
                                          <p:spTgt spid="45065"/>
                                        </p:tgtEl>
                                        <p:attrNameLst>
                                          <p:attrName>ppt_y</p:attrName>
                                        </p:attrNameLst>
                                      </p:cBhvr>
                                      <p:tavLst>
                                        <p:tav tm="0">
                                          <p:val>
                                            <p:strVal val="1+#ppt_h/2"/>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5066"/>
                                        </p:tgtEl>
                                        <p:attrNameLst>
                                          <p:attrName>style.visibility</p:attrName>
                                        </p:attrNameLst>
                                      </p:cBhvr>
                                      <p:to>
                                        <p:strVal val="visible"/>
                                      </p:to>
                                    </p:set>
                                    <p:anim calcmode="lin" valueType="num">
                                      <p:cBhvr additive="base">
                                        <p:cTn id="25" dur="500" fill="hold"/>
                                        <p:tgtEl>
                                          <p:spTgt spid="45066"/>
                                        </p:tgtEl>
                                        <p:attrNameLst>
                                          <p:attrName>ppt_x</p:attrName>
                                        </p:attrNameLst>
                                      </p:cBhvr>
                                      <p:tavLst>
                                        <p:tav tm="0">
                                          <p:val>
                                            <p:strVal val="#ppt_x"/>
                                          </p:val>
                                        </p:tav>
                                        <p:tav tm="100000">
                                          <p:val>
                                            <p:strVal val="#ppt_x"/>
                                          </p:val>
                                        </p:tav>
                                      </p:tavLst>
                                    </p:anim>
                                    <p:anim calcmode="lin" valueType="num">
                                      <p:cBhvr additive="base">
                                        <p:cTn id="26" dur="500" fill="hold"/>
                                        <p:tgtEl>
                                          <p:spTgt spid="4506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063" grpId="0" autoUpdateAnimBg="0"/>
      <p:bldP spid="45064" grpId="0" autoUpdateAnimBg="0"/>
      <p:bldP spid="45065" grpId="0" autoUpdateAnimBg="0"/>
      <p:bldP spid="45066" grpId="0" autoUpdateAnimBg="0"/>
      <p:bldP spid="13" grpId="0"/>
      <p:bldP spid="2"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ctrTitle"/>
          </p:nvPr>
        </p:nvSpPr>
        <p:spPr>
          <a:xfrm>
            <a:off x="685800" y="3508248"/>
            <a:ext cx="8077200" cy="1673352"/>
          </a:xfrm>
        </p:spPr>
        <p:txBody>
          <a:bodyPr/>
          <a:lstStyle/>
          <a:p>
            <a:r>
              <a:rPr lang="en-US" dirty="0"/>
              <a:t/>
            </a:r>
            <a:br>
              <a:rPr lang="en-US" dirty="0"/>
            </a:br>
            <a:r>
              <a:rPr lang="en-US" dirty="0"/>
              <a:t>Locality Sensitive Hashing</a:t>
            </a:r>
          </a:p>
        </p:txBody>
      </p:sp>
      <p:sp>
        <p:nvSpPr>
          <p:cNvPr id="12" name="Subtitle 11"/>
          <p:cNvSpPr>
            <a:spLocks noGrp="1"/>
          </p:cNvSpPr>
          <p:nvPr>
            <p:ph type="subTitle" idx="1"/>
          </p:nvPr>
        </p:nvSpPr>
        <p:spPr>
          <a:xfrm>
            <a:off x="685800" y="5257800"/>
            <a:ext cx="8077200" cy="1499616"/>
          </a:xfrm>
        </p:spPr>
        <p:txBody>
          <a:bodyPr>
            <a:noAutofit/>
          </a:bodyPr>
          <a:lstStyle/>
          <a:p>
            <a:pPr marL="2401824" lvl="8" indent="-609600">
              <a:buFont typeface="Monotype Sorts" pitchFamily="2" charset="2"/>
              <a:buAutoNum type="arabicPeriod"/>
            </a:pPr>
            <a:endParaRPr lang="en-US" sz="2800" dirty="0"/>
          </a:p>
          <a:p>
            <a:r>
              <a:rPr lang="en-US" sz="3200" b="1" dirty="0"/>
              <a:t>Step 3: </a:t>
            </a:r>
            <a:r>
              <a:rPr lang="en-US" sz="3200" b="1" i="1" dirty="0">
                <a:solidFill>
                  <a:srgbClr val="FF0066"/>
                </a:solidFill>
              </a:rPr>
              <a:t>Locality Sensitive Hashing:</a:t>
            </a:r>
            <a:r>
              <a:rPr lang="en-US" sz="3200" dirty="0"/>
              <a:t> </a:t>
            </a:r>
            <a:r>
              <a:rPr lang="sl-SI" sz="3200" dirty="0"/>
              <a:t/>
            </a:r>
            <a:br>
              <a:rPr lang="sl-SI" sz="3200" dirty="0"/>
            </a:br>
            <a:r>
              <a:rPr lang="en-US" sz="3200" dirty="0"/>
              <a:t>Focus on pairs of signatures likely to be from similar documents</a:t>
            </a:r>
          </a:p>
        </p:txBody>
      </p:sp>
      <p:sp>
        <p:nvSpPr>
          <p:cNvPr id="5" name="AutoShape 3"/>
          <p:cNvSpPr>
            <a:spLocks noChangeArrowheads="1"/>
          </p:cNvSpPr>
          <p:nvPr/>
        </p:nvSpPr>
        <p:spPr bwMode="auto">
          <a:xfrm rot="-5394873">
            <a:off x="1257300" y="842962"/>
            <a:ext cx="1371600" cy="990600"/>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CC99">
              <a:alpha val="50000"/>
            </a:srgbClr>
          </a:solidFill>
          <a:ln w="9525">
            <a:solidFill>
              <a:schemeClr val="tx1"/>
            </a:solidFill>
            <a:miter lim="800000"/>
            <a:headEnd/>
            <a:tailEnd/>
          </a:ln>
          <a:effectLst/>
        </p:spPr>
        <p:txBody>
          <a:bodyPr vert="eaVert" wrap="none" anchor="ctr"/>
          <a:lstStyle/>
          <a:p>
            <a:pPr algn="ctr"/>
            <a:r>
              <a:rPr lang="en-US" sz="1800"/>
              <a:t>Shingling</a:t>
            </a:r>
          </a:p>
        </p:txBody>
      </p:sp>
      <p:sp>
        <p:nvSpPr>
          <p:cNvPr id="6" name="Text Box 6"/>
          <p:cNvSpPr txBox="1">
            <a:spLocks noChangeArrowheads="1"/>
          </p:cNvSpPr>
          <p:nvPr/>
        </p:nvSpPr>
        <p:spPr bwMode="auto">
          <a:xfrm>
            <a:off x="152400" y="1033462"/>
            <a:ext cx="777875" cy="641350"/>
          </a:xfrm>
          <a:prstGeom prst="rect">
            <a:avLst/>
          </a:prstGeom>
          <a:noFill/>
          <a:ln w="9525">
            <a:noFill/>
            <a:miter lim="800000"/>
            <a:headEnd/>
            <a:tailEnd/>
          </a:ln>
          <a:effectLst/>
        </p:spPr>
        <p:txBody>
          <a:bodyPr wrap="none">
            <a:spAutoFit/>
          </a:bodyPr>
          <a:lstStyle/>
          <a:p>
            <a:r>
              <a:rPr lang="en-US" sz="1800"/>
              <a:t>Docu-</a:t>
            </a:r>
          </a:p>
          <a:p>
            <a:r>
              <a:rPr lang="en-US" sz="1800"/>
              <a:t>ment</a:t>
            </a:r>
          </a:p>
        </p:txBody>
      </p:sp>
      <p:sp>
        <p:nvSpPr>
          <p:cNvPr id="7" name="Line 7"/>
          <p:cNvSpPr>
            <a:spLocks noChangeShapeType="1"/>
          </p:cNvSpPr>
          <p:nvPr/>
        </p:nvSpPr>
        <p:spPr bwMode="auto">
          <a:xfrm>
            <a:off x="990600" y="1338262"/>
            <a:ext cx="457200" cy="0"/>
          </a:xfrm>
          <a:prstGeom prst="line">
            <a:avLst/>
          </a:prstGeom>
          <a:noFill/>
          <a:ln w="9525">
            <a:solidFill>
              <a:schemeClr val="tx1"/>
            </a:solidFill>
            <a:round/>
            <a:headEnd/>
            <a:tailEnd type="triangle" w="med" len="med"/>
          </a:ln>
          <a:effectLst/>
        </p:spPr>
        <p:txBody>
          <a:bodyPr/>
          <a:lstStyle/>
          <a:p>
            <a:endParaRPr lang="en-US"/>
          </a:p>
        </p:txBody>
      </p:sp>
      <p:grpSp>
        <p:nvGrpSpPr>
          <p:cNvPr id="2" name="Group 19"/>
          <p:cNvGrpSpPr>
            <a:grpSpLocks/>
          </p:cNvGrpSpPr>
          <p:nvPr/>
        </p:nvGrpSpPr>
        <p:grpSpPr bwMode="auto">
          <a:xfrm>
            <a:off x="2362200" y="1338262"/>
            <a:ext cx="1354138" cy="2578100"/>
            <a:chOff x="1488" y="1920"/>
            <a:chExt cx="853" cy="1624"/>
          </a:xfrm>
        </p:grpSpPr>
        <p:sp>
          <p:nvSpPr>
            <p:cNvPr id="9" name="Line 8"/>
            <p:cNvSpPr>
              <a:spLocks noChangeShapeType="1"/>
            </p:cNvSpPr>
            <p:nvPr/>
          </p:nvSpPr>
          <p:spPr bwMode="auto">
            <a:xfrm>
              <a:off x="1536" y="1920"/>
              <a:ext cx="720" cy="0"/>
            </a:xfrm>
            <a:prstGeom prst="line">
              <a:avLst/>
            </a:prstGeom>
            <a:noFill/>
            <a:ln w="9525">
              <a:solidFill>
                <a:schemeClr val="tx1"/>
              </a:solidFill>
              <a:round/>
              <a:headEnd/>
              <a:tailEnd type="triangle" w="med" len="med"/>
            </a:ln>
            <a:effectLst/>
          </p:spPr>
          <p:txBody>
            <a:bodyPr/>
            <a:lstStyle/>
            <a:p>
              <a:endParaRPr lang="en-US"/>
            </a:p>
          </p:txBody>
        </p:sp>
        <p:sp>
          <p:nvSpPr>
            <p:cNvPr id="10" name="Text Box 9"/>
            <p:cNvSpPr txBox="1">
              <a:spLocks noChangeArrowheads="1"/>
            </p:cNvSpPr>
            <p:nvPr/>
          </p:nvSpPr>
          <p:spPr bwMode="auto">
            <a:xfrm>
              <a:off x="1488" y="2448"/>
              <a:ext cx="853" cy="1096"/>
            </a:xfrm>
            <a:prstGeom prst="rect">
              <a:avLst/>
            </a:prstGeom>
            <a:noFill/>
            <a:ln w="9525">
              <a:noFill/>
              <a:miter lim="800000"/>
              <a:headEnd/>
              <a:tailEnd/>
            </a:ln>
            <a:effectLst/>
          </p:spPr>
          <p:txBody>
            <a:bodyPr wrap="none">
              <a:spAutoFit/>
            </a:bodyPr>
            <a:lstStyle/>
            <a:p>
              <a:r>
                <a:rPr lang="en-US" sz="1800"/>
                <a:t>The set</a:t>
              </a:r>
            </a:p>
            <a:p>
              <a:r>
                <a:rPr lang="en-US" sz="1800"/>
                <a:t>of strings</a:t>
              </a:r>
            </a:p>
            <a:p>
              <a:r>
                <a:rPr lang="en-US" sz="1800"/>
                <a:t>of length </a:t>
              </a:r>
              <a:r>
                <a:rPr lang="en-US" sz="1800" i="1"/>
                <a:t>k</a:t>
              </a:r>
            </a:p>
            <a:p>
              <a:r>
                <a:rPr lang="en-US" sz="1800"/>
                <a:t>that appear</a:t>
              </a:r>
            </a:p>
            <a:p>
              <a:r>
                <a:rPr lang="en-US" sz="1800"/>
                <a:t>in the doc-</a:t>
              </a:r>
            </a:p>
            <a:p>
              <a:r>
                <a:rPr lang="en-US" sz="1800"/>
                <a:t>ument</a:t>
              </a:r>
            </a:p>
          </p:txBody>
        </p:sp>
        <p:sp>
          <p:nvSpPr>
            <p:cNvPr id="11" name="Line 10"/>
            <p:cNvSpPr>
              <a:spLocks noChangeShapeType="1"/>
            </p:cNvSpPr>
            <p:nvPr/>
          </p:nvSpPr>
          <p:spPr bwMode="auto">
            <a:xfrm flipV="1">
              <a:off x="1872" y="1920"/>
              <a:ext cx="0" cy="480"/>
            </a:xfrm>
            <a:prstGeom prst="line">
              <a:avLst/>
            </a:prstGeom>
            <a:noFill/>
            <a:ln w="9525">
              <a:solidFill>
                <a:schemeClr val="tx1"/>
              </a:solidFill>
              <a:round/>
              <a:headEnd/>
              <a:tailEnd type="triangle" w="med" len="med"/>
            </a:ln>
            <a:effectLst/>
          </p:spPr>
          <p:txBody>
            <a:bodyPr/>
            <a:lstStyle/>
            <a:p>
              <a:endParaRPr lang="en-US"/>
            </a:p>
          </p:txBody>
        </p:sp>
      </p:grpSp>
      <p:grpSp>
        <p:nvGrpSpPr>
          <p:cNvPr id="3" name="Group 20"/>
          <p:cNvGrpSpPr>
            <a:grpSpLocks/>
          </p:cNvGrpSpPr>
          <p:nvPr/>
        </p:nvGrpSpPr>
        <p:grpSpPr bwMode="auto">
          <a:xfrm>
            <a:off x="3581399" y="652462"/>
            <a:ext cx="2305050" cy="3556001"/>
            <a:chOff x="2256" y="1488"/>
            <a:chExt cx="1452" cy="2240"/>
          </a:xfrm>
        </p:grpSpPr>
        <p:sp>
          <p:nvSpPr>
            <p:cNvPr id="13" name="AutoShape 4"/>
            <p:cNvSpPr>
              <a:spLocks noChangeArrowheads="1"/>
            </p:cNvSpPr>
            <p:nvPr/>
          </p:nvSpPr>
          <p:spPr bwMode="auto">
            <a:xfrm rot="-5394873">
              <a:off x="2136" y="1608"/>
              <a:ext cx="864" cy="624"/>
            </a:xfrm>
            <a:custGeom>
              <a:avLst/>
              <a:gdLst>
                <a:gd name="G0" fmla="+- 5400 0 0"/>
                <a:gd name="G1" fmla="+- 21600 0 5400"/>
                <a:gd name="G2" fmla="*/ 5400 1 2"/>
                <a:gd name="G3" fmla="+- 21600 0 G2"/>
                <a:gd name="G4" fmla="+/ 5400 21600 2"/>
                <a:gd name="G5" fmla="+/ G1 0 2"/>
                <a:gd name="G6" fmla="*/ 21600 21600 5400"/>
                <a:gd name="G7" fmla="*/ G6 1 2"/>
                <a:gd name="G8" fmla="+- 21600 0 G7"/>
                <a:gd name="G9" fmla="*/ 21600 1 2"/>
                <a:gd name="G10" fmla="+- 5400 0 G9"/>
                <a:gd name="G11" fmla="?: G10 G8 0"/>
                <a:gd name="G12" fmla="?: G10 G7 21600"/>
                <a:gd name="T0" fmla="*/ 18900 w 21600"/>
                <a:gd name="T1" fmla="*/ 10800 h 21600"/>
                <a:gd name="T2" fmla="*/ 10800 w 21600"/>
                <a:gd name="T3" fmla="*/ 21600 h 21600"/>
                <a:gd name="T4" fmla="*/ 2700 w 21600"/>
                <a:gd name="T5" fmla="*/ 10800 h 21600"/>
                <a:gd name="T6" fmla="*/ 10800 w 21600"/>
                <a:gd name="T7" fmla="*/ 0 h 21600"/>
                <a:gd name="T8" fmla="*/ 4500 w 21600"/>
                <a:gd name="T9" fmla="*/ 4500 h 21600"/>
                <a:gd name="T10" fmla="*/ 17100 w 21600"/>
                <a:gd name="T11" fmla="*/ 17100 h 21600"/>
              </a:gdLst>
              <a:ahLst/>
              <a:cxnLst>
                <a:cxn ang="0">
                  <a:pos x="T0" y="T1"/>
                </a:cxn>
                <a:cxn ang="0">
                  <a:pos x="T2" y="T3"/>
                </a:cxn>
                <a:cxn ang="0">
                  <a:pos x="T4" y="T5"/>
                </a:cxn>
                <a:cxn ang="0">
                  <a:pos x="T6" y="T7"/>
                </a:cxn>
              </a:cxnLst>
              <a:rect l="T8" t="T9" r="T10" b="T11"/>
              <a:pathLst>
                <a:path w="21600" h="21600">
                  <a:moveTo>
                    <a:pt x="0" y="0"/>
                  </a:moveTo>
                  <a:lnTo>
                    <a:pt x="5400" y="21600"/>
                  </a:lnTo>
                  <a:lnTo>
                    <a:pt x="16200" y="21600"/>
                  </a:lnTo>
                  <a:lnTo>
                    <a:pt x="21600" y="0"/>
                  </a:lnTo>
                  <a:close/>
                </a:path>
              </a:pathLst>
            </a:custGeom>
            <a:solidFill>
              <a:srgbClr val="FF99CC">
                <a:alpha val="50000"/>
              </a:srgbClr>
            </a:solidFill>
            <a:ln w="9525">
              <a:solidFill>
                <a:schemeClr val="tx1"/>
              </a:solidFill>
              <a:miter lim="800000"/>
              <a:headEnd/>
              <a:tailEnd/>
            </a:ln>
            <a:effectLst/>
          </p:spPr>
          <p:txBody>
            <a:bodyPr vert="eaVert" wrap="none" anchor="ctr"/>
            <a:lstStyle/>
            <a:p>
              <a:pPr algn="ctr"/>
              <a:r>
                <a:rPr lang="en-US" sz="1800" dirty="0"/>
                <a:t>Min-Hash-</a:t>
              </a:r>
            </a:p>
            <a:p>
              <a:pPr algn="ctr"/>
              <a:r>
                <a:rPr lang="en-US" sz="1800" dirty="0" err="1"/>
                <a:t>ing</a:t>
              </a:r>
              <a:endParaRPr lang="en-US" sz="1800" dirty="0"/>
            </a:p>
          </p:txBody>
        </p:sp>
        <p:sp>
          <p:nvSpPr>
            <p:cNvPr id="14" name="Line 12"/>
            <p:cNvSpPr>
              <a:spLocks noChangeShapeType="1"/>
            </p:cNvSpPr>
            <p:nvPr/>
          </p:nvSpPr>
          <p:spPr bwMode="auto">
            <a:xfrm>
              <a:off x="2880" y="1920"/>
              <a:ext cx="720" cy="0"/>
            </a:xfrm>
            <a:prstGeom prst="line">
              <a:avLst/>
            </a:prstGeom>
            <a:noFill/>
            <a:ln w="9525">
              <a:solidFill>
                <a:schemeClr val="tx1"/>
              </a:solidFill>
              <a:round/>
              <a:headEnd/>
              <a:tailEnd type="triangle" w="med" len="med"/>
            </a:ln>
            <a:effectLst/>
          </p:spPr>
          <p:txBody>
            <a:bodyPr/>
            <a:lstStyle/>
            <a:p>
              <a:endParaRPr lang="en-US"/>
            </a:p>
          </p:txBody>
        </p:sp>
        <p:sp>
          <p:nvSpPr>
            <p:cNvPr id="15" name="Text Box 14"/>
            <p:cNvSpPr txBox="1">
              <a:spLocks noChangeArrowheads="1"/>
            </p:cNvSpPr>
            <p:nvPr/>
          </p:nvSpPr>
          <p:spPr bwMode="auto">
            <a:xfrm>
              <a:off x="2784" y="2448"/>
              <a:ext cx="924" cy="1280"/>
            </a:xfrm>
            <a:prstGeom prst="rect">
              <a:avLst/>
            </a:prstGeom>
            <a:noFill/>
            <a:ln w="9525">
              <a:noFill/>
              <a:miter lim="800000"/>
              <a:headEnd/>
              <a:tailEnd/>
            </a:ln>
            <a:effectLst/>
          </p:spPr>
          <p:txBody>
            <a:bodyPr wrap="none">
              <a:spAutoFit/>
            </a:bodyPr>
            <a:lstStyle/>
            <a:p>
              <a:r>
                <a:rPr lang="en-US" sz="1800" b="1" i="1" dirty="0">
                  <a:solidFill>
                    <a:srgbClr val="FF0066"/>
                  </a:solidFill>
                </a:rPr>
                <a:t>Signatures:</a:t>
              </a:r>
              <a:endParaRPr lang="en-US" sz="1800" b="1" dirty="0"/>
            </a:p>
            <a:p>
              <a:r>
                <a:rPr lang="en-US" sz="1800" dirty="0"/>
                <a:t>short integer</a:t>
              </a:r>
            </a:p>
            <a:p>
              <a:r>
                <a:rPr lang="en-US" sz="1800" dirty="0"/>
                <a:t>vectors that</a:t>
              </a:r>
            </a:p>
            <a:p>
              <a:r>
                <a:rPr lang="en-US" sz="1800" dirty="0"/>
                <a:t>represent the</a:t>
              </a:r>
            </a:p>
            <a:p>
              <a:r>
                <a:rPr lang="en-US" sz="1800" dirty="0"/>
                <a:t>sets, and</a:t>
              </a:r>
            </a:p>
            <a:p>
              <a:r>
                <a:rPr lang="en-US" sz="1800" dirty="0"/>
                <a:t>reflect their</a:t>
              </a:r>
            </a:p>
            <a:p>
              <a:r>
                <a:rPr lang="en-US" sz="1800" dirty="0"/>
                <a:t>similarity</a:t>
              </a:r>
            </a:p>
          </p:txBody>
        </p:sp>
        <p:sp>
          <p:nvSpPr>
            <p:cNvPr id="16" name="Line 16"/>
            <p:cNvSpPr>
              <a:spLocks noChangeShapeType="1"/>
            </p:cNvSpPr>
            <p:nvPr/>
          </p:nvSpPr>
          <p:spPr bwMode="auto">
            <a:xfrm flipV="1">
              <a:off x="3216" y="1920"/>
              <a:ext cx="0" cy="480"/>
            </a:xfrm>
            <a:prstGeom prst="line">
              <a:avLst/>
            </a:prstGeom>
            <a:noFill/>
            <a:ln w="9525">
              <a:solidFill>
                <a:schemeClr val="tx1"/>
              </a:solidFill>
              <a:round/>
              <a:headEnd/>
              <a:tailEnd type="triangle" w="med" len="med"/>
            </a:ln>
            <a:effectLst/>
          </p:spPr>
          <p:txBody>
            <a:bodyPr/>
            <a:lstStyle/>
            <a:p>
              <a:endParaRPr lang="en-US"/>
            </a:p>
          </p:txBody>
        </p:sp>
      </p:grpSp>
      <p:grpSp>
        <p:nvGrpSpPr>
          <p:cNvPr id="8" name="Group 21"/>
          <p:cNvGrpSpPr>
            <a:grpSpLocks/>
          </p:cNvGrpSpPr>
          <p:nvPr/>
        </p:nvGrpSpPr>
        <p:grpSpPr bwMode="auto">
          <a:xfrm>
            <a:off x="5714999" y="455613"/>
            <a:ext cx="3321050" cy="2032001"/>
            <a:chOff x="3600" y="1364"/>
            <a:chExt cx="2092" cy="1280"/>
          </a:xfrm>
        </p:grpSpPr>
        <p:sp>
          <p:nvSpPr>
            <p:cNvPr id="18" name="Rectangle 11"/>
            <p:cNvSpPr>
              <a:spLocks noChangeArrowheads="1"/>
            </p:cNvSpPr>
            <p:nvPr/>
          </p:nvSpPr>
          <p:spPr bwMode="auto">
            <a:xfrm>
              <a:off x="3600" y="1536"/>
              <a:ext cx="816" cy="768"/>
            </a:xfrm>
            <a:prstGeom prst="rect">
              <a:avLst/>
            </a:prstGeom>
            <a:solidFill>
              <a:schemeClr val="accent1">
                <a:alpha val="50000"/>
              </a:schemeClr>
            </a:solidFill>
            <a:ln w="9525">
              <a:solidFill>
                <a:schemeClr val="tx1"/>
              </a:solidFill>
              <a:miter lim="800000"/>
              <a:headEnd/>
              <a:tailEnd/>
            </a:ln>
            <a:effectLst/>
          </p:spPr>
          <p:txBody>
            <a:bodyPr wrap="none" anchor="ctr"/>
            <a:lstStyle/>
            <a:p>
              <a:pPr algn="ctr"/>
              <a:r>
                <a:rPr lang="en-US" sz="1800" dirty="0"/>
                <a:t>Locality-</a:t>
              </a:r>
            </a:p>
            <a:p>
              <a:pPr algn="ctr"/>
              <a:r>
                <a:rPr lang="en-US" sz="1800" dirty="0"/>
                <a:t>Sensitive</a:t>
              </a:r>
            </a:p>
            <a:p>
              <a:pPr algn="ctr"/>
              <a:r>
                <a:rPr lang="en-US" sz="1800" dirty="0"/>
                <a:t>Hashing</a:t>
              </a:r>
            </a:p>
          </p:txBody>
        </p:sp>
        <p:sp>
          <p:nvSpPr>
            <p:cNvPr id="19" name="Line 17"/>
            <p:cNvSpPr>
              <a:spLocks noChangeShapeType="1"/>
            </p:cNvSpPr>
            <p:nvPr/>
          </p:nvSpPr>
          <p:spPr bwMode="auto">
            <a:xfrm>
              <a:off x="4416" y="1920"/>
              <a:ext cx="288" cy="0"/>
            </a:xfrm>
            <a:prstGeom prst="line">
              <a:avLst/>
            </a:prstGeom>
            <a:noFill/>
            <a:ln w="9525">
              <a:solidFill>
                <a:schemeClr val="tx1"/>
              </a:solidFill>
              <a:round/>
              <a:headEnd/>
              <a:tailEnd type="triangle" w="med" len="med"/>
            </a:ln>
            <a:effectLst/>
          </p:spPr>
          <p:txBody>
            <a:bodyPr/>
            <a:lstStyle/>
            <a:p>
              <a:endParaRPr lang="en-US"/>
            </a:p>
          </p:txBody>
        </p:sp>
        <p:sp>
          <p:nvSpPr>
            <p:cNvPr id="20" name="Text Box 18"/>
            <p:cNvSpPr txBox="1">
              <a:spLocks noChangeArrowheads="1"/>
            </p:cNvSpPr>
            <p:nvPr/>
          </p:nvSpPr>
          <p:spPr bwMode="auto">
            <a:xfrm>
              <a:off x="4790" y="1364"/>
              <a:ext cx="902" cy="1280"/>
            </a:xfrm>
            <a:prstGeom prst="rect">
              <a:avLst/>
            </a:prstGeom>
            <a:noFill/>
            <a:ln w="9525">
              <a:noFill/>
              <a:miter lim="800000"/>
              <a:headEnd/>
              <a:tailEnd/>
            </a:ln>
            <a:effectLst/>
          </p:spPr>
          <p:txBody>
            <a:bodyPr wrap="none">
              <a:spAutoFit/>
            </a:bodyPr>
            <a:lstStyle/>
            <a:p>
              <a:r>
                <a:rPr lang="en-US" sz="1800" b="1" i="1" dirty="0">
                  <a:solidFill>
                    <a:srgbClr val="FF0066"/>
                  </a:solidFill>
                </a:rPr>
                <a:t>Candidate</a:t>
              </a:r>
            </a:p>
            <a:p>
              <a:r>
                <a:rPr lang="en-US" sz="1800" b="1" i="1" dirty="0">
                  <a:solidFill>
                    <a:srgbClr val="FF0066"/>
                  </a:solidFill>
                </a:rPr>
                <a:t>pairs:</a:t>
              </a:r>
              <a:endParaRPr lang="en-US" sz="1800" b="1" dirty="0"/>
            </a:p>
            <a:p>
              <a:r>
                <a:rPr lang="en-US" sz="1800" dirty="0"/>
                <a:t>those pairs</a:t>
              </a:r>
            </a:p>
            <a:p>
              <a:r>
                <a:rPr lang="en-US" sz="1800" dirty="0"/>
                <a:t>of signatures</a:t>
              </a:r>
            </a:p>
            <a:p>
              <a:r>
                <a:rPr lang="en-US" sz="1800" dirty="0"/>
                <a:t>that we need</a:t>
              </a:r>
            </a:p>
            <a:p>
              <a:r>
                <a:rPr lang="en-US" sz="1800" dirty="0"/>
                <a:t>to test for</a:t>
              </a:r>
            </a:p>
            <a:p>
              <a:r>
                <a:rPr lang="en-US" sz="1800" dirty="0"/>
                <a:t>similarity</a:t>
              </a:r>
            </a:p>
          </p:txBody>
        </p:sp>
      </p:grpSp>
    </p:spTree>
    <p:extLst>
      <p:ext uri="{BB962C8B-B14F-4D97-AF65-F5344CB8AC3E}">
        <p14:creationId xmlns:p14="http://schemas.microsoft.com/office/powerpoint/2010/main" val="3853412769"/>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Rectangle 2"/>
          <p:cNvSpPr>
            <a:spLocks noGrp="1" noChangeArrowheads="1"/>
          </p:cNvSpPr>
          <p:nvPr>
            <p:ph type="title"/>
          </p:nvPr>
        </p:nvSpPr>
        <p:spPr/>
        <p:txBody>
          <a:bodyPr/>
          <a:lstStyle/>
          <a:p>
            <a:r>
              <a:rPr lang="en-US" dirty="0"/>
              <a:t>LSH: Overview</a:t>
            </a:r>
          </a:p>
        </p:txBody>
      </p:sp>
      <p:sp>
        <p:nvSpPr>
          <p:cNvPr id="282627" name="Rectangle 3"/>
          <p:cNvSpPr>
            <a:spLocks noGrp="1" noChangeArrowheads="1"/>
          </p:cNvSpPr>
          <p:nvPr>
            <p:ph type="body" idx="1"/>
          </p:nvPr>
        </p:nvSpPr>
        <p:spPr>
          <a:xfrm>
            <a:off x="457200" y="1371600"/>
            <a:ext cx="8686800" cy="5181601"/>
          </a:xfrm>
        </p:spPr>
        <p:txBody>
          <a:bodyPr>
            <a:normAutofit/>
          </a:bodyPr>
          <a:lstStyle/>
          <a:p>
            <a:r>
              <a:rPr lang="en-US" b="1" dirty="0"/>
              <a:t>Goal: </a:t>
            </a:r>
            <a:r>
              <a:rPr lang="en-US" dirty="0">
                <a:solidFill>
                  <a:srgbClr val="0000FF"/>
                </a:solidFill>
              </a:rPr>
              <a:t>Find documents with </a:t>
            </a:r>
            <a:r>
              <a:rPr lang="en-US" dirty="0" err="1">
                <a:solidFill>
                  <a:srgbClr val="0000FF"/>
                </a:solidFill>
              </a:rPr>
              <a:t>Jaccard</a:t>
            </a:r>
            <a:r>
              <a:rPr lang="en-US" dirty="0">
                <a:solidFill>
                  <a:srgbClr val="0000FF"/>
                </a:solidFill>
              </a:rPr>
              <a:t> similarity at least </a:t>
            </a:r>
            <a:r>
              <a:rPr lang="en-US" b="1" i="1" dirty="0">
                <a:solidFill>
                  <a:srgbClr val="0000FF"/>
                </a:solidFill>
              </a:rPr>
              <a:t>s</a:t>
            </a:r>
            <a:r>
              <a:rPr lang="en-US" i="1" dirty="0">
                <a:solidFill>
                  <a:schemeClr val="accent2"/>
                </a:solidFill>
              </a:rPr>
              <a:t> </a:t>
            </a:r>
            <a:r>
              <a:rPr lang="en-US" dirty="0"/>
              <a:t>(for some similarity threshold, e.g.,</a:t>
            </a:r>
            <a:r>
              <a:rPr lang="en-US" i="1" dirty="0"/>
              <a:t> </a:t>
            </a:r>
            <a:r>
              <a:rPr lang="en-US" b="1" i="1" dirty="0"/>
              <a:t>s</a:t>
            </a:r>
            <a:r>
              <a:rPr lang="en-US" dirty="0"/>
              <a:t>=0.8)</a:t>
            </a:r>
            <a:endParaRPr lang="en-US" i="1" dirty="0">
              <a:solidFill>
                <a:schemeClr val="accent2"/>
              </a:solidFill>
            </a:endParaRPr>
          </a:p>
          <a:p>
            <a:pPr lvl="8"/>
            <a:endParaRPr lang="en-US" b="1" dirty="0"/>
          </a:p>
          <a:p>
            <a:r>
              <a:rPr lang="en-US" b="1" dirty="0"/>
              <a:t>LSH – </a:t>
            </a:r>
            <a:r>
              <a:rPr lang="en-US" b="1" dirty="0">
                <a:solidFill>
                  <a:srgbClr val="0000FF"/>
                </a:solidFill>
              </a:rPr>
              <a:t>General idea:</a:t>
            </a:r>
            <a:r>
              <a:rPr lang="en-US" dirty="0"/>
              <a:t> Use a hash function that tells whether </a:t>
            </a:r>
            <a:r>
              <a:rPr lang="en-US" b="1" i="1" dirty="0"/>
              <a:t>x</a:t>
            </a:r>
            <a:r>
              <a:rPr lang="en-US" dirty="0"/>
              <a:t> and </a:t>
            </a:r>
            <a:r>
              <a:rPr lang="en-US" b="1" i="1" dirty="0"/>
              <a:t>y</a:t>
            </a:r>
            <a:r>
              <a:rPr lang="en-US" dirty="0"/>
              <a:t> is a </a:t>
            </a:r>
            <a:r>
              <a:rPr lang="en-US" b="1" i="1" dirty="0">
                <a:solidFill>
                  <a:srgbClr val="FF0066"/>
                </a:solidFill>
              </a:rPr>
              <a:t>candidate pair</a:t>
            </a:r>
            <a:r>
              <a:rPr lang="en-US" i="1" dirty="0">
                <a:solidFill>
                  <a:srgbClr val="FF0066"/>
                </a:solidFill>
              </a:rPr>
              <a:t>:</a:t>
            </a:r>
            <a:r>
              <a:rPr lang="en-US" dirty="0"/>
              <a:t> a pair of elements whose similarity must be evaluated</a:t>
            </a:r>
          </a:p>
          <a:p>
            <a:pPr lvl="8"/>
            <a:endParaRPr lang="en-US" b="1" dirty="0">
              <a:solidFill>
                <a:srgbClr val="008000"/>
              </a:solidFill>
            </a:endParaRPr>
          </a:p>
          <a:p>
            <a:r>
              <a:rPr lang="en-US" b="1" dirty="0">
                <a:solidFill>
                  <a:srgbClr val="008000"/>
                </a:solidFill>
              </a:rPr>
              <a:t>For Min-Hash matrices: </a:t>
            </a:r>
          </a:p>
          <a:p>
            <a:pPr lvl="1"/>
            <a:r>
              <a:rPr lang="en-US" dirty="0"/>
              <a:t>Hash columns of </a:t>
            </a:r>
            <a:r>
              <a:rPr lang="en-US" dirty="0">
                <a:solidFill>
                  <a:srgbClr val="FF0066"/>
                </a:solidFill>
              </a:rPr>
              <a:t>signature matrix </a:t>
            </a:r>
            <a:r>
              <a:rPr lang="en-US" b="1" i="1" dirty="0">
                <a:solidFill>
                  <a:srgbClr val="FF0066"/>
                </a:solidFill>
              </a:rPr>
              <a:t>M</a:t>
            </a:r>
            <a:r>
              <a:rPr lang="en-US" dirty="0"/>
              <a:t> to many buckets</a:t>
            </a:r>
          </a:p>
          <a:p>
            <a:pPr lvl="1"/>
            <a:r>
              <a:rPr lang="en-US" dirty="0"/>
              <a:t>Each pair of documents that hashes into the </a:t>
            </a:r>
            <a:br>
              <a:rPr lang="en-US" dirty="0"/>
            </a:br>
            <a:r>
              <a:rPr lang="en-US" dirty="0"/>
              <a:t>same bucket is a </a:t>
            </a:r>
            <a:r>
              <a:rPr lang="en-US" b="1" dirty="0">
                <a:solidFill>
                  <a:srgbClr val="FF0066"/>
                </a:solidFill>
              </a:rPr>
              <a:t>candidate pair</a:t>
            </a:r>
          </a:p>
        </p:txBody>
      </p:sp>
      <p:sp>
        <p:nvSpPr>
          <p:cNvPr id="4" name="Date Placeholder 3"/>
          <p:cNvSpPr>
            <a:spLocks noGrp="1"/>
          </p:cNvSpPr>
          <p:nvPr>
            <p:ph type="dt" sz="half" idx="10"/>
          </p:nvPr>
        </p:nvSpPr>
        <p:spPr/>
        <p:txBody>
          <a:bodyPr/>
          <a:lstStyle/>
          <a:p>
            <a:fld id="{2B42C521-2A3C-9546-BB2F-302E96C21CBF}" type="datetime1">
              <a:rPr lang="en-US" smtClean="0"/>
              <a:t>3/30/2018</a:t>
            </a:fld>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pPr/>
              <a:t>34</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42" name="Rectangle 41"/>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grpSp>
        <p:nvGrpSpPr>
          <p:cNvPr id="43" name="Group 69"/>
          <p:cNvGrpSpPr/>
          <p:nvPr/>
        </p:nvGrpSpPr>
        <p:grpSpPr>
          <a:xfrm>
            <a:off x="6822260" y="40046"/>
            <a:ext cx="2309567" cy="1375386"/>
            <a:chOff x="5996233" y="3958614"/>
            <a:chExt cx="2309567" cy="1375386"/>
          </a:xfrm>
        </p:grpSpPr>
        <p:sp>
          <p:nvSpPr>
            <p:cNvPr id="44"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45"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46"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47"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48" name="Line 73"/>
            <p:cNvSpPr>
              <a:spLocks noChangeShapeType="1"/>
            </p:cNvSpPr>
            <p:nvPr/>
          </p:nvSpPr>
          <p:spPr bwMode="auto">
            <a:xfrm>
              <a:off x="6019800" y="49022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49" name="Line 74"/>
            <p:cNvSpPr>
              <a:spLocks noChangeShapeType="1"/>
            </p:cNvSpPr>
            <p:nvPr/>
          </p:nvSpPr>
          <p:spPr bwMode="auto">
            <a:xfrm>
              <a:off x="6019800" y="53340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0" name="Line 75"/>
            <p:cNvSpPr>
              <a:spLocks noChangeShapeType="1"/>
            </p:cNvSpPr>
            <p:nvPr/>
          </p:nvSpPr>
          <p:spPr bwMode="auto">
            <a:xfrm>
              <a:off x="6019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1" name="Line 76"/>
            <p:cNvSpPr>
              <a:spLocks noChangeShapeType="1"/>
            </p:cNvSpPr>
            <p:nvPr/>
          </p:nvSpPr>
          <p:spPr bwMode="auto">
            <a:xfrm>
              <a:off x="6591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2" name="Line 77"/>
            <p:cNvSpPr>
              <a:spLocks noChangeShapeType="1"/>
            </p:cNvSpPr>
            <p:nvPr/>
          </p:nvSpPr>
          <p:spPr bwMode="auto">
            <a:xfrm>
              <a:off x="71628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3" name="Line 78"/>
            <p:cNvSpPr>
              <a:spLocks noChangeShapeType="1"/>
            </p:cNvSpPr>
            <p:nvPr/>
          </p:nvSpPr>
          <p:spPr bwMode="auto">
            <a:xfrm>
              <a:off x="7734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4" name="Line 79"/>
            <p:cNvSpPr>
              <a:spLocks noChangeShapeType="1"/>
            </p:cNvSpPr>
            <p:nvPr/>
          </p:nvSpPr>
          <p:spPr bwMode="auto">
            <a:xfrm>
              <a:off x="8305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5"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56"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4</a:t>
              </a:r>
            </a:p>
          </p:txBody>
        </p:sp>
        <p:sp>
          <p:nvSpPr>
            <p:cNvPr id="57"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58"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59" name="Line 104"/>
            <p:cNvSpPr>
              <a:spLocks noChangeShapeType="1"/>
            </p:cNvSpPr>
            <p:nvPr/>
          </p:nvSpPr>
          <p:spPr bwMode="auto">
            <a:xfrm>
              <a:off x="5996233" y="3958614"/>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0" name="Line 105"/>
            <p:cNvSpPr>
              <a:spLocks noChangeShapeType="1"/>
            </p:cNvSpPr>
            <p:nvPr/>
          </p:nvSpPr>
          <p:spPr bwMode="auto">
            <a:xfrm>
              <a:off x="5996233" y="4423071"/>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1" name="Line 106"/>
            <p:cNvSpPr>
              <a:spLocks noChangeShapeType="1"/>
            </p:cNvSpPr>
            <p:nvPr/>
          </p:nvSpPr>
          <p:spPr bwMode="auto">
            <a:xfrm>
              <a:off x="5996233"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2" name="Line 107"/>
            <p:cNvSpPr>
              <a:spLocks noChangeShapeType="1"/>
            </p:cNvSpPr>
            <p:nvPr/>
          </p:nvSpPr>
          <p:spPr bwMode="auto">
            <a:xfrm>
              <a:off x="6573625"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3" name="Line 108"/>
            <p:cNvSpPr>
              <a:spLocks noChangeShapeType="1"/>
            </p:cNvSpPr>
            <p:nvPr/>
          </p:nvSpPr>
          <p:spPr bwMode="auto">
            <a:xfrm>
              <a:off x="7151016"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4" name="Line 109"/>
            <p:cNvSpPr>
              <a:spLocks noChangeShapeType="1"/>
            </p:cNvSpPr>
            <p:nvPr/>
          </p:nvSpPr>
          <p:spPr bwMode="auto">
            <a:xfrm>
              <a:off x="7728408"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5" name="Line 110"/>
            <p:cNvSpPr>
              <a:spLocks noChangeShapeType="1"/>
            </p:cNvSpPr>
            <p:nvPr/>
          </p:nvSpPr>
          <p:spPr bwMode="auto">
            <a:xfrm>
              <a:off x="8305800"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6"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67"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68"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69"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70" name="Line 135"/>
            <p:cNvSpPr>
              <a:spLocks noChangeShapeType="1"/>
            </p:cNvSpPr>
            <p:nvPr/>
          </p:nvSpPr>
          <p:spPr bwMode="auto">
            <a:xfrm>
              <a:off x="6019800" y="4443265"/>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1" name="Line 136"/>
            <p:cNvSpPr>
              <a:spLocks noChangeShapeType="1"/>
            </p:cNvSpPr>
            <p:nvPr/>
          </p:nvSpPr>
          <p:spPr bwMode="auto">
            <a:xfrm>
              <a:off x="6019800" y="4907722"/>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2" name="Line 137"/>
            <p:cNvSpPr>
              <a:spLocks noChangeShapeType="1"/>
            </p:cNvSpPr>
            <p:nvPr/>
          </p:nvSpPr>
          <p:spPr bwMode="auto">
            <a:xfrm>
              <a:off x="6019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3" name="Line 138"/>
            <p:cNvSpPr>
              <a:spLocks noChangeShapeType="1"/>
            </p:cNvSpPr>
            <p:nvPr/>
          </p:nvSpPr>
          <p:spPr bwMode="auto">
            <a:xfrm>
              <a:off x="6591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4" name="Line 139"/>
            <p:cNvSpPr>
              <a:spLocks noChangeShapeType="1"/>
            </p:cNvSpPr>
            <p:nvPr/>
          </p:nvSpPr>
          <p:spPr bwMode="auto">
            <a:xfrm>
              <a:off x="71628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5" name="Line 140"/>
            <p:cNvSpPr>
              <a:spLocks noChangeShapeType="1"/>
            </p:cNvSpPr>
            <p:nvPr/>
          </p:nvSpPr>
          <p:spPr bwMode="auto">
            <a:xfrm>
              <a:off x="7734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6" name="Line 141"/>
            <p:cNvSpPr>
              <a:spLocks noChangeShapeType="1"/>
            </p:cNvSpPr>
            <p:nvPr/>
          </p:nvSpPr>
          <p:spPr bwMode="auto">
            <a:xfrm>
              <a:off x="8305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grpSp>
    </p:spTree>
    <p:extLst>
      <p:ext uri="{BB962C8B-B14F-4D97-AF65-F5344CB8AC3E}">
        <p14:creationId xmlns:p14="http://schemas.microsoft.com/office/powerpoint/2010/main" val="1710521085"/>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76200"/>
            <a:ext cx="8610600" cy="987552"/>
          </a:xfrm>
        </p:spPr>
        <p:txBody>
          <a:bodyPr>
            <a:normAutofit/>
          </a:bodyPr>
          <a:lstStyle/>
          <a:p>
            <a:r>
              <a:rPr lang="en-US" dirty="0"/>
              <a:t>LSH: Overview</a:t>
            </a:r>
          </a:p>
        </p:txBody>
      </p:sp>
      <p:sp>
        <p:nvSpPr>
          <p:cNvPr id="3" name="Content Placeholder 2"/>
          <p:cNvSpPr>
            <a:spLocks noGrp="1"/>
          </p:cNvSpPr>
          <p:nvPr>
            <p:ph idx="1"/>
          </p:nvPr>
        </p:nvSpPr>
        <p:spPr>
          <a:xfrm>
            <a:off x="457200" y="1524000"/>
            <a:ext cx="8229600" cy="5029201"/>
          </a:xfrm>
        </p:spPr>
        <p:txBody>
          <a:bodyPr>
            <a:normAutofit/>
          </a:bodyPr>
          <a:lstStyle/>
          <a:p>
            <a:r>
              <a:rPr lang="en-US" b="1" dirty="0">
                <a:solidFill>
                  <a:srgbClr val="0000FF"/>
                </a:solidFill>
              </a:rPr>
              <a:t>Pick a similarity threshold </a:t>
            </a:r>
            <a:r>
              <a:rPr lang="en-US" b="1" i="1" dirty="0">
                <a:solidFill>
                  <a:srgbClr val="0000FF"/>
                </a:solidFill>
              </a:rPr>
              <a:t>s</a:t>
            </a:r>
            <a:r>
              <a:rPr lang="en-US" b="1" dirty="0">
                <a:solidFill>
                  <a:srgbClr val="0000FF"/>
                </a:solidFill>
              </a:rPr>
              <a:t> (0 &lt; s &lt; 1)</a:t>
            </a:r>
          </a:p>
          <a:p>
            <a:pPr lvl="8"/>
            <a:endParaRPr lang="en-US" dirty="0"/>
          </a:p>
          <a:p>
            <a:r>
              <a:rPr lang="en-US" dirty="0"/>
              <a:t>Columns </a:t>
            </a:r>
            <a:r>
              <a:rPr lang="en-US" b="1" i="1" dirty="0"/>
              <a:t>x</a:t>
            </a:r>
            <a:r>
              <a:rPr lang="en-US" i="1" dirty="0"/>
              <a:t> </a:t>
            </a:r>
            <a:r>
              <a:rPr lang="en-US" dirty="0"/>
              <a:t>and </a:t>
            </a:r>
            <a:r>
              <a:rPr lang="en-US" b="1" i="1" dirty="0"/>
              <a:t>y</a:t>
            </a:r>
            <a:r>
              <a:rPr lang="en-US" dirty="0"/>
              <a:t> of </a:t>
            </a:r>
            <a:r>
              <a:rPr lang="en-US" b="1" i="1" dirty="0"/>
              <a:t>M</a:t>
            </a:r>
            <a:r>
              <a:rPr lang="en-US" dirty="0"/>
              <a:t> are a </a:t>
            </a:r>
            <a:r>
              <a:rPr lang="en-US" b="1" dirty="0">
                <a:solidFill>
                  <a:srgbClr val="FF0066"/>
                </a:solidFill>
              </a:rPr>
              <a:t>candidate pair</a:t>
            </a:r>
            <a:r>
              <a:rPr lang="en-US" dirty="0"/>
              <a:t> if their signatures agree on at least fraction </a:t>
            </a:r>
            <a:r>
              <a:rPr lang="en-US" b="1" i="1" dirty="0"/>
              <a:t>s</a:t>
            </a:r>
            <a:r>
              <a:rPr lang="en-US" dirty="0"/>
              <a:t> of their rows: </a:t>
            </a:r>
            <a:br>
              <a:rPr lang="en-US" dirty="0"/>
            </a:br>
            <a:r>
              <a:rPr lang="en-US" b="1" i="1" dirty="0"/>
              <a:t>M</a:t>
            </a:r>
            <a:r>
              <a:rPr lang="en-US" b="1" dirty="0"/>
              <a:t> (</a:t>
            </a:r>
            <a:r>
              <a:rPr lang="en-US" b="1" i="1" dirty="0" err="1"/>
              <a:t>i</a:t>
            </a:r>
            <a:r>
              <a:rPr lang="en-US" b="1" i="1" dirty="0"/>
              <a:t>, x</a:t>
            </a:r>
            <a:r>
              <a:rPr lang="en-US" b="1" dirty="0"/>
              <a:t>) = </a:t>
            </a:r>
            <a:r>
              <a:rPr lang="en-US" b="1" i="1" dirty="0"/>
              <a:t>M</a:t>
            </a:r>
            <a:r>
              <a:rPr lang="en-US" b="1" dirty="0"/>
              <a:t> (</a:t>
            </a:r>
            <a:r>
              <a:rPr lang="en-US" b="1" i="1" dirty="0" err="1"/>
              <a:t>i</a:t>
            </a:r>
            <a:r>
              <a:rPr lang="en-US" b="1" i="1" dirty="0"/>
              <a:t>, y</a:t>
            </a:r>
            <a:r>
              <a:rPr lang="en-US" b="1" dirty="0"/>
              <a:t>)</a:t>
            </a:r>
            <a:r>
              <a:rPr lang="en-US" dirty="0"/>
              <a:t> for at least </a:t>
            </a:r>
            <a:r>
              <a:rPr lang="en-US" dirty="0" err="1"/>
              <a:t>frac</a:t>
            </a:r>
            <a:r>
              <a:rPr lang="en-US" dirty="0"/>
              <a:t>. </a:t>
            </a:r>
            <a:r>
              <a:rPr lang="en-US" b="1" i="1" dirty="0"/>
              <a:t>s</a:t>
            </a:r>
            <a:r>
              <a:rPr lang="en-US" dirty="0"/>
              <a:t> values of </a:t>
            </a:r>
            <a:r>
              <a:rPr lang="en-US" b="1" i="1" dirty="0" err="1"/>
              <a:t>i</a:t>
            </a:r>
            <a:endParaRPr lang="en-US" b="1" dirty="0"/>
          </a:p>
          <a:p>
            <a:pPr lvl="1"/>
            <a:r>
              <a:rPr lang="en-US" dirty="0"/>
              <a:t>We expect documents </a:t>
            </a:r>
            <a:r>
              <a:rPr lang="en-US" b="1" i="1" dirty="0"/>
              <a:t>x</a:t>
            </a:r>
            <a:r>
              <a:rPr lang="en-US" dirty="0"/>
              <a:t> and </a:t>
            </a:r>
            <a:r>
              <a:rPr lang="en-US" b="1" i="1" dirty="0"/>
              <a:t>y</a:t>
            </a:r>
            <a:r>
              <a:rPr lang="en-US" dirty="0"/>
              <a:t> to have the same (</a:t>
            </a:r>
            <a:r>
              <a:rPr lang="en-US" dirty="0" err="1"/>
              <a:t>Jaccard</a:t>
            </a:r>
            <a:r>
              <a:rPr lang="en-US" dirty="0"/>
              <a:t>) similarity as their signatures</a:t>
            </a:r>
          </a:p>
          <a:p>
            <a:endParaRPr lang="en-US" dirty="0"/>
          </a:p>
        </p:txBody>
      </p:sp>
      <p:sp>
        <p:nvSpPr>
          <p:cNvPr id="4" name="Date Placeholder 3"/>
          <p:cNvSpPr>
            <a:spLocks noGrp="1"/>
          </p:cNvSpPr>
          <p:nvPr>
            <p:ph type="dt" sz="half" idx="10"/>
          </p:nvPr>
        </p:nvSpPr>
        <p:spPr/>
        <p:txBody>
          <a:bodyPr/>
          <a:lstStyle/>
          <a:p>
            <a:fld id="{E95108AC-16AC-8546-8279-D5B31B71B672}" type="datetime1">
              <a:rPr lang="en-US" smtClean="0"/>
              <a:t>3/30/2018</a:t>
            </a:fld>
            <a:endParaRPr lang="en-US"/>
          </a:p>
        </p:txBody>
      </p:sp>
      <p:sp>
        <p:nvSpPr>
          <p:cNvPr id="5" name="Footer Placeholder 4"/>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35</a:t>
            </a:fld>
            <a:endParaRPr lang="en-US"/>
          </a:p>
        </p:txBody>
      </p:sp>
      <p:sp>
        <p:nvSpPr>
          <p:cNvPr id="42" name="Rectangle 41"/>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grpSp>
        <p:nvGrpSpPr>
          <p:cNvPr id="77" name="Group 69"/>
          <p:cNvGrpSpPr/>
          <p:nvPr/>
        </p:nvGrpSpPr>
        <p:grpSpPr>
          <a:xfrm>
            <a:off x="6822260" y="40046"/>
            <a:ext cx="2309567" cy="1375386"/>
            <a:chOff x="5996233" y="3958614"/>
            <a:chExt cx="2309567" cy="1375386"/>
          </a:xfrm>
        </p:grpSpPr>
        <p:sp>
          <p:nvSpPr>
            <p:cNvPr id="78"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79"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80"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81"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82" name="Line 73"/>
            <p:cNvSpPr>
              <a:spLocks noChangeShapeType="1"/>
            </p:cNvSpPr>
            <p:nvPr/>
          </p:nvSpPr>
          <p:spPr bwMode="auto">
            <a:xfrm>
              <a:off x="6019800" y="49022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3" name="Line 74"/>
            <p:cNvSpPr>
              <a:spLocks noChangeShapeType="1"/>
            </p:cNvSpPr>
            <p:nvPr/>
          </p:nvSpPr>
          <p:spPr bwMode="auto">
            <a:xfrm>
              <a:off x="6019800" y="53340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4" name="Line 75"/>
            <p:cNvSpPr>
              <a:spLocks noChangeShapeType="1"/>
            </p:cNvSpPr>
            <p:nvPr/>
          </p:nvSpPr>
          <p:spPr bwMode="auto">
            <a:xfrm>
              <a:off x="6019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5" name="Line 76"/>
            <p:cNvSpPr>
              <a:spLocks noChangeShapeType="1"/>
            </p:cNvSpPr>
            <p:nvPr/>
          </p:nvSpPr>
          <p:spPr bwMode="auto">
            <a:xfrm>
              <a:off x="6591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6" name="Line 77"/>
            <p:cNvSpPr>
              <a:spLocks noChangeShapeType="1"/>
            </p:cNvSpPr>
            <p:nvPr/>
          </p:nvSpPr>
          <p:spPr bwMode="auto">
            <a:xfrm>
              <a:off x="71628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7" name="Line 78"/>
            <p:cNvSpPr>
              <a:spLocks noChangeShapeType="1"/>
            </p:cNvSpPr>
            <p:nvPr/>
          </p:nvSpPr>
          <p:spPr bwMode="auto">
            <a:xfrm>
              <a:off x="7734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8" name="Line 79"/>
            <p:cNvSpPr>
              <a:spLocks noChangeShapeType="1"/>
            </p:cNvSpPr>
            <p:nvPr/>
          </p:nvSpPr>
          <p:spPr bwMode="auto">
            <a:xfrm>
              <a:off x="8305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9"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90"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4</a:t>
              </a:r>
            </a:p>
          </p:txBody>
        </p:sp>
        <p:sp>
          <p:nvSpPr>
            <p:cNvPr id="91"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92"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93" name="Line 104"/>
            <p:cNvSpPr>
              <a:spLocks noChangeShapeType="1"/>
            </p:cNvSpPr>
            <p:nvPr/>
          </p:nvSpPr>
          <p:spPr bwMode="auto">
            <a:xfrm>
              <a:off x="5996233" y="3958614"/>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4" name="Line 105"/>
            <p:cNvSpPr>
              <a:spLocks noChangeShapeType="1"/>
            </p:cNvSpPr>
            <p:nvPr/>
          </p:nvSpPr>
          <p:spPr bwMode="auto">
            <a:xfrm>
              <a:off x="5996233" y="4423071"/>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5" name="Line 106"/>
            <p:cNvSpPr>
              <a:spLocks noChangeShapeType="1"/>
            </p:cNvSpPr>
            <p:nvPr/>
          </p:nvSpPr>
          <p:spPr bwMode="auto">
            <a:xfrm>
              <a:off x="5996233"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6" name="Line 107"/>
            <p:cNvSpPr>
              <a:spLocks noChangeShapeType="1"/>
            </p:cNvSpPr>
            <p:nvPr/>
          </p:nvSpPr>
          <p:spPr bwMode="auto">
            <a:xfrm>
              <a:off x="6573625"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7" name="Line 108"/>
            <p:cNvSpPr>
              <a:spLocks noChangeShapeType="1"/>
            </p:cNvSpPr>
            <p:nvPr/>
          </p:nvSpPr>
          <p:spPr bwMode="auto">
            <a:xfrm>
              <a:off x="7151016"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8" name="Line 109"/>
            <p:cNvSpPr>
              <a:spLocks noChangeShapeType="1"/>
            </p:cNvSpPr>
            <p:nvPr/>
          </p:nvSpPr>
          <p:spPr bwMode="auto">
            <a:xfrm>
              <a:off x="7728408"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9" name="Line 110"/>
            <p:cNvSpPr>
              <a:spLocks noChangeShapeType="1"/>
            </p:cNvSpPr>
            <p:nvPr/>
          </p:nvSpPr>
          <p:spPr bwMode="auto">
            <a:xfrm>
              <a:off x="8305800"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0"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101"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102"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103"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104" name="Line 135"/>
            <p:cNvSpPr>
              <a:spLocks noChangeShapeType="1"/>
            </p:cNvSpPr>
            <p:nvPr/>
          </p:nvSpPr>
          <p:spPr bwMode="auto">
            <a:xfrm>
              <a:off x="6019800" y="4443265"/>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5" name="Line 136"/>
            <p:cNvSpPr>
              <a:spLocks noChangeShapeType="1"/>
            </p:cNvSpPr>
            <p:nvPr/>
          </p:nvSpPr>
          <p:spPr bwMode="auto">
            <a:xfrm>
              <a:off x="6019800" y="4907722"/>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6" name="Line 137"/>
            <p:cNvSpPr>
              <a:spLocks noChangeShapeType="1"/>
            </p:cNvSpPr>
            <p:nvPr/>
          </p:nvSpPr>
          <p:spPr bwMode="auto">
            <a:xfrm>
              <a:off x="6019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7" name="Line 138"/>
            <p:cNvSpPr>
              <a:spLocks noChangeShapeType="1"/>
            </p:cNvSpPr>
            <p:nvPr/>
          </p:nvSpPr>
          <p:spPr bwMode="auto">
            <a:xfrm>
              <a:off x="6591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8" name="Line 139"/>
            <p:cNvSpPr>
              <a:spLocks noChangeShapeType="1"/>
            </p:cNvSpPr>
            <p:nvPr/>
          </p:nvSpPr>
          <p:spPr bwMode="auto">
            <a:xfrm>
              <a:off x="71628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9" name="Line 140"/>
            <p:cNvSpPr>
              <a:spLocks noChangeShapeType="1"/>
            </p:cNvSpPr>
            <p:nvPr/>
          </p:nvSpPr>
          <p:spPr bwMode="auto">
            <a:xfrm>
              <a:off x="7734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10" name="Line 141"/>
            <p:cNvSpPr>
              <a:spLocks noChangeShapeType="1"/>
            </p:cNvSpPr>
            <p:nvPr/>
          </p:nvSpPr>
          <p:spPr bwMode="auto">
            <a:xfrm>
              <a:off x="8305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grpSp>
    </p:spTree>
    <p:extLst>
      <p:ext uri="{BB962C8B-B14F-4D97-AF65-F5344CB8AC3E}">
        <p14:creationId xmlns:p14="http://schemas.microsoft.com/office/powerpoint/2010/main" val="344823255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76200"/>
            <a:ext cx="8610600" cy="987552"/>
          </a:xfrm>
        </p:spPr>
        <p:txBody>
          <a:bodyPr/>
          <a:lstStyle/>
          <a:p>
            <a:r>
              <a:rPr lang="en-US" dirty="0"/>
              <a:t>LSH for Min-Hash</a:t>
            </a:r>
          </a:p>
        </p:txBody>
      </p:sp>
      <p:sp>
        <p:nvSpPr>
          <p:cNvPr id="3" name="Content Placeholder 2"/>
          <p:cNvSpPr>
            <a:spLocks noGrp="1"/>
          </p:cNvSpPr>
          <p:nvPr>
            <p:ph idx="1"/>
          </p:nvPr>
        </p:nvSpPr>
        <p:spPr>
          <a:xfrm>
            <a:off x="457200" y="1295400"/>
            <a:ext cx="8229599" cy="5257801"/>
          </a:xfrm>
        </p:spPr>
        <p:txBody>
          <a:bodyPr/>
          <a:lstStyle/>
          <a:p>
            <a:r>
              <a:rPr lang="en-US" sz="4000" b="1" dirty="0">
                <a:solidFill>
                  <a:srgbClr val="0000FF"/>
                </a:solidFill>
              </a:rPr>
              <a:t>Big idea:</a:t>
            </a:r>
            <a:r>
              <a:rPr lang="en-US" sz="4000" b="1" dirty="0">
                <a:solidFill>
                  <a:srgbClr val="D60093"/>
                </a:solidFill>
              </a:rPr>
              <a:t> Hash columns of </a:t>
            </a:r>
            <a:br>
              <a:rPr lang="en-US" sz="4000" b="1" dirty="0">
                <a:solidFill>
                  <a:srgbClr val="D60093"/>
                </a:solidFill>
              </a:rPr>
            </a:br>
            <a:r>
              <a:rPr lang="en-US" sz="4000" b="1" dirty="0">
                <a:solidFill>
                  <a:srgbClr val="D60093"/>
                </a:solidFill>
              </a:rPr>
              <a:t>signature matrix </a:t>
            </a:r>
            <a:r>
              <a:rPr lang="en-US" sz="4000" b="1" i="1" dirty="0">
                <a:solidFill>
                  <a:srgbClr val="D60093"/>
                </a:solidFill>
              </a:rPr>
              <a:t>M</a:t>
            </a:r>
            <a:r>
              <a:rPr lang="en-US" sz="4000" b="1" dirty="0">
                <a:solidFill>
                  <a:srgbClr val="D60093"/>
                </a:solidFill>
              </a:rPr>
              <a:t> several times</a:t>
            </a:r>
          </a:p>
          <a:p>
            <a:pPr lvl="8"/>
            <a:endParaRPr lang="en-US" dirty="0"/>
          </a:p>
          <a:p>
            <a:r>
              <a:rPr lang="en-US" dirty="0"/>
              <a:t>Arrange that (only) </a:t>
            </a:r>
            <a:r>
              <a:rPr lang="en-US" b="1" dirty="0"/>
              <a:t>similar columns</a:t>
            </a:r>
            <a:r>
              <a:rPr lang="en-US" dirty="0"/>
              <a:t> are </a:t>
            </a:r>
            <a:br>
              <a:rPr lang="en-US" dirty="0"/>
            </a:br>
            <a:r>
              <a:rPr lang="en-US" dirty="0"/>
              <a:t>likely to </a:t>
            </a:r>
            <a:r>
              <a:rPr lang="en-US" b="1" dirty="0"/>
              <a:t>hash to the same bucket</a:t>
            </a:r>
            <a:r>
              <a:rPr lang="en-US" dirty="0"/>
              <a:t>, with </a:t>
            </a:r>
            <a:br>
              <a:rPr lang="en-US" dirty="0"/>
            </a:br>
            <a:r>
              <a:rPr lang="en-US" dirty="0"/>
              <a:t>high probability</a:t>
            </a:r>
          </a:p>
          <a:p>
            <a:pPr lvl="8"/>
            <a:endParaRPr lang="en-US" dirty="0"/>
          </a:p>
          <a:p>
            <a:r>
              <a:rPr lang="en-US" b="1" dirty="0">
                <a:solidFill>
                  <a:srgbClr val="008000"/>
                </a:solidFill>
              </a:rPr>
              <a:t>Candidate pairs are those that hash to the same bucket</a:t>
            </a:r>
          </a:p>
        </p:txBody>
      </p:sp>
      <p:sp>
        <p:nvSpPr>
          <p:cNvPr id="4" name="Date Placeholder 3"/>
          <p:cNvSpPr>
            <a:spLocks noGrp="1"/>
          </p:cNvSpPr>
          <p:nvPr>
            <p:ph type="dt" sz="half" idx="10"/>
          </p:nvPr>
        </p:nvSpPr>
        <p:spPr/>
        <p:txBody>
          <a:bodyPr/>
          <a:lstStyle/>
          <a:p>
            <a:fld id="{DE63F5E9-ED8B-194B-BC74-31976464D649}" type="datetime1">
              <a:rPr lang="en-US" smtClean="0"/>
              <a:t>3/30/2018</a:t>
            </a:fld>
            <a:endParaRPr lang="en-US"/>
          </a:p>
        </p:txBody>
      </p:sp>
      <p:sp>
        <p:nvSpPr>
          <p:cNvPr id="5" name="Footer Placeholder 4"/>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36</a:t>
            </a:fld>
            <a:endParaRPr lang="en-US"/>
          </a:p>
        </p:txBody>
      </p:sp>
      <p:sp>
        <p:nvSpPr>
          <p:cNvPr id="77" name="Rectangle 76"/>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grpSp>
        <p:nvGrpSpPr>
          <p:cNvPr id="42" name="Group 69"/>
          <p:cNvGrpSpPr/>
          <p:nvPr/>
        </p:nvGrpSpPr>
        <p:grpSpPr>
          <a:xfrm>
            <a:off x="6822260" y="40046"/>
            <a:ext cx="2309567" cy="1375386"/>
            <a:chOff x="5996233" y="3958614"/>
            <a:chExt cx="2309567" cy="1375386"/>
          </a:xfrm>
        </p:grpSpPr>
        <p:sp>
          <p:nvSpPr>
            <p:cNvPr id="43"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44"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45"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46"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47" name="Line 73"/>
            <p:cNvSpPr>
              <a:spLocks noChangeShapeType="1"/>
            </p:cNvSpPr>
            <p:nvPr/>
          </p:nvSpPr>
          <p:spPr bwMode="auto">
            <a:xfrm>
              <a:off x="6019800" y="49022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48" name="Line 74"/>
            <p:cNvSpPr>
              <a:spLocks noChangeShapeType="1"/>
            </p:cNvSpPr>
            <p:nvPr/>
          </p:nvSpPr>
          <p:spPr bwMode="auto">
            <a:xfrm>
              <a:off x="6019800" y="53340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49" name="Line 75"/>
            <p:cNvSpPr>
              <a:spLocks noChangeShapeType="1"/>
            </p:cNvSpPr>
            <p:nvPr/>
          </p:nvSpPr>
          <p:spPr bwMode="auto">
            <a:xfrm>
              <a:off x="6019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0" name="Line 76"/>
            <p:cNvSpPr>
              <a:spLocks noChangeShapeType="1"/>
            </p:cNvSpPr>
            <p:nvPr/>
          </p:nvSpPr>
          <p:spPr bwMode="auto">
            <a:xfrm>
              <a:off x="6591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1" name="Line 77"/>
            <p:cNvSpPr>
              <a:spLocks noChangeShapeType="1"/>
            </p:cNvSpPr>
            <p:nvPr/>
          </p:nvSpPr>
          <p:spPr bwMode="auto">
            <a:xfrm>
              <a:off x="71628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2" name="Line 78"/>
            <p:cNvSpPr>
              <a:spLocks noChangeShapeType="1"/>
            </p:cNvSpPr>
            <p:nvPr/>
          </p:nvSpPr>
          <p:spPr bwMode="auto">
            <a:xfrm>
              <a:off x="7734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3" name="Line 79"/>
            <p:cNvSpPr>
              <a:spLocks noChangeShapeType="1"/>
            </p:cNvSpPr>
            <p:nvPr/>
          </p:nvSpPr>
          <p:spPr bwMode="auto">
            <a:xfrm>
              <a:off x="8305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4"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55"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4</a:t>
              </a:r>
            </a:p>
          </p:txBody>
        </p:sp>
        <p:sp>
          <p:nvSpPr>
            <p:cNvPr id="56"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57"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58" name="Line 104"/>
            <p:cNvSpPr>
              <a:spLocks noChangeShapeType="1"/>
            </p:cNvSpPr>
            <p:nvPr/>
          </p:nvSpPr>
          <p:spPr bwMode="auto">
            <a:xfrm>
              <a:off x="5996233" y="3958614"/>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9" name="Line 105"/>
            <p:cNvSpPr>
              <a:spLocks noChangeShapeType="1"/>
            </p:cNvSpPr>
            <p:nvPr/>
          </p:nvSpPr>
          <p:spPr bwMode="auto">
            <a:xfrm>
              <a:off x="5996233" y="4423071"/>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0" name="Line 106"/>
            <p:cNvSpPr>
              <a:spLocks noChangeShapeType="1"/>
            </p:cNvSpPr>
            <p:nvPr/>
          </p:nvSpPr>
          <p:spPr bwMode="auto">
            <a:xfrm>
              <a:off x="5996233"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1" name="Line 107"/>
            <p:cNvSpPr>
              <a:spLocks noChangeShapeType="1"/>
            </p:cNvSpPr>
            <p:nvPr/>
          </p:nvSpPr>
          <p:spPr bwMode="auto">
            <a:xfrm>
              <a:off x="6573625"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2" name="Line 108"/>
            <p:cNvSpPr>
              <a:spLocks noChangeShapeType="1"/>
            </p:cNvSpPr>
            <p:nvPr/>
          </p:nvSpPr>
          <p:spPr bwMode="auto">
            <a:xfrm>
              <a:off x="7151016"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3" name="Line 109"/>
            <p:cNvSpPr>
              <a:spLocks noChangeShapeType="1"/>
            </p:cNvSpPr>
            <p:nvPr/>
          </p:nvSpPr>
          <p:spPr bwMode="auto">
            <a:xfrm>
              <a:off x="7728408"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4" name="Line 110"/>
            <p:cNvSpPr>
              <a:spLocks noChangeShapeType="1"/>
            </p:cNvSpPr>
            <p:nvPr/>
          </p:nvSpPr>
          <p:spPr bwMode="auto">
            <a:xfrm>
              <a:off x="8305800"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5"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66"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67"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68"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69" name="Line 135"/>
            <p:cNvSpPr>
              <a:spLocks noChangeShapeType="1"/>
            </p:cNvSpPr>
            <p:nvPr/>
          </p:nvSpPr>
          <p:spPr bwMode="auto">
            <a:xfrm>
              <a:off x="6019800" y="4443265"/>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0" name="Line 136"/>
            <p:cNvSpPr>
              <a:spLocks noChangeShapeType="1"/>
            </p:cNvSpPr>
            <p:nvPr/>
          </p:nvSpPr>
          <p:spPr bwMode="auto">
            <a:xfrm>
              <a:off x="6019800" y="4907722"/>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1" name="Line 137"/>
            <p:cNvSpPr>
              <a:spLocks noChangeShapeType="1"/>
            </p:cNvSpPr>
            <p:nvPr/>
          </p:nvSpPr>
          <p:spPr bwMode="auto">
            <a:xfrm>
              <a:off x="6019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2" name="Line 138"/>
            <p:cNvSpPr>
              <a:spLocks noChangeShapeType="1"/>
            </p:cNvSpPr>
            <p:nvPr/>
          </p:nvSpPr>
          <p:spPr bwMode="auto">
            <a:xfrm>
              <a:off x="6591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3" name="Line 139"/>
            <p:cNvSpPr>
              <a:spLocks noChangeShapeType="1"/>
            </p:cNvSpPr>
            <p:nvPr/>
          </p:nvSpPr>
          <p:spPr bwMode="auto">
            <a:xfrm>
              <a:off x="71628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4" name="Line 140"/>
            <p:cNvSpPr>
              <a:spLocks noChangeShapeType="1"/>
            </p:cNvSpPr>
            <p:nvPr/>
          </p:nvSpPr>
          <p:spPr bwMode="auto">
            <a:xfrm>
              <a:off x="7734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5" name="Line 141"/>
            <p:cNvSpPr>
              <a:spLocks noChangeShapeType="1"/>
            </p:cNvSpPr>
            <p:nvPr/>
          </p:nvSpPr>
          <p:spPr bwMode="auto">
            <a:xfrm>
              <a:off x="8305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grpSp>
    </p:spTree>
    <p:extLst>
      <p:ext uri="{BB962C8B-B14F-4D97-AF65-F5344CB8AC3E}">
        <p14:creationId xmlns:p14="http://schemas.microsoft.com/office/powerpoint/2010/main" val="2149190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p:cNvSpPr>
            <a:spLocks noGrp="1" noChangeArrowheads="1"/>
          </p:cNvSpPr>
          <p:nvPr>
            <p:ph type="title"/>
          </p:nvPr>
        </p:nvSpPr>
        <p:spPr/>
        <p:txBody>
          <a:bodyPr/>
          <a:lstStyle/>
          <a:p>
            <a:r>
              <a:rPr lang="en-US" dirty="0"/>
              <a:t>Partition </a:t>
            </a:r>
            <a:r>
              <a:rPr lang="en-US" i="1" dirty="0"/>
              <a:t>M</a:t>
            </a:r>
            <a:r>
              <a:rPr lang="en-US" dirty="0"/>
              <a:t> into </a:t>
            </a:r>
            <a:r>
              <a:rPr lang="en-US" i="1" dirty="0"/>
              <a:t>b</a:t>
            </a:r>
            <a:r>
              <a:rPr lang="en-US" dirty="0"/>
              <a:t> Bands</a:t>
            </a:r>
          </a:p>
        </p:txBody>
      </p:sp>
      <p:sp>
        <p:nvSpPr>
          <p:cNvPr id="17" name="Date Placeholder 16"/>
          <p:cNvSpPr>
            <a:spLocks noGrp="1"/>
          </p:cNvSpPr>
          <p:nvPr>
            <p:ph type="dt" sz="half" idx="10"/>
          </p:nvPr>
        </p:nvSpPr>
        <p:spPr/>
        <p:txBody>
          <a:bodyPr/>
          <a:lstStyle/>
          <a:p>
            <a:fld id="{A7A06DA2-9FA4-E54D-8851-70BEFD9A8D11}" type="datetime1">
              <a:rPr lang="en-US" smtClean="0"/>
              <a:t>3/30/2018</a:t>
            </a:fld>
            <a:endParaRPr lang="en-US"/>
          </a:p>
        </p:txBody>
      </p:sp>
      <p:sp>
        <p:nvSpPr>
          <p:cNvPr id="18" name="Footer Placeholder 17"/>
          <p:cNvSpPr>
            <a:spLocks noGrp="1"/>
          </p:cNvSpPr>
          <p:nvPr>
            <p:ph type="ftr" sz="quarter" idx="11"/>
          </p:nvPr>
        </p:nvSpPr>
        <p:spPr/>
        <p:txBody>
          <a:bodyPr/>
          <a:lstStyle/>
          <a:p>
            <a:r>
              <a:rPr lang="en-US"/>
              <a:t>Jure Leskovec, Stanford CS246: Mining Massive Datasets</a:t>
            </a:r>
          </a:p>
        </p:txBody>
      </p:sp>
      <p:sp>
        <p:nvSpPr>
          <p:cNvPr id="16" name="Slide Number Placeholder 4"/>
          <p:cNvSpPr>
            <a:spLocks noGrp="1"/>
          </p:cNvSpPr>
          <p:nvPr>
            <p:ph type="sldNum" sz="quarter" idx="12"/>
          </p:nvPr>
        </p:nvSpPr>
        <p:spPr/>
        <p:txBody>
          <a:bodyPr/>
          <a:lstStyle/>
          <a:p>
            <a:fld id="{E33B6F43-D011-4C92-BC19-A651E84D2484}" type="slidenum">
              <a:rPr lang="en-US"/>
              <a:pPr/>
              <a:t>37</a:t>
            </a:fld>
            <a:endParaRPr lang="en-US"/>
          </a:p>
        </p:txBody>
      </p:sp>
      <p:sp>
        <p:nvSpPr>
          <p:cNvPr id="82947" name="Rectangle 3"/>
          <p:cNvSpPr>
            <a:spLocks noChangeArrowheads="1"/>
          </p:cNvSpPr>
          <p:nvPr/>
        </p:nvSpPr>
        <p:spPr bwMode="auto">
          <a:xfrm>
            <a:off x="2590800" y="1905000"/>
            <a:ext cx="4343400" cy="4191000"/>
          </a:xfrm>
          <a:prstGeom prst="rect">
            <a:avLst/>
          </a:prstGeom>
          <a:solidFill>
            <a:srgbClr val="FFFF99">
              <a:alpha val="50000"/>
            </a:srgbClr>
          </a:solidFill>
          <a:ln w="9525">
            <a:solidFill>
              <a:schemeClr val="tx1"/>
            </a:solidFill>
            <a:miter lim="800000"/>
            <a:headEnd/>
            <a:tailEnd/>
          </a:ln>
          <a:effectLst/>
        </p:spPr>
        <p:txBody>
          <a:bodyPr wrap="none" anchor="ctr"/>
          <a:lstStyle/>
          <a:p>
            <a:endParaRPr lang="en-US"/>
          </a:p>
        </p:txBody>
      </p:sp>
      <p:sp>
        <p:nvSpPr>
          <p:cNvPr id="82948" name="Line 4"/>
          <p:cNvSpPr>
            <a:spLocks noChangeShapeType="1"/>
          </p:cNvSpPr>
          <p:nvPr/>
        </p:nvSpPr>
        <p:spPr bwMode="auto">
          <a:xfrm>
            <a:off x="2590800" y="2743200"/>
            <a:ext cx="4343400" cy="0"/>
          </a:xfrm>
          <a:prstGeom prst="line">
            <a:avLst/>
          </a:prstGeom>
          <a:noFill/>
          <a:ln w="9525">
            <a:solidFill>
              <a:schemeClr val="tx1"/>
            </a:solidFill>
            <a:round/>
            <a:headEnd/>
            <a:tailEnd/>
          </a:ln>
          <a:effectLst/>
        </p:spPr>
        <p:txBody>
          <a:bodyPr/>
          <a:lstStyle/>
          <a:p>
            <a:endParaRPr lang="en-US"/>
          </a:p>
        </p:txBody>
      </p:sp>
      <p:sp>
        <p:nvSpPr>
          <p:cNvPr id="82949" name="Line 5"/>
          <p:cNvSpPr>
            <a:spLocks noChangeShapeType="1"/>
          </p:cNvSpPr>
          <p:nvPr/>
        </p:nvSpPr>
        <p:spPr bwMode="auto">
          <a:xfrm>
            <a:off x="2590800" y="3581400"/>
            <a:ext cx="4343400" cy="0"/>
          </a:xfrm>
          <a:prstGeom prst="line">
            <a:avLst/>
          </a:prstGeom>
          <a:noFill/>
          <a:ln w="9525">
            <a:solidFill>
              <a:schemeClr val="tx1"/>
            </a:solidFill>
            <a:round/>
            <a:headEnd/>
            <a:tailEnd/>
          </a:ln>
          <a:effectLst/>
        </p:spPr>
        <p:txBody>
          <a:bodyPr/>
          <a:lstStyle/>
          <a:p>
            <a:endParaRPr lang="en-US"/>
          </a:p>
        </p:txBody>
      </p:sp>
      <p:sp>
        <p:nvSpPr>
          <p:cNvPr id="82950" name="Line 6"/>
          <p:cNvSpPr>
            <a:spLocks noChangeShapeType="1"/>
          </p:cNvSpPr>
          <p:nvPr/>
        </p:nvSpPr>
        <p:spPr bwMode="auto">
          <a:xfrm>
            <a:off x="2590800" y="4419600"/>
            <a:ext cx="4343400" cy="0"/>
          </a:xfrm>
          <a:prstGeom prst="line">
            <a:avLst/>
          </a:prstGeom>
          <a:noFill/>
          <a:ln w="9525">
            <a:solidFill>
              <a:schemeClr val="tx1"/>
            </a:solidFill>
            <a:round/>
            <a:headEnd/>
            <a:tailEnd/>
          </a:ln>
          <a:effectLst/>
        </p:spPr>
        <p:txBody>
          <a:bodyPr/>
          <a:lstStyle/>
          <a:p>
            <a:endParaRPr lang="en-US"/>
          </a:p>
        </p:txBody>
      </p:sp>
      <p:sp>
        <p:nvSpPr>
          <p:cNvPr id="82951" name="Line 7"/>
          <p:cNvSpPr>
            <a:spLocks noChangeShapeType="1"/>
          </p:cNvSpPr>
          <p:nvPr/>
        </p:nvSpPr>
        <p:spPr bwMode="auto">
          <a:xfrm>
            <a:off x="2590800" y="5257800"/>
            <a:ext cx="4343400" cy="0"/>
          </a:xfrm>
          <a:prstGeom prst="line">
            <a:avLst/>
          </a:prstGeom>
          <a:noFill/>
          <a:ln w="9525">
            <a:solidFill>
              <a:schemeClr val="tx1"/>
            </a:solidFill>
            <a:round/>
            <a:headEnd/>
            <a:tailEnd/>
          </a:ln>
          <a:effectLst/>
        </p:spPr>
        <p:txBody>
          <a:bodyPr/>
          <a:lstStyle/>
          <a:p>
            <a:endParaRPr lang="en-US"/>
          </a:p>
        </p:txBody>
      </p:sp>
      <p:sp>
        <p:nvSpPr>
          <p:cNvPr id="82952" name="Text Box 8"/>
          <p:cNvSpPr txBox="1">
            <a:spLocks noChangeArrowheads="1"/>
          </p:cNvSpPr>
          <p:nvPr/>
        </p:nvSpPr>
        <p:spPr bwMode="auto">
          <a:xfrm>
            <a:off x="3489083" y="6173788"/>
            <a:ext cx="2151551" cy="369332"/>
          </a:xfrm>
          <a:prstGeom prst="rect">
            <a:avLst/>
          </a:prstGeom>
          <a:noFill/>
          <a:ln w="9525">
            <a:noFill/>
            <a:prstDash val="dash"/>
            <a:miter lim="800000"/>
            <a:headEnd/>
            <a:tailEnd/>
          </a:ln>
          <a:effectLst/>
        </p:spPr>
        <p:txBody>
          <a:bodyPr wrap="none">
            <a:spAutoFit/>
          </a:bodyPr>
          <a:lstStyle/>
          <a:p>
            <a:pPr algn="ctr"/>
            <a:r>
              <a:rPr lang="en-US" b="1" dirty="0">
                <a:solidFill>
                  <a:srgbClr val="008000"/>
                </a:solidFill>
              </a:rPr>
              <a:t>Signature matrix  </a:t>
            </a:r>
            <a:r>
              <a:rPr lang="en-US" b="1" i="1" dirty="0">
                <a:solidFill>
                  <a:srgbClr val="008000"/>
                </a:solidFill>
              </a:rPr>
              <a:t>M</a:t>
            </a:r>
          </a:p>
        </p:txBody>
      </p:sp>
      <p:sp>
        <p:nvSpPr>
          <p:cNvPr id="82953" name="Text Box 9"/>
          <p:cNvSpPr txBox="1">
            <a:spLocks noChangeArrowheads="1"/>
          </p:cNvSpPr>
          <p:nvPr/>
        </p:nvSpPr>
        <p:spPr bwMode="auto">
          <a:xfrm>
            <a:off x="7481358" y="2744788"/>
            <a:ext cx="1061509" cy="646331"/>
          </a:xfrm>
          <a:prstGeom prst="rect">
            <a:avLst/>
          </a:prstGeom>
          <a:noFill/>
          <a:ln w="9525">
            <a:noFill/>
            <a:prstDash val="dash"/>
            <a:miter lim="800000"/>
            <a:headEnd/>
            <a:tailEnd/>
          </a:ln>
          <a:effectLst/>
        </p:spPr>
        <p:txBody>
          <a:bodyPr wrap="none">
            <a:spAutoFit/>
          </a:bodyPr>
          <a:lstStyle/>
          <a:p>
            <a:pPr algn="ctr"/>
            <a:r>
              <a:rPr lang="en-US" b="1" i="1" dirty="0">
                <a:solidFill>
                  <a:srgbClr val="008000"/>
                </a:solidFill>
              </a:rPr>
              <a:t>r </a:t>
            </a:r>
            <a:r>
              <a:rPr lang="en-US" b="1" dirty="0">
                <a:solidFill>
                  <a:srgbClr val="008000"/>
                </a:solidFill>
              </a:rPr>
              <a:t> rows</a:t>
            </a:r>
          </a:p>
          <a:p>
            <a:pPr algn="ctr"/>
            <a:r>
              <a:rPr lang="en-US" b="1" dirty="0">
                <a:solidFill>
                  <a:srgbClr val="008000"/>
                </a:solidFill>
              </a:rPr>
              <a:t>per band</a:t>
            </a:r>
          </a:p>
        </p:txBody>
      </p:sp>
      <p:sp>
        <p:nvSpPr>
          <p:cNvPr id="82954" name="Line 10"/>
          <p:cNvSpPr>
            <a:spLocks noChangeShapeType="1"/>
          </p:cNvSpPr>
          <p:nvPr/>
        </p:nvSpPr>
        <p:spPr bwMode="auto">
          <a:xfrm>
            <a:off x="7165975" y="2741613"/>
            <a:ext cx="0" cy="841375"/>
          </a:xfrm>
          <a:prstGeom prst="line">
            <a:avLst/>
          </a:prstGeom>
          <a:noFill/>
          <a:ln w="9525">
            <a:solidFill>
              <a:schemeClr val="tx1"/>
            </a:solidFill>
            <a:round/>
            <a:headEnd type="triangle" w="med" len="med"/>
            <a:tailEnd type="triangle" w="med" len="med"/>
          </a:ln>
          <a:effectLst/>
        </p:spPr>
        <p:txBody>
          <a:bodyPr/>
          <a:lstStyle/>
          <a:p>
            <a:endParaRPr lang="en-US"/>
          </a:p>
        </p:txBody>
      </p:sp>
      <p:sp>
        <p:nvSpPr>
          <p:cNvPr id="82955" name="Line 11"/>
          <p:cNvSpPr>
            <a:spLocks noChangeShapeType="1"/>
          </p:cNvSpPr>
          <p:nvPr/>
        </p:nvSpPr>
        <p:spPr bwMode="auto">
          <a:xfrm>
            <a:off x="2057400" y="1905000"/>
            <a:ext cx="0" cy="4191000"/>
          </a:xfrm>
          <a:prstGeom prst="line">
            <a:avLst/>
          </a:prstGeom>
          <a:noFill/>
          <a:ln w="9525">
            <a:solidFill>
              <a:schemeClr val="tx1"/>
            </a:solidFill>
            <a:round/>
            <a:headEnd type="triangle" w="med" len="med"/>
            <a:tailEnd type="triangle" w="med" len="med"/>
          </a:ln>
          <a:effectLst/>
        </p:spPr>
        <p:txBody>
          <a:bodyPr/>
          <a:lstStyle/>
          <a:p>
            <a:endParaRPr lang="en-US"/>
          </a:p>
        </p:txBody>
      </p:sp>
      <p:sp>
        <p:nvSpPr>
          <p:cNvPr id="82956" name="Text Box 12"/>
          <p:cNvSpPr txBox="1">
            <a:spLocks noChangeArrowheads="1"/>
          </p:cNvSpPr>
          <p:nvPr/>
        </p:nvSpPr>
        <p:spPr bwMode="auto">
          <a:xfrm>
            <a:off x="756217" y="3506788"/>
            <a:ext cx="998991" cy="369332"/>
          </a:xfrm>
          <a:prstGeom prst="rect">
            <a:avLst/>
          </a:prstGeom>
          <a:noFill/>
          <a:ln w="9525">
            <a:noFill/>
            <a:miter lim="800000"/>
            <a:headEnd/>
            <a:tailEnd/>
          </a:ln>
          <a:effectLst/>
        </p:spPr>
        <p:txBody>
          <a:bodyPr wrap="none">
            <a:spAutoFit/>
          </a:bodyPr>
          <a:lstStyle/>
          <a:p>
            <a:pPr algn="ctr"/>
            <a:r>
              <a:rPr lang="en-US" b="1" i="1" dirty="0">
                <a:solidFill>
                  <a:srgbClr val="008000"/>
                </a:solidFill>
              </a:rPr>
              <a:t>b</a:t>
            </a:r>
            <a:r>
              <a:rPr lang="en-US" b="1" dirty="0">
                <a:solidFill>
                  <a:srgbClr val="008000"/>
                </a:solidFill>
              </a:rPr>
              <a:t>  bands</a:t>
            </a:r>
          </a:p>
        </p:txBody>
      </p:sp>
      <p:sp>
        <p:nvSpPr>
          <p:cNvPr id="82957" name="Rectangle 13"/>
          <p:cNvSpPr>
            <a:spLocks noChangeArrowheads="1"/>
          </p:cNvSpPr>
          <p:nvPr/>
        </p:nvSpPr>
        <p:spPr bwMode="auto">
          <a:xfrm>
            <a:off x="4495800" y="1905000"/>
            <a:ext cx="228600" cy="4191000"/>
          </a:xfrm>
          <a:prstGeom prst="rect">
            <a:avLst/>
          </a:prstGeom>
          <a:solidFill>
            <a:srgbClr val="CC99FF">
              <a:alpha val="50000"/>
            </a:srgbClr>
          </a:solidFill>
          <a:ln w="9525">
            <a:solidFill>
              <a:schemeClr val="tx1"/>
            </a:solidFill>
            <a:miter lim="800000"/>
            <a:headEnd/>
            <a:tailEnd/>
          </a:ln>
          <a:effectLst/>
        </p:spPr>
        <p:txBody>
          <a:bodyPr wrap="none" anchor="ctr"/>
          <a:lstStyle/>
          <a:p>
            <a:endParaRPr lang="en-US"/>
          </a:p>
        </p:txBody>
      </p:sp>
      <p:sp>
        <p:nvSpPr>
          <p:cNvPr id="82959" name="Line 15"/>
          <p:cNvSpPr>
            <a:spLocks noChangeShapeType="1"/>
          </p:cNvSpPr>
          <p:nvPr/>
        </p:nvSpPr>
        <p:spPr bwMode="auto">
          <a:xfrm flipH="1" flipV="1">
            <a:off x="4724400" y="3276600"/>
            <a:ext cx="2590800" cy="2057400"/>
          </a:xfrm>
          <a:prstGeom prst="line">
            <a:avLst/>
          </a:prstGeom>
          <a:noFill/>
          <a:ln w="9525">
            <a:solidFill>
              <a:schemeClr val="tx1"/>
            </a:solidFill>
            <a:round/>
            <a:headEnd/>
            <a:tailEnd type="triangle" w="med" len="med"/>
          </a:ln>
          <a:effectLst/>
        </p:spPr>
        <p:txBody>
          <a:bodyPr/>
          <a:lstStyle/>
          <a:p>
            <a:endParaRPr lang="en-US"/>
          </a:p>
        </p:txBody>
      </p:sp>
      <p:sp>
        <p:nvSpPr>
          <p:cNvPr id="82960" name="Text Box 16"/>
          <p:cNvSpPr txBox="1">
            <a:spLocks noChangeArrowheads="1"/>
          </p:cNvSpPr>
          <p:nvPr/>
        </p:nvSpPr>
        <p:spPr bwMode="auto">
          <a:xfrm>
            <a:off x="7451725" y="5060950"/>
            <a:ext cx="1119188" cy="641350"/>
          </a:xfrm>
          <a:prstGeom prst="rect">
            <a:avLst/>
          </a:prstGeom>
          <a:noFill/>
          <a:ln w="9525">
            <a:noFill/>
            <a:miter lim="800000"/>
            <a:headEnd/>
            <a:tailEnd/>
          </a:ln>
          <a:effectLst/>
        </p:spPr>
        <p:txBody>
          <a:bodyPr wrap="none">
            <a:spAutoFit/>
          </a:bodyPr>
          <a:lstStyle/>
          <a:p>
            <a:r>
              <a:rPr lang="en-US" sz="1800" b="1">
                <a:solidFill>
                  <a:srgbClr val="008000"/>
                </a:solidFill>
              </a:rPr>
              <a:t>   One</a:t>
            </a:r>
          </a:p>
          <a:p>
            <a:r>
              <a:rPr lang="en-US" sz="1800" b="1">
                <a:solidFill>
                  <a:srgbClr val="008000"/>
                </a:solidFill>
              </a:rPr>
              <a:t>signature</a:t>
            </a:r>
          </a:p>
        </p:txBody>
      </p:sp>
      <p:sp>
        <p:nvSpPr>
          <p:cNvPr id="54" name="Rectangle 53"/>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grpSp>
        <p:nvGrpSpPr>
          <p:cNvPr id="89" name="Group 69"/>
          <p:cNvGrpSpPr/>
          <p:nvPr/>
        </p:nvGrpSpPr>
        <p:grpSpPr>
          <a:xfrm>
            <a:off x="6822260" y="40046"/>
            <a:ext cx="2309567" cy="1375386"/>
            <a:chOff x="5996233" y="3958614"/>
            <a:chExt cx="2309567" cy="1375386"/>
          </a:xfrm>
        </p:grpSpPr>
        <p:sp>
          <p:nvSpPr>
            <p:cNvPr id="90"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91"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92"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93"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94" name="Line 73"/>
            <p:cNvSpPr>
              <a:spLocks noChangeShapeType="1"/>
            </p:cNvSpPr>
            <p:nvPr/>
          </p:nvSpPr>
          <p:spPr bwMode="auto">
            <a:xfrm>
              <a:off x="6019800" y="49022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5" name="Line 74"/>
            <p:cNvSpPr>
              <a:spLocks noChangeShapeType="1"/>
            </p:cNvSpPr>
            <p:nvPr/>
          </p:nvSpPr>
          <p:spPr bwMode="auto">
            <a:xfrm>
              <a:off x="6019800" y="53340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6" name="Line 75"/>
            <p:cNvSpPr>
              <a:spLocks noChangeShapeType="1"/>
            </p:cNvSpPr>
            <p:nvPr/>
          </p:nvSpPr>
          <p:spPr bwMode="auto">
            <a:xfrm>
              <a:off x="6019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7" name="Line 76"/>
            <p:cNvSpPr>
              <a:spLocks noChangeShapeType="1"/>
            </p:cNvSpPr>
            <p:nvPr/>
          </p:nvSpPr>
          <p:spPr bwMode="auto">
            <a:xfrm>
              <a:off x="6591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8" name="Line 77"/>
            <p:cNvSpPr>
              <a:spLocks noChangeShapeType="1"/>
            </p:cNvSpPr>
            <p:nvPr/>
          </p:nvSpPr>
          <p:spPr bwMode="auto">
            <a:xfrm>
              <a:off x="71628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9" name="Line 78"/>
            <p:cNvSpPr>
              <a:spLocks noChangeShapeType="1"/>
            </p:cNvSpPr>
            <p:nvPr/>
          </p:nvSpPr>
          <p:spPr bwMode="auto">
            <a:xfrm>
              <a:off x="7734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0" name="Line 79"/>
            <p:cNvSpPr>
              <a:spLocks noChangeShapeType="1"/>
            </p:cNvSpPr>
            <p:nvPr/>
          </p:nvSpPr>
          <p:spPr bwMode="auto">
            <a:xfrm>
              <a:off x="8305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1"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102"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4</a:t>
              </a:r>
            </a:p>
          </p:txBody>
        </p:sp>
        <p:sp>
          <p:nvSpPr>
            <p:cNvPr id="103"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104"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105" name="Line 104"/>
            <p:cNvSpPr>
              <a:spLocks noChangeShapeType="1"/>
            </p:cNvSpPr>
            <p:nvPr/>
          </p:nvSpPr>
          <p:spPr bwMode="auto">
            <a:xfrm>
              <a:off x="5996233" y="3958614"/>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6" name="Line 105"/>
            <p:cNvSpPr>
              <a:spLocks noChangeShapeType="1"/>
            </p:cNvSpPr>
            <p:nvPr/>
          </p:nvSpPr>
          <p:spPr bwMode="auto">
            <a:xfrm>
              <a:off x="5996233" y="4423071"/>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7" name="Line 106"/>
            <p:cNvSpPr>
              <a:spLocks noChangeShapeType="1"/>
            </p:cNvSpPr>
            <p:nvPr/>
          </p:nvSpPr>
          <p:spPr bwMode="auto">
            <a:xfrm>
              <a:off x="5996233"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8" name="Line 107"/>
            <p:cNvSpPr>
              <a:spLocks noChangeShapeType="1"/>
            </p:cNvSpPr>
            <p:nvPr/>
          </p:nvSpPr>
          <p:spPr bwMode="auto">
            <a:xfrm>
              <a:off x="6573625"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9" name="Line 108"/>
            <p:cNvSpPr>
              <a:spLocks noChangeShapeType="1"/>
            </p:cNvSpPr>
            <p:nvPr/>
          </p:nvSpPr>
          <p:spPr bwMode="auto">
            <a:xfrm>
              <a:off x="7151016"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10" name="Line 109"/>
            <p:cNvSpPr>
              <a:spLocks noChangeShapeType="1"/>
            </p:cNvSpPr>
            <p:nvPr/>
          </p:nvSpPr>
          <p:spPr bwMode="auto">
            <a:xfrm>
              <a:off x="7728408"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11" name="Line 110"/>
            <p:cNvSpPr>
              <a:spLocks noChangeShapeType="1"/>
            </p:cNvSpPr>
            <p:nvPr/>
          </p:nvSpPr>
          <p:spPr bwMode="auto">
            <a:xfrm>
              <a:off x="8305800"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12"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113"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114"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115"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116" name="Line 135"/>
            <p:cNvSpPr>
              <a:spLocks noChangeShapeType="1"/>
            </p:cNvSpPr>
            <p:nvPr/>
          </p:nvSpPr>
          <p:spPr bwMode="auto">
            <a:xfrm>
              <a:off x="6019800" y="4443265"/>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17" name="Line 136"/>
            <p:cNvSpPr>
              <a:spLocks noChangeShapeType="1"/>
            </p:cNvSpPr>
            <p:nvPr/>
          </p:nvSpPr>
          <p:spPr bwMode="auto">
            <a:xfrm>
              <a:off x="6019800" y="4907722"/>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18" name="Line 137"/>
            <p:cNvSpPr>
              <a:spLocks noChangeShapeType="1"/>
            </p:cNvSpPr>
            <p:nvPr/>
          </p:nvSpPr>
          <p:spPr bwMode="auto">
            <a:xfrm>
              <a:off x="6019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19" name="Line 138"/>
            <p:cNvSpPr>
              <a:spLocks noChangeShapeType="1"/>
            </p:cNvSpPr>
            <p:nvPr/>
          </p:nvSpPr>
          <p:spPr bwMode="auto">
            <a:xfrm>
              <a:off x="6591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20" name="Line 139"/>
            <p:cNvSpPr>
              <a:spLocks noChangeShapeType="1"/>
            </p:cNvSpPr>
            <p:nvPr/>
          </p:nvSpPr>
          <p:spPr bwMode="auto">
            <a:xfrm>
              <a:off x="71628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21" name="Line 140"/>
            <p:cNvSpPr>
              <a:spLocks noChangeShapeType="1"/>
            </p:cNvSpPr>
            <p:nvPr/>
          </p:nvSpPr>
          <p:spPr bwMode="auto">
            <a:xfrm>
              <a:off x="7734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22" name="Line 141"/>
            <p:cNvSpPr>
              <a:spLocks noChangeShapeType="1"/>
            </p:cNvSpPr>
            <p:nvPr/>
          </p:nvSpPr>
          <p:spPr bwMode="auto">
            <a:xfrm>
              <a:off x="8305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grpSp>
    </p:spTree>
    <p:extLst>
      <p:ext uri="{BB962C8B-B14F-4D97-AF65-F5344CB8AC3E}">
        <p14:creationId xmlns:p14="http://schemas.microsoft.com/office/powerpoint/2010/main" val="333717697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p:txBody>
          <a:bodyPr/>
          <a:lstStyle/>
          <a:p>
            <a:r>
              <a:rPr lang="en-US" dirty="0"/>
              <a:t>Partition M into Bands</a:t>
            </a:r>
          </a:p>
        </p:txBody>
      </p:sp>
      <p:sp>
        <p:nvSpPr>
          <p:cNvPr id="83971" name="Rectangle 3"/>
          <p:cNvSpPr>
            <a:spLocks noGrp="1" noChangeArrowheads="1"/>
          </p:cNvSpPr>
          <p:nvPr>
            <p:ph idx="1"/>
          </p:nvPr>
        </p:nvSpPr>
        <p:spPr>
          <a:xfrm>
            <a:off x="457200" y="1295400"/>
            <a:ext cx="7848600" cy="5257801"/>
          </a:xfrm>
        </p:spPr>
        <p:txBody>
          <a:bodyPr>
            <a:normAutofit/>
          </a:bodyPr>
          <a:lstStyle/>
          <a:p>
            <a:r>
              <a:rPr lang="en-US" dirty="0"/>
              <a:t>Divide matrix </a:t>
            </a:r>
            <a:r>
              <a:rPr lang="en-US" b="1" i="1" dirty="0"/>
              <a:t>M</a:t>
            </a:r>
            <a:r>
              <a:rPr lang="en-US" dirty="0"/>
              <a:t> into </a:t>
            </a:r>
            <a:r>
              <a:rPr lang="en-US" b="1" i="1" dirty="0"/>
              <a:t>b</a:t>
            </a:r>
            <a:r>
              <a:rPr lang="en-US" i="1" dirty="0"/>
              <a:t> </a:t>
            </a:r>
            <a:r>
              <a:rPr lang="en-US" dirty="0"/>
              <a:t>bands of </a:t>
            </a:r>
            <a:r>
              <a:rPr lang="en-US" b="1" i="1" dirty="0"/>
              <a:t>r</a:t>
            </a:r>
            <a:r>
              <a:rPr lang="en-US" dirty="0"/>
              <a:t> rows</a:t>
            </a:r>
          </a:p>
          <a:p>
            <a:pPr lvl="8"/>
            <a:endParaRPr lang="en-US" dirty="0"/>
          </a:p>
          <a:p>
            <a:r>
              <a:rPr lang="en-US" dirty="0"/>
              <a:t>For each band, hash its portion of each column to a hash table with </a:t>
            </a:r>
            <a:r>
              <a:rPr lang="en-US" b="1" i="1" dirty="0"/>
              <a:t>k</a:t>
            </a:r>
            <a:r>
              <a:rPr lang="en-US" dirty="0"/>
              <a:t> buckets</a:t>
            </a:r>
          </a:p>
          <a:p>
            <a:pPr lvl="1"/>
            <a:r>
              <a:rPr lang="en-US" dirty="0"/>
              <a:t>Make </a:t>
            </a:r>
            <a:r>
              <a:rPr lang="en-US" b="1" i="1" dirty="0"/>
              <a:t>k</a:t>
            </a:r>
            <a:r>
              <a:rPr lang="en-US" dirty="0"/>
              <a:t> as large as possible</a:t>
            </a:r>
          </a:p>
          <a:p>
            <a:pPr lvl="8"/>
            <a:endParaRPr lang="en-US" dirty="0"/>
          </a:p>
          <a:p>
            <a:r>
              <a:rPr lang="en-US" b="1" i="1" dirty="0">
                <a:solidFill>
                  <a:srgbClr val="FF0066"/>
                </a:solidFill>
              </a:rPr>
              <a:t>Candidate</a:t>
            </a:r>
            <a:r>
              <a:rPr lang="en-US" dirty="0">
                <a:solidFill>
                  <a:srgbClr val="FF0066"/>
                </a:solidFill>
              </a:rPr>
              <a:t> </a:t>
            </a:r>
            <a:r>
              <a:rPr lang="en-US" dirty="0"/>
              <a:t>column pairs are those that hash to the same bucket for </a:t>
            </a:r>
            <a:r>
              <a:rPr lang="en-US" b="1" dirty="0">
                <a:latin typeface="Lucida Sans Unicode" pitchFamily="34" charset="0"/>
              </a:rPr>
              <a:t>≥</a:t>
            </a:r>
            <a:r>
              <a:rPr lang="en-US" b="1" dirty="0"/>
              <a:t> 1</a:t>
            </a:r>
            <a:r>
              <a:rPr lang="en-US" dirty="0"/>
              <a:t> band</a:t>
            </a:r>
          </a:p>
          <a:p>
            <a:pPr lvl="8"/>
            <a:endParaRPr lang="en-US" dirty="0"/>
          </a:p>
          <a:p>
            <a:r>
              <a:rPr lang="en-US" dirty="0"/>
              <a:t>Tune</a:t>
            </a:r>
            <a:r>
              <a:rPr lang="en-US" i="1" dirty="0"/>
              <a:t> </a:t>
            </a:r>
            <a:r>
              <a:rPr lang="en-US" b="1" i="1" dirty="0"/>
              <a:t>b</a:t>
            </a:r>
            <a:r>
              <a:rPr lang="en-US" dirty="0"/>
              <a:t> and </a:t>
            </a:r>
            <a:r>
              <a:rPr lang="en-US" b="1" i="1" dirty="0"/>
              <a:t>r</a:t>
            </a:r>
            <a:r>
              <a:rPr lang="en-US" dirty="0"/>
              <a:t> to catch most similar pairs, </a:t>
            </a:r>
            <a:br>
              <a:rPr lang="en-US" dirty="0"/>
            </a:br>
            <a:r>
              <a:rPr lang="en-US" dirty="0"/>
              <a:t>but few non-similar pairs</a:t>
            </a:r>
          </a:p>
        </p:txBody>
      </p:sp>
      <p:sp>
        <p:nvSpPr>
          <p:cNvPr id="4" name="Slide Number Placeholder 5"/>
          <p:cNvSpPr>
            <a:spLocks noGrp="1"/>
          </p:cNvSpPr>
          <p:nvPr>
            <p:ph type="sldNum" sz="quarter" idx="12"/>
          </p:nvPr>
        </p:nvSpPr>
        <p:spPr/>
        <p:txBody>
          <a:bodyPr/>
          <a:lstStyle/>
          <a:p>
            <a:fld id="{53505364-764E-4F57-BB15-862812A75A57}" type="slidenum">
              <a:rPr lang="en-US"/>
              <a:pPr/>
              <a:t>38</a:t>
            </a:fld>
            <a:endParaRPr lang="en-US"/>
          </a:p>
        </p:txBody>
      </p:sp>
      <p:sp>
        <p:nvSpPr>
          <p:cNvPr id="5" name="Date Placeholder 4"/>
          <p:cNvSpPr>
            <a:spLocks noGrp="1"/>
          </p:cNvSpPr>
          <p:nvPr>
            <p:ph type="dt" sz="half" idx="10"/>
          </p:nvPr>
        </p:nvSpPr>
        <p:spPr/>
        <p:txBody>
          <a:bodyPr/>
          <a:lstStyle/>
          <a:p>
            <a:fld id="{8C355C18-DCB7-0149-A516-FD4D3B860986}"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Tree>
    <p:extLst>
      <p:ext uri="{BB962C8B-B14F-4D97-AF65-F5344CB8AC3E}">
        <p14:creationId xmlns:p14="http://schemas.microsoft.com/office/powerpoint/2010/main" val="142568815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1776412" y="3352800"/>
            <a:ext cx="2819400" cy="3352800"/>
          </a:xfrm>
          <a:prstGeom prst="rect">
            <a:avLst/>
          </a:prstGeom>
          <a:solidFill>
            <a:srgbClr val="FFFF99">
              <a:alpha val="50195"/>
            </a:srgbClr>
          </a:solidFill>
          <a:ln w="9525">
            <a:solidFill>
              <a:schemeClr val="tx1"/>
            </a:solidFill>
            <a:miter lim="800000"/>
            <a:headEnd/>
            <a:tailEnd/>
          </a:ln>
        </p:spPr>
        <p:txBody>
          <a:bodyPr wrap="none" anchor="ctr"/>
          <a:lstStyle/>
          <a:p>
            <a:pPr algn="ctr" eaLnBrk="0" hangingPunct="0"/>
            <a:endParaRPr lang="en-US" sz="2400">
              <a:latin typeface="Times New Roman" pitchFamily="18" charset="0"/>
            </a:endParaRPr>
          </a:p>
        </p:txBody>
      </p:sp>
      <p:sp>
        <p:nvSpPr>
          <p:cNvPr id="11267" name="Text Box 3"/>
          <p:cNvSpPr txBox="1">
            <a:spLocks noChangeArrowheads="1"/>
          </p:cNvSpPr>
          <p:nvPr/>
        </p:nvSpPr>
        <p:spPr bwMode="auto">
          <a:xfrm>
            <a:off x="2677497" y="2998597"/>
            <a:ext cx="1079142" cy="369332"/>
          </a:xfrm>
          <a:prstGeom prst="rect">
            <a:avLst/>
          </a:prstGeom>
          <a:noFill/>
          <a:ln w="9525">
            <a:noFill/>
            <a:prstDash val="dash"/>
            <a:miter lim="800000"/>
            <a:headEnd/>
            <a:tailEnd/>
          </a:ln>
        </p:spPr>
        <p:txBody>
          <a:bodyPr wrap="none">
            <a:spAutoFit/>
          </a:bodyPr>
          <a:lstStyle/>
          <a:p>
            <a:pPr algn="ctr" eaLnBrk="0" hangingPunct="0"/>
            <a:r>
              <a:rPr lang="en-US" b="1" dirty="0">
                <a:solidFill>
                  <a:srgbClr val="008000"/>
                </a:solidFill>
                <a:latin typeface="+mj-lt"/>
              </a:rPr>
              <a:t>Matrix </a:t>
            </a:r>
            <a:r>
              <a:rPr lang="en-US" b="1" i="1" dirty="0">
                <a:solidFill>
                  <a:srgbClr val="008000"/>
                </a:solidFill>
                <a:latin typeface="+mj-lt"/>
              </a:rPr>
              <a:t>M</a:t>
            </a:r>
          </a:p>
        </p:txBody>
      </p:sp>
      <p:sp>
        <p:nvSpPr>
          <p:cNvPr id="11268" name="Text Box 4"/>
          <p:cNvSpPr txBox="1">
            <a:spLocks noChangeArrowheads="1"/>
          </p:cNvSpPr>
          <p:nvPr/>
        </p:nvSpPr>
        <p:spPr bwMode="auto">
          <a:xfrm>
            <a:off x="5074968" y="4724400"/>
            <a:ext cx="843501" cy="369332"/>
          </a:xfrm>
          <a:prstGeom prst="rect">
            <a:avLst/>
          </a:prstGeom>
          <a:noFill/>
          <a:ln w="9525">
            <a:noFill/>
            <a:prstDash val="dash"/>
            <a:miter lim="800000"/>
            <a:headEnd/>
            <a:tailEnd/>
          </a:ln>
        </p:spPr>
        <p:txBody>
          <a:bodyPr wrap="none">
            <a:spAutoFit/>
          </a:bodyPr>
          <a:lstStyle/>
          <a:p>
            <a:pPr algn="ctr" eaLnBrk="0" hangingPunct="0"/>
            <a:r>
              <a:rPr lang="en-US" b="1" i="1" dirty="0">
                <a:solidFill>
                  <a:srgbClr val="008000"/>
                </a:solidFill>
                <a:latin typeface="+mj-lt"/>
              </a:rPr>
              <a:t>r </a:t>
            </a:r>
            <a:r>
              <a:rPr lang="en-US" b="1" dirty="0">
                <a:solidFill>
                  <a:srgbClr val="008000"/>
                </a:solidFill>
                <a:latin typeface="+mj-lt"/>
              </a:rPr>
              <a:t> rows</a:t>
            </a:r>
          </a:p>
        </p:txBody>
      </p:sp>
      <p:sp>
        <p:nvSpPr>
          <p:cNvPr id="11269" name="Line 5"/>
          <p:cNvSpPr>
            <a:spLocks noChangeShapeType="1"/>
          </p:cNvSpPr>
          <p:nvPr/>
        </p:nvSpPr>
        <p:spPr bwMode="auto">
          <a:xfrm>
            <a:off x="1395412" y="3962400"/>
            <a:ext cx="3505200" cy="0"/>
          </a:xfrm>
          <a:prstGeom prst="line">
            <a:avLst/>
          </a:prstGeom>
          <a:noFill/>
          <a:ln w="9525">
            <a:solidFill>
              <a:schemeClr val="tx1"/>
            </a:solidFill>
            <a:round/>
            <a:headEnd/>
            <a:tailEnd/>
          </a:ln>
        </p:spPr>
        <p:txBody>
          <a:bodyPr/>
          <a:lstStyle/>
          <a:p>
            <a:endParaRPr lang="en-US"/>
          </a:p>
        </p:txBody>
      </p:sp>
      <p:sp>
        <p:nvSpPr>
          <p:cNvPr id="11270" name="Line 6"/>
          <p:cNvSpPr>
            <a:spLocks noChangeShapeType="1"/>
          </p:cNvSpPr>
          <p:nvPr/>
        </p:nvSpPr>
        <p:spPr bwMode="auto">
          <a:xfrm>
            <a:off x="1395412" y="4572000"/>
            <a:ext cx="3505200" cy="0"/>
          </a:xfrm>
          <a:prstGeom prst="line">
            <a:avLst/>
          </a:prstGeom>
          <a:noFill/>
          <a:ln w="9525">
            <a:solidFill>
              <a:schemeClr val="tx1"/>
            </a:solidFill>
            <a:round/>
            <a:headEnd/>
            <a:tailEnd/>
          </a:ln>
        </p:spPr>
        <p:txBody>
          <a:bodyPr/>
          <a:lstStyle/>
          <a:p>
            <a:endParaRPr lang="en-US"/>
          </a:p>
        </p:txBody>
      </p:sp>
      <p:sp>
        <p:nvSpPr>
          <p:cNvPr id="11271" name="Line 7"/>
          <p:cNvSpPr>
            <a:spLocks noChangeShapeType="1"/>
          </p:cNvSpPr>
          <p:nvPr/>
        </p:nvSpPr>
        <p:spPr bwMode="auto">
          <a:xfrm>
            <a:off x="1395412" y="5181600"/>
            <a:ext cx="3505200" cy="0"/>
          </a:xfrm>
          <a:prstGeom prst="line">
            <a:avLst/>
          </a:prstGeom>
          <a:noFill/>
          <a:ln w="9525">
            <a:solidFill>
              <a:schemeClr val="tx1"/>
            </a:solidFill>
            <a:round/>
            <a:headEnd/>
            <a:tailEnd/>
          </a:ln>
        </p:spPr>
        <p:txBody>
          <a:bodyPr/>
          <a:lstStyle/>
          <a:p>
            <a:endParaRPr lang="en-US"/>
          </a:p>
        </p:txBody>
      </p:sp>
      <p:sp>
        <p:nvSpPr>
          <p:cNvPr id="11272" name="Line 8"/>
          <p:cNvSpPr>
            <a:spLocks noChangeShapeType="1"/>
          </p:cNvSpPr>
          <p:nvPr/>
        </p:nvSpPr>
        <p:spPr bwMode="auto">
          <a:xfrm>
            <a:off x="1395412" y="5943600"/>
            <a:ext cx="3505200" cy="0"/>
          </a:xfrm>
          <a:prstGeom prst="line">
            <a:avLst/>
          </a:prstGeom>
          <a:noFill/>
          <a:ln w="9525">
            <a:solidFill>
              <a:schemeClr val="tx1"/>
            </a:solidFill>
            <a:round/>
            <a:headEnd/>
            <a:tailEnd/>
          </a:ln>
        </p:spPr>
        <p:txBody>
          <a:bodyPr/>
          <a:lstStyle/>
          <a:p>
            <a:endParaRPr lang="en-US"/>
          </a:p>
        </p:txBody>
      </p:sp>
      <p:sp>
        <p:nvSpPr>
          <p:cNvPr id="11273" name="Line 9"/>
          <p:cNvSpPr>
            <a:spLocks noChangeShapeType="1"/>
          </p:cNvSpPr>
          <p:nvPr/>
        </p:nvSpPr>
        <p:spPr bwMode="auto">
          <a:xfrm flipV="1">
            <a:off x="5434012" y="4572000"/>
            <a:ext cx="0" cy="228600"/>
          </a:xfrm>
          <a:prstGeom prst="line">
            <a:avLst/>
          </a:prstGeom>
          <a:noFill/>
          <a:ln w="9525">
            <a:solidFill>
              <a:schemeClr val="tx1"/>
            </a:solidFill>
            <a:round/>
            <a:headEnd/>
            <a:tailEnd type="triangle" w="med" len="med"/>
          </a:ln>
        </p:spPr>
        <p:txBody>
          <a:bodyPr/>
          <a:lstStyle/>
          <a:p>
            <a:endParaRPr lang="en-US"/>
          </a:p>
        </p:txBody>
      </p:sp>
      <p:sp>
        <p:nvSpPr>
          <p:cNvPr id="11274" name="Line 10"/>
          <p:cNvSpPr>
            <a:spLocks noChangeShapeType="1"/>
          </p:cNvSpPr>
          <p:nvPr/>
        </p:nvSpPr>
        <p:spPr bwMode="auto">
          <a:xfrm>
            <a:off x="5434012" y="5029200"/>
            <a:ext cx="0" cy="228600"/>
          </a:xfrm>
          <a:prstGeom prst="line">
            <a:avLst/>
          </a:prstGeom>
          <a:noFill/>
          <a:ln w="9525">
            <a:solidFill>
              <a:schemeClr val="tx1"/>
            </a:solidFill>
            <a:round/>
            <a:headEnd/>
            <a:tailEnd type="triangle" w="med" len="med"/>
          </a:ln>
        </p:spPr>
        <p:txBody>
          <a:bodyPr/>
          <a:lstStyle/>
          <a:p>
            <a:endParaRPr lang="en-US"/>
          </a:p>
        </p:txBody>
      </p:sp>
      <p:sp>
        <p:nvSpPr>
          <p:cNvPr id="11275" name="Line 11"/>
          <p:cNvSpPr>
            <a:spLocks noChangeShapeType="1"/>
          </p:cNvSpPr>
          <p:nvPr/>
        </p:nvSpPr>
        <p:spPr bwMode="auto">
          <a:xfrm flipV="1">
            <a:off x="6881812" y="3276600"/>
            <a:ext cx="0" cy="1066800"/>
          </a:xfrm>
          <a:prstGeom prst="line">
            <a:avLst/>
          </a:prstGeom>
          <a:noFill/>
          <a:ln w="9525">
            <a:solidFill>
              <a:schemeClr val="tx1"/>
            </a:solidFill>
            <a:round/>
            <a:headEnd/>
            <a:tailEnd type="triangle" w="med" len="med"/>
          </a:ln>
        </p:spPr>
        <p:txBody>
          <a:bodyPr/>
          <a:lstStyle/>
          <a:p>
            <a:endParaRPr lang="en-US"/>
          </a:p>
        </p:txBody>
      </p:sp>
      <p:sp>
        <p:nvSpPr>
          <p:cNvPr id="11276" name="Line 12"/>
          <p:cNvSpPr>
            <a:spLocks noChangeShapeType="1"/>
          </p:cNvSpPr>
          <p:nvPr/>
        </p:nvSpPr>
        <p:spPr bwMode="auto">
          <a:xfrm>
            <a:off x="6881812" y="5257800"/>
            <a:ext cx="0" cy="1371600"/>
          </a:xfrm>
          <a:prstGeom prst="line">
            <a:avLst/>
          </a:prstGeom>
          <a:noFill/>
          <a:ln w="9525">
            <a:solidFill>
              <a:schemeClr val="tx1"/>
            </a:solidFill>
            <a:round/>
            <a:headEnd/>
            <a:tailEnd type="triangle" w="med" len="med"/>
          </a:ln>
        </p:spPr>
        <p:txBody>
          <a:bodyPr/>
          <a:lstStyle/>
          <a:p>
            <a:endParaRPr lang="en-US"/>
          </a:p>
        </p:txBody>
      </p:sp>
      <p:sp>
        <p:nvSpPr>
          <p:cNvPr id="11277" name="Text Box 13"/>
          <p:cNvSpPr txBox="1">
            <a:spLocks noChangeArrowheads="1"/>
          </p:cNvSpPr>
          <p:nvPr/>
        </p:nvSpPr>
        <p:spPr bwMode="auto">
          <a:xfrm>
            <a:off x="6445817" y="4648200"/>
            <a:ext cx="998991" cy="369332"/>
          </a:xfrm>
          <a:prstGeom prst="rect">
            <a:avLst/>
          </a:prstGeom>
          <a:noFill/>
          <a:ln w="9525">
            <a:noFill/>
            <a:prstDash val="dash"/>
            <a:miter lim="800000"/>
            <a:headEnd/>
            <a:tailEnd/>
          </a:ln>
        </p:spPr>
        <p:txBody>
          <a:bodyPr wrap="none">
            <a:spAutoFit/>
          </a:bodyPr>
          <a:lstStyle/>
          <a:p>
            <a:pPr algn="ctr" eaLnBrk="0" hangingPunct="0"/>
            <a:r>
              <a:rPr lang="en-US" b="1" i="1">
                <a:solidFill>
                  <a:srgbClr val="008000"/>
                </a:solidFill>
                <a:latin typeface="+mj-lt"/>
              </a:rPr>
              <a:t>b </a:t>
            </a:r>
            <a:r>
              <a:rPr lang="en-US" b="1">
                <a:solidFill>
                  <a:srgbClr val="008000"/>
                </a:solidFill>
                <a:latin typeface="+mj-lt"/>
              </a:rPr>
              <a:t> bands</a:t>
            </a:r>
          </a:p>
        </p:txBody>
      </p:sp>
      <p:sp>
        <p:nvSpPr>
          <p:cNvPr id="11278" name="Rectangle 14"/>
          <p:cNvSpPr>
            <a:spLocks noChangeArrowheads="1"/>
          </p:cNvSpPr>
          <p:nvPr/>
        </p:nvSpPr>
        <p:spPr bwMode="auto">
          <a:xfrm>
            <a:off x="2690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79" name="Rectangle 15"/>
          <p:cNvSpPr>
            <a:spLocks noChangeArrowheads="1"/>
          </p:cNvSpPr>
          <p:nvPr/>
        </p:nvSpPr>
        <p:spPr bwMode="auto">
          <a:xfrm>
            <a:off x="2309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0" name="Rectangle 16"/>
          <p:cNvSpPr>
            <a:spLocks noChangeArrowheads="1"/>
          </p:cNvSpPr>
          <p:nvPr/>
        </p:nvSpPr>
        <p:spPr bwMode="auto">
          <a:xfrm>
            <a:off x="1928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1" name="Rectangle 17"/>
          <p:cNvSpPr>
            <a:spLocks noChangeArrowheads="1"/>
          </p:cNvSpPr>
          <p:nvPr/>
        </p:nvSpPr>
        <p:spPr bwMode="auto">
          <a:xfrm>
            <a:off x="3452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2" name="Rectangle 18"/>
          <p:cNvSpPr>
            <a:spLocks noChangeArrowheads="1"/>
          </p:cNvSpPr>
          <p:nvPr/>
        </p:nvSpPr>
        <p:spPr bwMode="auto">
          <a:xfrm>
            <a:off x="3833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3" name="Rectangle 19"/>
          <p:cNvSpPr>
            <a:spLocks noChangeArrowheads="1"/>
          </p:cNvSpPr>
          <p:nvPr/>
        </p:nvSpPr>
        <p:spPr bwMode="auto">
          <a:xfrm>
            <a:off x="3071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4" name="Rectangle 20"/>
          <p:cNvSpPr>
            <a:spLocks noChangeArrowheads="1"/>
          </p:cNvSpPr>
          <p:nvPr/>
        </p:nvSpPr>
        <p:spPr bwMode="auto">
          <a:xfrm>
            <a:off x="4214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5" name="Rectangle 21"/>
          <p:cNvSpPr>
            <a:spLocks noChangeArrowheads="1"/>
          </p:cNvSpPr>
          <p:nvPr/>
        </p:nvSpPr>
        <p:spPr bwMode="auto">
          <a:xfrm>
            <a:off x="1700212" y="1293812"/>
            <a:ext cx="2514600" cy="762000"/>
          </a:xfrm>
          <a:prstGeom prst="rect">
            <a:avLst/>
          </a:prstGeom>
          <a:solidFill>
            <a:schemeClr val="accent1">
              <a:alpha val="50195"/>
            </a:schemeClr>
          </a:solidFill>
          <a:ln w="9525">
            <a:solidFill>
              <a:schemeClr val="tx1"/>
            </a:solidFill>
            <a:miter lim="800000"/>
            <a:headEnd/>
            <a:tailEnd/>
          </a:ln>
        </p:spPr>
        <p:txBody>
          <a:bodyPr wrap="none" anchor="ctr"/>
          <a:lstStyle/>
          <a:p>
            <a:pPr algn="ctr" eaLnBrk="0" hangingPunct="0"/>
            <a:r>
              <a:rPr lang="en-US" sz="2000" b="1" dirty="0">
                <a:latin typeface="+mj-lt"/>
              </a:rPr>
              <a:t>Buckets</a:t>
            </a:r>
          </a:p>
          <a:p>
            <a:pPr algn="ctr" eaLnBrk="0" hangingPunct="0"/>
            <a:endParaRPr lang="en-US" b="1" dirty="0">
              <a:latin typeface="+mj-lt"/>
            </a:endParaRPr>
          </a:p>
        </p:txBody>
      </p:sp>
      <p:sp>
        <p:nvSpPr>
          <p:cNvPr id="11286" name="Line 22"/>
          <p:cNvSpPr>
            <a:spLocks noChangeShapeType="1"/>
          </p:cNvSpPr>
          <p:nvPr/>
        </p:nvSpPr>
        <p:spPr bwMode="auto">
          <a:xfrm>
            <a:off x="2309812" y="1293812"/>
            <a:ext cx="0" cy="762000"/>
          </a:xfrm>
          <a:prstGeom prst="line">
            <a:avLst/>
          </a:prstGeom>
          <a:noFill/>
          <a:ln w="9525">
            <a:solidFill>
              <a:schemeClr val="tx1"/>
            </a:solidFill>
            <a:round/>
            <a:headEnd/>
            <a:tailEnd/>
          </a:ln>
        </p:spPr>
        <p:txBody>
          <a:bodyPr/>
          <a:lstStyle/>
          <a:p>
            <a:endParaRPr lang="en-US"/>
          </a:p>
        </p:txBody>
      </p:sp>
      <p:sp>
        <p:nvSpPr>
          <p:cNvPr id="11287" name="Line 23"/>
          <p:cNvSpPr>
            <a:spLocks noChangeShapeType="1"/>
          </p:cNvSpPr>
          <p:nvPr/>
        </p:nvSpPr>
        <p:spPr bwMode="auto">
          <a:xfrm>
            <a:off x="2919412" y="1293812"/>
            <a:ext cx="0" cy="762000"/>
          </a:xfrm>
          <a:prstGeom prst="line">
            <a:avLst/>
          </a:prstGeom>
          <a:noFill/>
          <a:ln w="9525">
            <a:solidFill>
              <a:schemeClr val="tx1"/>
            </a:solidFill>
            <a:round/>
            <a:headEnd/>
            <a:tailEnd/>
          </a:ln>
        </p:spPr>
        <p:txBody>
          <a:bodyPr/>
          <a:lstStyle/>
          <a:p>
            <a:endParaRPr lang="en-US"/>
          </a:p>
        </p:txBody>
      </p:sp>
      <p:sp>
        <p:nvSpPr>
          <p:cNvPr id="11288" name="Line 24"/>
          <p:cNvSpPr>
            <a:spLocks noChangeShapeType="1"/>
          </p:cNvSpPr>
          <p:nvPr/>
        </p:nvSpPr>
        <p:spPr bwMode="auto">
          <a:xfrm>
            <a:off x="3529012" y="1293812"/>
            <a:ext cx="0" cy="762000"/>
          </a:xfrm>
          <a:prstGeom prst="line">
            <a:avLst/>
          </a:prstGeom>
          <a:noFill/>
          <a:ln w="9525">
            <a:solidFill>
              <a:schemeClr val="tx1"/>
            </a:solidFill>
            <a:round/>
            <a:headEnd/>
            <a:tailEnd/>
          </a:ln>
        </p:spPr>
        <p:txBody>
          <a:bodyPr/>
          <a:lstStyle/>
          <a:p>
            <a:endParaRPr lang="en-US"/>
          </a:p>
        </p:txBody>
      </p:sp>
      <p:sp>
        <p:nvSpPr>
          <p:cNvPr id="11289" name="Line 25"/>
          <p:cNvSpPr>
            <a:spLocks noChangeShapeType="1"/>
          </p:cNvSpPr>
          <p:nvPr/>
        </p:nvSpPr>
        <p:spPr bwMode="auto">
          <a:xfrm flipV="1">
            <a:off x="2005012" y="1752600"/>
            <a:ext cx="457200" cy="2209800"/>
          </a:xfrm>
          <a:prstGeom prst="line">
            <a:avLst/>
          </a:prstGeom>
          <a:noFill/>
          <a:ln w="12700">
            <a:solidFill>
              <a:srgbClr val="D60093"/>
            </a:solidFill>
            <a:round/>
            <a:headEnd/>
            <a:tailEnd type="triangle" w="med" len="med"/>
          </a:ln>
        </p:spPr>
        <p:txBody>
          <a:bodyPr/>
          <a:lstStyle/>
          <a:p>
            <a:endParaRPr lang="en-US"/>
          </a:p>
        </p:txBody>
      </p:sp>
      <p:sp>
        <p:nvSpPr>
          <p:cNvPr id="11291" name="Line 27"/>
          <p:cNvSpPr>
            <a:spLocks noChangeShapeType="1"/>
          </p:cNvSpPr>
          <p:nvPr/>
        </p:nvSpPr>
        <p:spPr bwMode="auto">
          <a:xfrm flipH="1" flipV="1">
            <a:off x="2005012" y="1752598"/>
            <a:ext cx="762000" cy="2209802"/>
          </a:xfrm>
          <a:prstGeom prst="line">
            <a:avLst/>
          </a:prstGeom>
          <a:noFill/>
          <a:ln w="12700">
            <a:solidFill>
              <a:srgbClr val="D60093"/>
            </a:solidFill>
            <a:round/>
            <a:headEnd/>
            <a:tailEnd type="triangle" w="med" len="med"/>
          </a:ln>
        </p:spPr>
        <p:txBody>
          <a:bodyPr/>
          <a:lstStyle/>
          <a:p>
            <a:endParaRPr lang="en-US"/>
          </a:p>
        </p:txBody>
      </p:sp>
      <p:sp>
        <p:nvSpPr>
          <p:cNvPr id="11292" name="Line 28"/>
          <p:cNvSpPr>
            <a:spLocks noChangeShapeType="1"/>
          </p:cNvSpPr>
          <p:nvPr/>
        </p:nvSpPr>
        <p:spPr bwMode="auto">
          <a:xfrm flipV="1">
            <a:off x="3148012" y="1752600"/>
            <a:ext cx="152400" cy="2209800"/>
          </a:xfrm>
          <a:prstGeom prst="line">
            <a:avLst/>
          </a:prstGeom>
          <a:noFill/>
          <a:ln w="12700">
            <a:solidFill>
              <a:srgbClr val="D60093"/>
            </a:solidFill>
            <a:round/>
            <a:headEnd/>
            <a:tailEnd type="triangle" w="med" len="med"/>
          </a:ln>
        </p:spPr>
        <p:txBody>
          <a:bodyPr/>
          <a:lstStyle/>
          <a:p>
            <a:endParaRPr lang="en-US"/>
          </a:p>
        </p:txBody>
      </p:sp>
      <p:sp>
        <p:nvSpPr>
          <p:cNvPr id="11293" name="Line 29"/>
          <p:cNvSpPr>
            <a:spLocks noChangeShapeType="1"/>
          </p:cNvSpPr>
          <p:nvPr/>
        </p:nvSpPr>
        <p:spPr bwMode="auto">
          <a:xfrm flipH="1" flipV="1">
            <a:off x="2690812" y="1752598"/>
            <a:ext cx="838200" cy="2209802"/>
          </a:xfrm>
          <a:prstGeom prst="line">
            <a:avLst/>
          </a:prstGeom>
          <a:noFill/>
          <a:ln w="12700">
            <a:solidFill>
              <a:srgbClr val="D60093"/>
            </a:solidFill>
            <a:round/>
            <a:headEnd/>
            <a:tailEnd type="triangle" w="med" len="med"/>
          </a:ln>
        </p:spPr>
        <p:txBody>
          <a:bodyPr/>
          <a:lstStyle/>
          <a:p>
            <a:endParaRPr lang="en-US"/>
          </a:p>
        </p:txBody>
      </p:sp>
      <p:sp>
        <p:nvSpPr>
          <p:cNvPr id="11294" name="Line 30"/>
          <p:cNvSpPr>
            <a:spLocks noChangeShapeType="1"/>
          </p:cNvSpPr>
          <p:nvPr/>
        </p:nvSpPr>
        <p:spPr bwMode="auto">
          <a:xfrm flipV="1">
            <a:off x="3909038" y="1684749"/>
            <a:ext cx="100986" cy="2277650"/>
          </a:xfrm>
          <a:prstGeom prst="line">
            <a:avLst/>
          </a:prstGeom>
          <a:noFill/>
          <a:ln w="12700">
            <a:solidFill>
              <a:srgbClr val="D60093"/>
            </a:solidFill>
            <a:round/>
            <a:headEnd/>
            <a:tailEnd type="triangle" w="med" len="med"/>
          </a:ln>
        </p:spPr>
        <p:txBody>
          <a:bodyPr/>
          <a:lstStyle/>
          <a:p>
            <a:endParaRPr lang="en-US"/>
          </a:p>
        </p:txBody>
      </p:sp>
      <p:sp>
        <p:nvSpPr>
          <p:cNvPr id="11295" name="Line 31"/>
          <p:cNvSpPr>
            <a:spLocks noChangeShapeType="1"/>
          </p:cNvSpPr>
          <p:nvPr/>
        </p:nvSpPr>
        <p:spPr bwMode="auto">
          <a:xfrm flipH="1" flipV="1">
            <a:off x="3452810" y="1752598"/>
            <a:ext cx="838201" cy="2209801"/>
          </a:xfrm>
          <a:prstGeom prst="line">
            <a:avLst/>
          </a:prstGeom>
          <a:noFill/>
          <a:ln w="12700">
            <a:solidFill>
              <a:srgbClr val="D60093"/>
            </a:solidFill>
            <a:round/>
            <a:headEnd/>
            <a:tailEnd type="triangle" w="med" len="med"/>
          </a:ln>
        </p:spPr>
        <p:txBody>
          <a:bodyPr/>
          <a:lstStyle/>
          <a:p>
            <a:endParaRPr lang="en-US"/>
          </a:p>
        </p:txBody>
      </p:sp>
      <p:sp>
        <p:nvSpPr>
          <p:cNvPr id="38" name="Title 37"/>
          <p:cNvSpPr>
            <a:spLocks noGrp="1"/>
          </p:cNvSpPr>
          <p:nvPr>
            <p:ph type="title"/>
          </p:nvPr>
        </p:nvSpPr>
        <p:spPr/>
        <p:txBody>
          <a:bodyPr/>
          <a:lstStyle/>
          <a:p>
            <a:r>
              <a:rPr lang="en-US" dirty="0"/>
              <a:t>Hashing Bands</a:t>
            </a:r>
          </a:p>
        </p:txBody>
      </p:sp>
      <p:sp>
        <p:nvSpPr>
          <p:cNvPr id="39" name="Date Placeholder 38"/>
          <p:cNvSpPr>
            <a:spLocks noGrp="1"/>
          </p:cNvSpPr>
          <p:nvPr>
            <p:ph type="dt" sz="half" idx="10"/>
          </p:nvPr>
        </p:nvSpPr>
        <p:spPr/>
        <p:txBody>
          <a:bodyPr/>
          <a:lstStyle/>
          <a:p>
            <a:fld id="{299F2A3D-E185-CF42-ACDC-385E4645F54D}" type="datetime1">
              <a:rPr lang="en-US" smtClean="0"/>
              <a:t>3/30/2018</a:t>
            </a:fld>
            <a:endParaRPr lang="en-US"/>
          </a:p>
        </p:txBody>
      </p:sp>
      <p:sp>
        <p:nvSpPr>
          <p:cNvPr id="41" name="Footer Placeholder 40"/>
          <p:cNvSpPr>
            <a:spLocks noGrp="1"/>
          </p:cNvSpPr>
          <p:nvPr>
            <p:ph type="ftr" sz="quarter" idx="11"/>
          </p:nvPr>
        </p:nvSpPr>
        <p:spPr/>
        <p:txBody>
          <a:bodyPr/>
          <a:lstStyle/>
          <a:p>
            <a:r>
              <a:rPr lang="en-US"/>
              <a:t>Jure Leskovec, Stanford CS246: Mining Massive Datasets</a:t>
            </a:r>
          </a:p>
        </p:txBody>
      </p:sp>
      <p:sp>
        <p:nvSpPr>
          <p:cNvPr id="40" name="Slide Number Placeholder 39"/>
          <p:cNvSpPr>
            <a:spLocks noGrp="1"/>
          </p:cNvSpPr>
          <p:nvPr>
            <p:ph type="sldNum" sz="quarter" idx="12"/>
          </p:nvPr>
        </p:nvSpPr>
        <p:spPr/>
        <p:txBody>
          <a:bodyPr/>
          <a:lstStyle/>
          <a:p>
            <a:fld id="{19B12225-5612-419B-A8D5-4B8EEE4C217E}" type="slidenum">
              <a:rPr lang="en-US" smtClean="0"/>
              <a:pPr/>
              <a:t>39</a:t>
            </a:fld>
            <a:endParaRPr lang="en-US"/>
          </a:p>
        </p:txBody>
      </p:sp>
      <p:sp>
        <p:nvSpPr>
          <p:cNvPr id="42" name="Line 26"/>
          <p:cNvSpPr>
            <a:spLocks noChangeShapeType="1"/>
          </p:cNvSpPr>
          <p:nvPr/>
        </p:nvSpPr>
        <p:spPr bwMode="auto">
          <a:xfrm flipV="1">
            <a:off x="2386012" y="1684750"/>
            <a:ext cx="1547812" cy="2277650"/>
          </a:xfrm>
          <a:prstGeom prst="line">
            <a:avLst/>
          </a:prstGeom>
          <a:noFill/>
          <a:ln w="12700">
            <a:solidFill>
              <a:srgbClr val="D60093"/>
            </a:solidFill>
            <a:round/>
            <a:headEnd/>
            <a:tailEnd type="triangle" w="med" len="med"/>
          </a:ln>
        </p:spPr>
        <p:txBody>
          <a:bodyPr/>
          <a:lstStyle/>
          <a:p>
            <a:endParaRPr lang="en-US"/>
          </a:p>
        </p:txBody>
      </p:sp>
      <p:grpSp>
        <p:nvGrpSpPr>
          <p:cNvPr id="43" name="Group 32"/>
          <p:cNvGrpSpPr>
            <a:grpSpLocks/>
          </p:cNvGrpSpPr>
          <p:nvPr/>
        </p:nvGrpSpPr>
        <p:grpSpPr bwMode="auto">
          <a:xfrm>
            <a:off x="4114799" y="1217612"/>
            <a:ext cx="3810000" cy="915988"/>
            <a:chOff x="2385" y="260"/>
            <a:chExt cx="2400" cy="577"/>
          </a:xfrm>
        </p:grpSpPr>
        <p:sp>
          <p:nvSpPr>
            <p:cNvPr id="44" name="Text Box 33"/>
            <p:cNvSpPr txBox="1">
              <a:spLocks noChangeArrowheads="1"/>
            </p:cNvSpPr>
            <p:nvPr/>
          </p:nvSpPr>
          <p:spPr bwMode="auto">
            <a:xfrm>
              <a:off x="3254" y="260"/>
              <a:ext cx="1531" cy="577"/>
            </a:xfrm>
            <a:prstGeom prst="rect">
              <a:avLst/>
            </a:prstGeom>
            <a:noFill/>
            <a:ln w="9525">
              <a:noFill/>
              <a:miter lim="800000"/>
              <a:headEnd/>
              <a:tailEnd/>
            </a:ln>
          </p:spPr>
          <p:txBody>
            <a:bodyPr wrap="none">
              <a:spAutoFit/>
            </a:bodyPr>
            <a:lstStyle/>
            <a:p>
              <a:pPr eaLnBrk="0" hangingPunct="0"/>
              <a:r>
                <a:rPr lang="en-US" dirty="0">
                  <a:latin typeface="Arial" pitchFamily="34" charset="0"/>
                  <a:cs typeface="Arial" pitchFamily="34" charset="0"/>
                </a:rPr>
                <a:t>Columns 2 and 6</a:t>
              </a:r>
            </a:p>
            <a:p>
              <a:pPr eaLnBrk="0" hangingPunct="0"/>
              <a:r>
                <a:rPr lang="en-US" dirty="0">
                  <a:latin typeface="Arial" pitchFamily="34" charset="0"/>
                  <a:cs typeface="Arial" pitchFamily="34" charset="0"/>
                </a:rPr>
                <a:t>are probably identical </a:t>
              </a:r>
            </a:p>
            <a:p>
              <a:pPr eaLnBrk="0" hangingPunct="0"/>
              <a:r>
                <a:rPr lang="en-US" dirty="0">
                  <a:latin typeface="Arial" pitchFamily="34" charset="0"/>
                  <a:cs typeface="Arial" pitchFamily="34" charset="0"/>
                </a:rPr>
                <a:t>(</a:t>
              </a:r>
              <a:r>
                <a:rPr lang="en-US" b="1" dirty="0">
                  <a:solidFill>
                    <a:srgbClr val="D60093"/>
                  </a:solidFill>
                  <a:latin typeface="Arial" pitchFamily="34" charset="0"/>
                  <a:cs typeface="Arial" pitchFamily="34" charset="0"/>
                </a:rPr>
                <a:t>candidate pair</a:t>
              </a:r>
              <a:r>
                <a:rPr lang="en-US" dirty="0">
                  <a:latin typeface="Arial" pitchFamily="34" charset="0"/>
                  <a:cs typeface="Arial" pitchFamily="34" charset="0"/>
                </a:rPr>
                <a:t>)</a:t>
              </a:r>
            </a:p>
          </p:txBody>
        </p:sp>
        <p:sp>
          <p:nvSpPr>
            <p:cNvPr id="45" name="Line 34"/>
            <p:cNvSpPr>
              <a:spLocks noChangeShapeType="1"/>
            </p:cNvSpPr>
            <p:nvPr/>
          </p:nvSpPr>
          <p:spPr bwMode="auto">
            <a:xfrm flipH="1">
              <a:off x="2385" y="480"/>
              <a:ext cx="831" cy="68"/>
            </a:xfrm>
            <a:prstGeom prst="line">
              <a:avLst/>
            </a:prstGeom>
            <a:noFill/>
            <a:ln w="28575">
              <a:solidFill>
                <a:srgbClr val="FF0000"/>
              </a:solidFill>
              <a:prstDash val="dash"/>
              <a:round/>
              <a:headEnd/>
              <a:tailEnd type="triangle" w="med" len="med"/>
            </a:ln>
          </p:spPr>
          <p:txBody>
            <a:bodyPr/>
            <a:lstStyle/>
            <a:p>
              <a:endParaRPr lang="en-US">
                <a:latin typeface="Arial" pitchFamily="34" charset="0"/>
                <a:cs typeface="Arial" pitchFamily="34" charset="0"/>
              </a:endParaRPr>
            </a:p>
          </p:txBody>
        </p:sp>
      </p:grpSp>
      <p:grpSp>
        <p:nvGrpSpPr>
          <p:cNvPr id="46" name="Group 35"/>
          <p:cNvGrpSpPr>
            <a:grpSpLocks/>
          </p:cNvGrpSpPr>
          <p:nvPr/>
        </p:nvGrpSpPr>
        <p:grpSpPr bwMode="auto">
          <a:xfrm>
            <a:off x="4062412" y="2241551"/>
            <a:ext cx="3452813" cy="646113"/>
            <a:chOff x="2352" y="836"/>
            <a:chExt cx="2175" cy="407"/>
          </a:xfrm>
        </p:grpSpPr>
        <p:sp>
          <p:nvSpPr>
            <p:cNvPr id="47" name="Text Box 36"/>
            <p:cNvSpPr txBox="1">
              <a:spLocks noChangeArrowheads="1"/>
            </p:cNvSpPr>
            <p:nvPr/>
          </p:nvSpPr>
          <p:spPr bwMode="auto">
            <a:xfrm>
              <a:off x="3062" y="836"/>
              <a:ext cx="1465" cy="407"/>
            </a:xfrm>
            <a:prstGeom prst="rect">
              <a:avLst/>
            </a:prstGeom>
            <a:noFill/>
            <a:ln w="9525">
              <a:noFill/>
              <a:miter lim="800000"/>
              <a:headEnd/>
              <a:tailEnd/>
            </a:ln>
          </p:spPr>
          <p:txBody>
            <a:bodyPr wrap="none">
              <a:spAutoFit/>
            </a:bodyPr>
            <a:lstStyle/>
            <a:p>
              <a:pPr eaLnBrk="0" hangingPunct="0"/>
              <a:r>
                <a:rPr lang="en-US" dirty="0">
                  <a:latin typeface="Arial" pitchFamily="34" charset="0"/>
                  <a:cs typeface="Arial" pitchFamily="34" charset="0"/>
                </a:rPr>
                <a:t>Columns 6 and 7 are</a:t>
              </a:r>
            </a:p>
            <a:p>
              <a:pPr eaLnBrk="0" hangingPunct="0"/>
              <a:r>
                <a:rPr lang="en-US" dirty="0">
                  <a:latin typeface="Arial" pitchFamily="34" charset="0"/>
                  <a:cs typeface="Arial" pitchFamily="34" charset="0"/>
                </a:rPr>
                <a:t>surely different.</a:t>
              </a:r>
            </a:p>
          </p:txBody>
        </p:sp>
        <p:sp>
          <p:nvSpPr>
            <p:cNvPr id="48" name="Line 37"/>
            <p:cNvSpPr>
              <a:spLocks noChangeShapeType="1"/>
            </p:cNvSpPr>
            <p:nvPr/>
          </p:nvSpPr>
          <p:spPr bwMode="auto">
            <a:xfrm flipH="1">
              <a:off x="2352" y="1056"/>
              <a:ext cx="720" cy="144"/>
            </a:xfrm>
            <a:prstGeom prst="line">
              <a:avLst/>
            </a:prstGeom>
            <a:noFill/>
            <a:ln w="28575">
              <a:solidFill>
                <a:srgbClr val="FF0000"/>
              </a:solidFill>
              <a:prstDash val="dash"/>
              <a:round/>
              <a:headEnd/>
              <a:tailEnd type="triangle" w="med" len="med"/>
            </a:ln>
          </p:spPr>
          <p:txBody>
            <a:bodyPr/>
            <a:lstStyle/>
            <a:p>
              <a:endParaRPr lang="en-US">
                <a:latin typeface="Arial" pitchFamily="34" charset="0"/>
                <a:cs typeface="Arial" pitchFamily="34" charset="0"/>
              </a:endParaRPr>
            </a:p>
          </p:txBody>
        </p:sp>
      </p:grpSp>
    </p:spTree>
    <p:extLst>
      <p:ext uri="{BB962C8B-B14F-4D97-AF65-F5344CB8AC3E}">
        <p14:creationId xmlns:p14="http://schemas.microsoft.com/office/powerpoint/2010/main" val="263547776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3" name="Arrow"/>
          <p:cNvSpPr/>
          <p:nvPr/>
        </p:nvSpPr>
        <p:spPr>
          <a:xfrm>
            <a:off x="5794907" y="3035441"/>
            <a:ext cx="595166" cy="147358"/>
          </a:xfrm>
          <a:prstGeom prst="rightArrow">
            <a:avLst>
              <a:gd name="adj1" fmla="val 60000"/>
              <a:gd name="adj2" fmla="val 47197"/>
            </a:avLst>
          </a:prstGeom>
          <a:solidFill>
            <a:srgbClr val="0070C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24" name="Determining visual similarity"/>
          <p:cNvSpPr txBox="1">
            <a:spLocks noGrp="1"/>
          </p:cNvSpPr>
          <p:nvPr>
            <p:ph type="title"/>
          </p:nvPr>
        </p:nvSpPr>
        <p:spPr>
          <a:prstGeom prst="rect">
            <a:avLst/>
          </a:prstGeom>
        </p:spPr>
        <p:txBody>
          <a:bodyPr/>
          <a:lstStyle/>
          <a:p>
            <a:r>
              <a:rPr lang="en-US" dirty="0"/>
              <a:t>How does it work?</a:t>
            </a:r>
            <a:endParaRPr dirty="0"/>
          </a:p>
        </p:txBody>
      </p:sp>
      <p:sp>
        <p:nvSpPr>
          <p:cNvPr id="2" name="Content Placeholder 1"/>
          <p:cNvSpPr>
            <a:spLocks noGrp="1"/>
          </p:cNvSpPr>
          <p:nvPr>
            <p:ph idx="1"/>
          </p:nvPr>
        </p:nvSpPr>
        <p:spPr>
          <a:xfrm>
            <a:off x="457200" y="5029200"/>
            <a:ext cx="8686800" cy="1675771"/>
          </a:xfrm>
        </p:spPr>
        <p:txBody>
          <a:bodyPr>
            <a:normAutofit fontScale="92500"/>
          </a:bodyPr>
          <a:lstStyle/>
          <a:p>
            <a:r>
              <a:rPr lang="en-US" dirty="0"/>
              <a:t>Collect billions of images</a:t>
            </a:r>
          </a:p>
          <a:p>
            <a:r>
              <a:rPr lang="en-US" dirty="0"/>
              <a:t>Determine feature vector for each image (4k dim)</a:t>
            </a:r>
          </a:p>
          <a:p>
            <a:r>
              <a:rPr lang="en-US" b="1" dirty="0"/>
              <a:t>Given a query </a:t>
            </a:r>
            <a:r>
              <a:rPr lang="en-US" b="1" dirty="0" smtClean="0"/>
              <a:t>Q, find </a:t>
            </a:r>
            <a:r>
              <a:rPr lang="en-US" b="1" dirty="0"/>
              <a:t>nearest neighbors FAST</a:t>
            </a:r>
          </a:p>
        </p:txBody>
      </p:sp>
      <p:sp>
        <p:nvSpPr>
          <p:cNvPr id="1325" name="Rectangle"/>
          <p:cNvSpPr/>
          <p:nvPr/>
        </p:nvSpPr>
        <p:spPr>
          <a:xfrm>
            <a:off x="4624095" y="2787192"/>
            <a:ext cx="1286948" cy="643856"/>
          </a:xfrm>
          <a:prstGeom prst="rect">
            <a:avLst/>
          </a:prstGeom>
          <a:solidFill>
            <a:srgbClr val="00000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3000" b="1">
              <a:latin typeface="Haas Grot Disp R 75" charset="0"/>
              <a:ea typeface="Haas Grot Disp R 75" charset="0"/>
              <a:cs typeface="Haas Grot Disp R 75" charset="0"/>
            </a:endParaRPr>
          </a:p>
        </p:txBody>
      </p:sp>
      <p:sp>
        <p:nvSpPr>
          <p:cNvPr id="1326" name="Hamming…"/>
          <p:cNvSpPr txBox="1"/>
          <p:nvPr/>
        </p:nvSpPr>
        <p:spPr>
          <a:xfrm>
            <a:off x="4813920" y="2905219"/>
            <a:ext cx="907300" cy="407804"/>
          </a:xfrm>
          <a:prstGeom prst="rect">
            <a:avLst/>
          </a:prstGeom>
          <a:ln w="12700">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lgn="ctr" defTabSz="257175">
              <a:lnSpc>
                <a:spcPct val="80000"/>
              </a:lnSpc>
              <a:defRPr sz="2700">
                <a:solidFill>
                  <a:schemeClr val="accent6">
                    <a:hueOff val="-10037902"/>
                    <a:satOff val="57163"/>
                    <a:lumOff val="61006"/>
                  </a:schemeClr>
                </a:solidFill>
                <a:latin typeface="+mn-lt"/>
                <a:ea typeface="+mn-ea"/>
                <a:cs typeface="+mn-cs"/>
                <a:sym typeface="Haas Grot Disp Pinterest Bold"/>
              </a:defRPr>
            </a:pPr>
            <a:r>
              <a:rPr sz="1500" b="1" dirty="0">
                <a:latin typeface="Haas Grot Disp R 75" charset="0"/>
                <a:ea typeface="Haas Grot Disp R 75" charset="0"/>
                <a:cs typeface="Haas Grot Disp R 75" charset="0"/>
              </a:rPr>
              <a:t>Hamming </a:t>
            </a:r>
          </a:p>
          <a:p>
            <a:pPr algn="ctr" defTabSz="257175">
              <a:lnSpc>
                <a:spcPct val="80000"/>
              </a:lnSpc>
              <a:defRPr sz="2700">
                <a:solidFill>
                  <a:schemeClr val="accent6">
                    <a:hueOff val="-10037902"/>
                    <a:satOff val="57163"/>
                    <a:lumOff val="61006"/>
                  </a:schemeClr>
                </a:solidFill>
                <a:latin typeface="+mn-lt"/>
                <a:ea typeface="+mn-ea"/>
                <a:cs typeface="+mn-cs"/>
                <a:sym typeface="Haas Grot Disp Pinterest Bold"/>
              </a:defRPr>
            </a:pPr>
            <a:r>
              <a:rPr sz="1500" b="1" dirty="0">
                <a:latin typeface="Haas Grot Disp R 75" charset="0"/>
                <a:ea typeface="Haas Grot Disp R 75" charset="0"/>
                <a:cs typeface="Haas Grot Disp R 75" charset="0"/>
              </a:rPr>
              <a:t>Distance</a:t>
            </a:r>
          </a:p>
        </p:txBody>
      </p:sp>
      <p:sp>
        <p:nvSpPr>
          <p:cNvPr id="1327" name="Arrow"/>
          <p:cNvSpPr/>
          <p:nvPr/>
        </p:nvSpPr>
        <p:spPr>
          <a:xfrm rot="5400000">
            <a:off x="4975968" y="2415358"/>
            <a:ext cx="583203" cy="147096"/>
          </a:xfrm>
          <a:prstGeom prst="rightArrow">
            <a:avLst>
              <a:gd name="adj1" fmla="val 60000"/>
              <a:gd name="adj2" fmla="val 47281"/>
            </a:avLst>
          </a:prstGeom>
          <a:solidFill>
            <a:srgbClr val="0070C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28" name="Arrow"/>
          <p:cNvSpPr/>
          <p:nvPr/>
        </p:nvSpPr>
        <p:spPr>
          <a:xfrm rot="16200000">
            <a:off x="4975968" y="3652324"/>
            <a:ext cx="583203" cy="147096"/>
          </a:xfrm>
          <a:prstGeom prst="rightArrow">
            <a:avLst>
              <a:gd name="adj1" fmla="val 60000"/>
              <a:gd name="adj2" fmla="val 47281"/>
            </a:avLst>
          </a:prstGeom>
          <a:solidFill>
            <a:srgbClr val="0070C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29" name="Rounded Rectangle"/>
          <p:cNvSpPr/>
          <p:nvPr/>
        </p:nvSpPr>
        <p:spPr>
          <a:xfrm>
            <a:off x="4634623" y="1636770"/>
            <a:ext cx="4128077" cy="656510"/>
          </a:xfrm>
          <a:prstGeom prst="roundRect">
            <a:avLst>
              <a:gd name="adj" fmla="val 10881"/>
            </a:avLst>
          </a:prstGeom>
          <a:solidFill>
            <a:schemeClr val="tx2">
              <a:lumMod val="60000"/>
              <a:lumOff val="40000"/>
            </a:schemeClr>
          </a:solidFill>
          <a:ln w="12700">
            <a:miter lim="400000"/>
          </a:ln>
        </p:spPr>
        <p:txBody>
          <a:bodyPr lIns="19050" tIns="19050" rIns="19050" bIns="19050" anchor="ctr"/>
          <a:lstStyle/>
          <a:p>
            <a:pPr algn="ctr" defTabSz="257175">
              <a:lnSpc>
                <a:spcPct val="80000"/>
              </a:lnSpc>
              <a:defRPr sz="2700">
                <a:solidFill>
                  <a:srgbClr val="FCFEFF"/>
                </a:solidFill>
                <a:latin typeface="+mn-lt"/>
                <a:ea typeface="+mn-ea"/>
                <a:cs typeface="+mn-cs"/>
                <a:sym typeface="Haas Grot Disp Pinterest Bold"/>
              </a:defRPr>
            </a:pPr>
            <a:endParaRPr sz="1013" b="1">
              <a:latin typeface="Haas Grot Disp R 75" charset="0"/>
              <a:ea typeface="Haas Grot Disp R 75" charset="0"/>
              <a:cs typeface="Haas Grot Disp R 75" charset="0"/>
            </a:endParaRPr>
          </a:p>
        </p:txBody>
      </p:sp>
      <p:sp>
        <p:nvSpPr>
          <p:cNvPr id="1330" name="Rounded Rectangle"/>
          <p:cNvSpPr/>
          <p:nvPr/>
        </p:nvSpPr>
        <p:spPr>
          <a:xfrm>
            <a:off x="4634623" y="3867575"/>
            <a:ext cx="4128077" cy="656510"/>
          </a:xfrm>
          <a:prstGeom prst="roundRect">
            <a:avLst>
              <a:gd name="adj" fmla="val 10881"/>
            </a:avLst>
          </a:prstGeom>
          <a:solidFill>
            <a:schemeClr val="tx2">
              <a:lumMod val="60000"/>
              <a:lumOff val="40000"/>
            </a:schemeClr>
          </a:solidFill>
          <a:ln w="12700">
            <a:miter lim="400000"/>
          </a:ln>
        </p:spPr>
        <p:txBody>
          <a:bodyPr lIns="19050" tIns="19050" rIns="19050" bIns="19050" anchor="ctr"/>
          <a:lstStyle/>
          <a:p>
            <a:pPr algn="ctr" defTabSz="257175">
              <a:lnSpc>
                <a:spcPct val="80000"/>
              </a:lnSpc>
              <a:defRPr sz="2700">
                <a:solidFill>
                  <a:srgbClr val="FCFEFF"/>
                </a:solidFill>
                <a:latin typeface="+mn-lt"/>
                <a:ea typeface="+mn-ea"/>
                <a:cs typeface="+mn-cs"/>
                <a:sym typeface="Haas Grot Disp Pinterest Bold"/>
              </a:defRPr>
            </a:pPr>
            <a:endParaRPr sz="1013" b="1">
              <a:latin typeface="Haas Grot Disp R 75" charset="0"/>
              <a:ea typeface="Haas Grot Disp R 75" charset="0"/>
              <a:cs typeface="Haas Grot Disp R 75" charset="0"/>
            </a:endParaRPr>
          </a:p>
        </p:txBody>
      </p:sp>
      <p:sp>
        <p:nvSpPr>
          <p:cNvPr id="1331" name="Image A Feature Vector"/>
          <p:cNvSpPr txBox="1"/>
          <p:nvPr/>
        </p:nvSpPr>
        <p:spPr>
          <a:xfrm>
            <a:off x="4673847" y="3938618"/>
            <a:ext cx="1410643" cy="163186"/>
          </a:xfrm>
          <a:prstGeom prst="rect">
            <a:avLst/>
          </a:prstGeom>
          <a:ln w="12700">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lvl1pPr algn="ctr" defTabSz="685800">
              <a:lnSpc>
                <a:spcPct val="80000"/>
              </a:lnSpc>
              <a:defRPr sz="2700">
                <a:solidFill>
                  <a:srgbClr val="FFFDFF"/>
                </a:solidFill>
                <a:latin typeface="+mn-lt"/>
                <a:ea typeface="+mn-ea"/>
                <a:cs typeface="+mn-cs"/>
                <a:sym typeface="Haas Grot Disp Pinterest Bold"/>
              </a:defRPr>
            </a:lvl1pPr>
          </a:lstStyle>
          <a:p>
            <a:r>
              <a:rPr sz="1013" b="1" dirty="0">
                <a:latin typeface="Haas Grot Disp R 75" charset="0"/>
                <a:ea typeface="Haas Grot Disp R 75" charset="0"/>
                <a:cs typeface="Haas Grot Disp R 75" charset="0"/>
              </a:rPr>
              <a:t>Image </a:t>
            </a:r>
            <a:r>
              <a:rPr lang="en-US" sz="1013" b="1" dirty="0">
                <a:latin typeface="Haas Grot Disp R 75" charset="0"/>
                <a:ea typeface="Haas Grot Disp R 75" charset="0"/>
                <a:cs typeface="Haas Grot Disp R 75" charset="0"/>
              </a:rPr>
              <a:t>B</a:t>
            </a:r>
            <a:r>
              <a:rPr sz="1013" b="1" dirty="0">
                <a:latin typeface="Haas Grot Disp R 75" charset="0"/>
                <a:ea typeface="Haas Grot Disp R 75" charset="0"/>
                <a:cs typeface="Haas Grot Disp R 75" charset="0"/>
              </a:rPr>
              <a:t> Feature Vector</a:t>
            </a:r>
          </a:p>
        </p:txBody>
      </p:sp>
      <p:sp>
        <p:nvSpPr>
          <p:cNvPr id="1332" name="Image A Feature Vector"/>
          <p:cNvSpPr txBox="1"/>
          <p:nvPr/>
        </p:nvSpPr>
        <p:spPr>
          <a:xfrm>
            <a:off x="4669038" y="1663162"/>
            <a:ext cx="1420261" cy="166264"/>
          </a:xfrm>
          <a:prstGeom prst="rect">
            <a:avLst/>
          </a:prstGeom>
          <a:ln w="12700">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lvl1pPr algn="ctr" defTabSz="685800">
              <a:lnSpc>
                <a:spcPct val="80000"/>
              </a:lnSpc>
              <a:defRPr sz="2700">
                <a:solidFill>
                  <a:srgbClr val="FFFDFF"/>
                </a:solidFill>
                <a:latin typeface="+mn-lt"/>
                <a:ea typeface="+mn-ea"/>
                <a:cs typeface="+mn-cs"/>
                <a:sym typeface="Haas Grot Disp Pinterest Bold"/>
              </a:defRPr>
            </a:lvl1pPr>
          </a:lstStyle>
          <a:p>
            <a:r>
              <a:rPr sz="1013" b="1" dirty="0">
                <a:latin typeface="Haas Grot Disp R 75" charset="0"/>
                <a:ea typeface="Haas Grot Disp R 75" charset="0"/>
                <a:cs typeface="Haas Grot Disp R 75" charset="0"/>
              </a:rPr>
              <a:t>Image </a:t>
            </a:r>
            <a:r>
              <a:rPr lang="en-US" sz="1013" b="1" dirty="0">
                <a:latin typeface="Haas Grot Disp R 75" charset="0"/>
                <a:ea typeface="Haas Grot Disp R 75" charset="0"/>
                <a:cs typeface="Haas Grot Disp R 75" charset="0"/>
              </a:rPr>
              <a:t>Q</a:t>
            </a:r>
            <a:r>
              <a:rPr sz="1013" b="1" dirty="0">
                <a:latin typeface="Haas Grot Disp R 75" charset="0"/>
                <a:ea typeface="Haas Grot Disp R 75" charset="0"/>
                <a:cs typeface="Haas Grot Disp R 75" charset="0"/>
              </a:rPr>
              <a:t> Feature Vector</a:t>
            </a:r>
          </a:p>
        </p:txBody>
      </p:sp>
      <p:sp>
        <p:nvSpPr>
          <p:cNvPr id="1333" name="Similarity (A,B)"/>
          <p:cNvSpPr txBox="1"/>
          <p:nvPr/>
        </p:nvSpPr>
        <p:spPr>
          <a:xfrm>
            <a:off x="6410572" y="2895828"/>
            <a:ext cx="2190750" cy="426584"/>
          </a:xfrm>
          <a:prstGeom prst="rect">
            <a:avLst/>
          </a:prstGeom>
          <a:solidFill>
            <a:srgbClr val="0070C0"/>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defTabSz="685800">
              <a:lnSpc>
                <a:spcPct val="80000"/>
              </a:lnSpc>
              <a:spcBef>
                <a:spcPts val="10500"/>
              </a:spcBef>
              <a:defRPr sz="5700" spc="-170">
                <a:solidFill>
                  <a:schemeClr val="accent4">
                    <a:hueOff val="-2948319"/>
                    <a:satOff val="-68911"/>
                    <a:lumOff val="46688"/>
                  </a:schemeClr>
                </a:solidFill>
                <a:latin typeface="+mn-lt"/>
                <a:ea typeface="+mn-ea"/>
                <a:cs typeface="+mn-cs"/>
                <a:sym typeface="Haas Grot Disp Pinterest Bold"/>
              </a:defRPr>
            </a:lvl1pPr>
          </a:lstStyle>
          <a:p>
            <a:pPr algn="ctr"/>
            <a:r>
              <a:rPr sz="2138" b="1" dirty="0">
                <a:latin typeface="Arial" charset="0"/>
                <a:ea typeface="Arial" charset="0"/>
                <a:cs typeface="Arial" charset="0"/>
              </a:rPr>
              <a:t>Similarity (</a:t>
            </a:r>
            <a:r>
              <a:rPr lang="en-US" sz="2138" b="1" dirty="0">
                <a:latin typeface="Arial" charset="0"/>
                <a:ea typeface="Arial" charset="0"/>
                <a:cs typeface="Arial" charset="0"/>
              </a:rPr>
              <a:t>Q</a:t>
            </a:r>
            <a:r>
              <a:rPr sz="2138" b="1" dirty="0">
                <a:latin typeface="Arial" charset="0"/>
                <a:ea typeface="Arial" charset="0"/>
                <a:cs typeface="Arial" charset="0"/>
              </a:rPr>
              <a:t>,</a:t>
            </a:r>
            <a:r>
              <a:rPr lang="en-US" sz="2138" b="1" dirty="0">
                <a:latin typeface="Arial" charset="0"/>
                <a:ea typeface="Arial" charset="0"/>
                <a:cs typeface="Arial" charset="0"/>
              </a:rPr>
              <a:t> </a:t>
            </a:r>
            <a:r>
              <a:rPr sz="2138" b="1" dirty="0">
                <a:latin typeface="Arial" charset="0"/>
                <a:ea typeface="Arial" charset="0"/>
                <a:cs typeface="Arial" charset="0"/>
              </a:rPr>
              <a:t>B)</a:t>
            </a:r>
          </a:p>
        </p:txBody>
      </p:sp>
      <p:sp>
        <p:nvSpPr>
          <p:cNvPr id="1334" name="0"/>
          <p:cNvSpPr/>
          <p:nvPr/>
        </p:nvSpPr>
        <p:spPr>
          <a:xfrm>
            <a:off x="4706359"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35" name="0"/>
          <p:cNvSpPr/>
          <p:nvPr/>
        </p:nvSpPr>
        <p:spPr>
          <a:xfrm>
            <a:off x="4900048"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36" name="1"/>
          <p:cNvSpPr/>
          <p:nvPr/>
        </p:nvSpPr>
        <p:spPr>
          <a:xfrm>
            <a:off x="5093736"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37" name="1"/>
          <p:cNvSpPr/>
          <p:nvPr/>
        </p:nvSpPr>
        <p:spPr>
          <a:xfrm>
            <a:off x="5287424"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38" name="0"/>
          <p:cNvSpPr/>
          <p:nvPr/>
        </p:nvSpPr>
        <p:spPr>
          <a:xfrm>
            <a:off x="5481112"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39" name="1"/>
          <p:cNvSpPr/>
          <p:nvPr/>
        </p:nvSpPr>
        <p:spPr>
          <a:xfrm>
            <a:off x="5674801"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40" name="0"/>
          <p:cNvSpPr/>
          <p:nvPr/>
        </p:nvSpPr>
        <p:spPr>
          <a:xfrm>
            <a:off x="5868489"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41" name="1"/>
          <p:cNvSpPr/>
          <p:nvPr/>
        </p:nvSpPr>
        <p:spPr>
          <a:xfrm>
            <a:off x="6062178"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42" name="0"/>
          <p:cNvSpPr/>
          <p:nvPr/>
        </p:nvSpPr>
        <p:spPr>
          <a:xfrm>
            <a:off x="7152571"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43" name="0"/>
          <p:cNvSpPr/>
          <p:nvPr/>
        </p:nvSpPr>
        <p:spPr>
          <a:xfrm>
            <a:off x="7346259"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44" name="0"/>
          <p:cNvSpPr/>
          <p:nvPr/>
        </p:nvSpPr>
        <p:spPr>
          <a:xfrm>
            <a:off x="7539947"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45" name="1"/>
          <p:cNvSpPr/>
          <p:nvPr/>
        </p:nvSpPr>
        <p:spPr>
          <a:xfrm>
            <a:off x="7733635"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46" name="1"/>
          <p:cNvSpPr/>
          <p:nvPr/>
        </p:nvSpPr>
        <p:spPr>
          <a:xfrm>
            <a:off x="7927324"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47" name="0"/>
          <p:cNvSpPr/>
          <p:nvPr/>
        </p:nvSpPr>
        <p:spPr>
          <a:xfrm>
            <a:off x="8121012"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48" name="1"/>
          <p:cNvSpPr/>
          <p:nvPr/>
        </p:nvSpPr>
        <p:spPr>
          <a:xfrm>
            <a:off x="8314701"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49" name="0"/>
          <p:cNvSpPr/>
          <p:nvPr/>
        </p:nvSpPr>
        <p:spPr>
          <a:xfrm>
            <a:off x="8508389"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50" name="0"/>
          <p:cNvSpPr/>
          <p:nvPr/>
        </p:nvSpPr>
        <p:spPr>
          <a:xfrm>
            <a:off x="6255866"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51" name="0"/>
          <p:cNvSpPr/>
          <p:nvPr/>
        </p:nvSpPr>
        <p:spPr>
          <a:xfrm>
            <a:off x="6449554" y="1884626"/>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52" name="…"/>
          <p:cNvSpPr txBox="1"/>
          <p:nvPr/>
        </p:nvSpPr>
        <p:spPr>
          <a:xfrm>
            <a:off x="6772444" y="1705882"/>
            <a:ext cx="273168" cy="418988"/>
          </a:xfrm>
          <a:prstGeom prst="rect">
            <a:avLst/>
          </a:prstGeom>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defRPr sz="4400">
                <a:solidFill>
                  <a:srgbClr val="FDFDFF"/>
                </a:solidFill>
                <a:latin typeface="+mn-lt"/>
                <a:ea typeface="+mn-ea"/>
                <a:cs typeface="+mn-cs"/>
                <a:sym typeface="Haas Grot Disp Pinterest Bold"/>
              </a:defRPr>
            </a:lvl1pPr>
          </a:lstStyle>
          <a:p>
            <a:r>
              <a:rPr sz="1650" b="1">
                <a:latin typeface="Haas Grot Disp R 75" charset="0"/>
                <a:ea typeface="Haas Grot Disp R 75" charset="0"/>
                <a:cs typeface="Haas Grot Disp R 75" charset="0"/>
              </a:rPr>
              <a:t>…</a:t>
            </a:r>
          </a:p>
        </p:txBody>
      </p:sp>
      <p:sp>
        <p:nvSpPr>
          <p:cNvPr id="1353" name="1"/>
          <p:cNvSpPr/>
          <p:nvPr/>
        </p:nvSpPr>
        <p:spPr>
          <a:xfrm>
            <a:off x="4706359"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54" name="0"/>
          <p:cNvSpPr/>
          <p:nvPr/>
        </p:nvSpPr>
        <p:spPr>
          <a:xfrm>
            <a:off x="4900048"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55" name="1"/>
          <p:cNvSpPr/>
          <p:nvPr/>
        </p:nvSpPr>
        <p:spPr>
          <a:xfrm>
            <a:off x="5093736"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56" name="0"/>
          <p:cNvSpPr/>
          <p:nvPr/>
        </p:nvSpPr>
        <p:spPr>
          <a:xfrm>
            <a:off x="5287424"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57" name="0"/>
          <p:cNvSpPr/>
          <p:nvPr/>
        </p:nvSpPr>
        <p:spPr>
          <a:xfrm>
            <a:off x="5481112"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58" name="0"/>
          <p:cNvSpPr/>
          <p:nvPr/>
        </p:nvSpPr>
        <p:spPr>
          <a:xfrm>
            <a:off x="5674801"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59" name="0"/>
          <p:cNvSpPr/>
          <p:nvPr/>
        </p:nvSpPr>
        <p:spPr>
          <a:xfrm>
            <a:off x="5868489"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60" name="1"/>
          <p:cNvSpPr/>
          <p:nvPr/>
        </p:nvSpPr>
        <p:spPr>
          <a:xfrm>
            <a:off x="6062178"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61" name="1"/>
          <p:cNvSpPr/>
          <p:nvPr/>
        </p:nvSpPr>
        <p:spPr>
          <a:xfrm>
            <a:off x="7152571"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62" name="1"/>
          <p:cNvSpPr/>
          <p:nvPr/>
        </p:nvSpPr>
        <p:spPr>
          <a:xfrm>
            <a:off x="7346259"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63" name="0"/>
          <p:cNvSpPr/>
          <p:nvPr/>
        </p:nvSpPr>
        <p:spPr>
          <a:xfrm>
            <a:off x="7539947"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64" name="0"/>
          <p:cNvSpPr/>
          <p:nvPr/>
        </p:nvSpPr>
        <p:spPr>
          <a:xfrm>
            <a:off x="7733635"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65" name="1"/>
          <p:cNvSpPr/>
          <p:nvPr/>
        </p:nvSpPr>
        <p:spPr>
          <a:xfrm>
            <a:off x="7927324"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66" name="0"/>
          <p:cNvSpPr/>
          <p:nvPr/>
        </p:nvSpPr>
        <p:spPr>
          <a:xfrm>
            <a:off x="8121012"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67" name="0"/>
          <p:cNvSpPr/>
          <p:nvPr/>
        </p:nvSpPr>
        <p:spPr>
          <a:xfrm>
            <a:off x="8314701"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68" name="0"/>
          <p:cNvSpPr/>
          <p:nvPr/>
        </p:nvSpPr>
        <p:spPr>
          <a:xfrm>
            <a:off x="8508389"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69" name="0"/>
          <p:cNvSpPr/>
          <p:nvPr/>
        </p:nvSpPr>
        <p:spPr>
          <a:xfrm>
            <a:off x="6255866"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0</a:t>
            </a:r>
          </a:p>
        </p:txBody>
      </p:sp>
      <p:sp>
        <p:nvSpPr>
          <p:cNvPr id="1370" name="1"/>
          <p:cNvSpPr/>
          <p:nvPr/>
        </p:nvSpPr>
        <p:spPr>
          <a:xfrm>
            <a:off x="6449554" y="4148058"/>
            <a:ext cx="184447" cy="182874"/>
          </a:xfrm>
          <a:prstGeom prst="rect">
            <a:avLst/>
          </a:prstGeom>
          <a:solidFill>
            <a:schemeClr val="accent5">
              <a:hueOff val="-6254732"/>
              <a:satOff val="-72258"/>
              <a:lumOff val="60324"/>
            </a:schemeClr>
          </a:solidFill>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lgn="ctr" defTabSz="685800">
              <a:lnSpc>
                <a:spcPct val="80000"/>
              </a:lnSpc>
              <a:defRPr sz="2700">
                <a:solidFill>
                  <a:schemeClr val="accent3">
                    <a:hueOff val="-1016745"/>
                    <a:satOff val="-99989"/>
                    <a:lumOff val="-66256"/>
                  </a:schemeClr>
                </a:solidFill>
                <a:latin typeface="+mn-lt"/>
                <a:ea typeface="+mn-ea"/>
                <a:cs typeface="+mn-cs"/>
                <a:sym typeface="Haas Grot Disp Pinterest Bold"/>
              </a:defRPr>
            </a:lvl1pPr>
          </a:lstStyle>
          <a:p>
            <a:r>
              <a:rPr sz="1013" b="1">
                <a:latin typeface="Haas Grot Disp R 75" charset="0"/>
                <a:ea typeface="Haas Grot Disp R 75" charset="0"/>
                <a:cs typeface="Haas Grot Disp R 75" charset="0"/>
              </a:rPr>
              <a:t>1</a:t>
            </a:r>
          </a:p>
        </p:txBody>
      </p:sp>
      <p:sp>
        <p:nvSpPr>
          <p:cNvPr id="1371" name="…"/>
          <p:cNvSpPr txBox="1"/>
          <p:nvPr/>
        </p:nvSpPr>
        <p:spPr>
          <a:xfrm>
            <a:off x="6772444" y="3969314"/>
            <a:ext cx="273168" cy="418988"/>
          </a:xfrm>
          <a:prstGeom prst="rect">
            <a:avLst/>
          </a:prstGeom>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defRPr sz="4400">
                <a:solidFill>
                  <a:srgbClr val="FDFDFF"/>
                </a:solidFill>
                <a:latin typeface="+mn-lt"/>
                <a:ea typeface="+mn-ea"/>
                <a:cs typeface="+mn-cs"/>
                <a:sym typeface="Haas Grot Disp Pinterest Bold"/>
              </a:defRPr>
            </a:lvl1pPr>
          </a:lstStyle>
          <a:p>
            <a:r>
              <a:rPr sz="1650" b="1">
                <a:latin typeface="Haas Grot Disp R 75" charset="0"/>
                <a:ea typeface="Haas Grot Disp R 75" charset="0"/>
                <a:cs typeface="Haas Grot Disp R 75" charset="0"/>
              </a:rPr>
              <a:t>…</a:t>
            </a:r>
          </a:p>
        </p:txBody>
      </p:sp>
      <p:sp>
        <p:nvSpPr>
          <p:cNvPr id="1372" name="Arrow"/>
          <p:cNvSpPr/>
          <p:nvPr/>
        </p:nvSpPr>
        <p:spPr>
          <a:xfrm>
            <a:off x="4037365" y="1905633"/>
            <a:ext cx="595166" cy="147358"/>
          </a:xfrm>
          <a:prstGeom prst="rightArrow">
            <a:avLst>
              <a:gd name="adj1" fmla="val 60000"/>
              <a:gd name="adj2" fmla="val 47197"/>
            </a:avLst>
          </a:prstGeom>
          <a:solidFill>
            <a:srgbClr val="0070C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73" name="Shape"/>
          <p:cNvSpPr/>
          <p:nvPr/>
        </p:nvSpPr>
        <p:spPr>
          <a:xfrm>
            <a:off x="2988593" y="1460458"/>
            <a:ext cx="605965" cy="1120479"/>
          </a:xfrm>
          <a:custGeom>
            <a:avLst/>
            <a:gdLst/>
            <a:ahLst/>
            <a:cxnLst>
              <a:cxn ang="0">
                <a:pos x="wd2" y="hd2"/>
              </a:cxn>
              <a:cxn ang="5400000">
                <a:pos x="wd2" y="hd2"/>
              </a:cxn>
              <a:cxn ang="10800000">
                <a:pos x="wd2" y="hd2"/>
              </a:cxn>
              <a:cxn ang="16200000">
                <a:pos x="wd2" y="hd2"/>
              </a:cxn>
            </a:cxnLst>
            <a:rect l="0" t="0" r="r" b="b"/>
            <a:pathLst>
              <a:path w="21600" h="21600" extrusionOk="0">
                <a:moveTo>
                  <a:pt x="6893" y="21600"/>
                </a:moveTo>
                <a:lnTo>
                  <a:pt x="21600" y="21600"/>
                </a:lnTo>
                <a:lnTo>
                  <a:pt x="21600" y="1766"/>
                </a:lnTo>
                <a:lnTo>
                  <a:pt x="14742" y="0"/>
                </a:lnTo>
                <a:lnTo>
                  <a:pt x="0" y="0"/>
                </a:lnTo>
                <a:lnTo>
                  <a:pt x="6898" y="1708"/>
                </a:lnTo>
                <a:lnTo>
                  <a:pt x="6893" y="21600"/>
                </a:lnTo>
                <a:close/>
              </a:path>
            </a:pathLst>
          </a:custGeom>
          <a:solidFill>
            <a:schemeClr val="accent4">
              <a:hueOff val="-2948319"/>
              <a:satOff val="-68911"/>
              <a:lumOff val="46688"/>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74" name="Shape"/>
          <p:cNvSpPr/>
          <p:nvPr/>
        </p:nvSpPr>
        <p:spPr>
          <a:xfrm>
            <a:off x="2988332" y="1460134"/>
            <a:ext cx="194076" cy="11213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918"/>
                </a:lnTo>
                <a:lnTo>
                  <a:pt x="21600" y="21600"/>
                </a:lnTo>
                <a:lnTo>
                  <a:pt x="21600" y="1704"/>
                </a:lnTo>
                <a:lnTo>
                  <a:pt x="0" y="0"/>
                </a:lnTo>
                <a:close/>
              </a:path>
            </a:pathLst>
          </a:custGeom>
          <a:solidFill>
            <a:srgbClr val="D8DADA"/>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75" name="Rectangle"/>
          <p:cNvSpPr/>
          <p:nvPr/>
        </p:nvSpPr>
        <p:spPr>
          <a:xfrm>
            <a:off x="3013825" y="1791714"/>
            <a:ext cx="413408" cy="161054"/>
          </a:xfrm>
          <a:prstGeom prst="rect">
            <a:avLst/>
          </a:pr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76" name="Rectangle"/>
          <p:cNvSpPr/>
          <p:nvPr/>
        </p:nvSpPr>
        <p:spPr>
          <a:xfrm>
            <a:off x="3126450" y="1937659"/>
            <a:ext cx="414347" cy="226733"/>
          </a:xfrm>
          <a:prstGeom prst="rect">
            <a:avLst/>
          </a:pr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77" name="Shape"/>
          <p:cNvSpPr/>
          <p:nvPr/>
        </p:nvSpPr>
        <p:spPr>
          <a:xfrm>
            <a:off x="3013825" y="1791714"/>
            <a:ext cx="114406" cy="3726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rgbClr val="0070C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78" name="Shape"/>
          <p:cNvSpPr/>
          <p:nvPr/>
        </p:nvSpPr>
        <p:spPr>
          <a:xfrm>
            <a:off x="3427153" y="1791714"/>
            <a:ext cx="114406" cy="3726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79" name="Shape"/>
          <p:cNvSpPr/>
          <p:nvPr/>
        </p:nvSpPr>
        <p:spPr>
          <a:xfrm>
            <a:off x="2988593" y="1460458"/>
            <a:ext cx="605965" cy="1120479"/>
          </a:xfrm>
          <a:custGeom>
            <a:avLst/>
            <a:gdLst/>
            <a:ahLst/>
            <a:cxnLst>
              <a:cxn ang="0">
                <a:pos x="wd2" y="hd2"/>
              </a:cxn>
              <a:cxn ang="5400000">
                <a:pos x="wd2" y="hd2"/>
              </a:cxn>
              <a:cxn ang="10800000">
                <a:pos x="wd2" y="hd2"/>
              </a:cxn>
              <a:cxn ang="16200000">
                <a:pos x="wd2" y="hd2"/>
              </a:cxn>
            </a:cxnLst>
            <a:rect l="0" t="0" r="r" b="b"/>
            <a:pathLst>
              <a:path w="21600" h="21600" extrusionOk="0">
                <a:moveTo>
                  <a:pt x="6893" y="21600"/>
                </a:moveTo>
                <a:lnTo>
                  <a:pt x="21600" y="21600"/>
                </a:lnTo>
                <a:lnTo>
                  <a:pt x="21600" y="1766"/>
                </a:lnTo>
                <a:lnTo>
                  <a:pt x="14742" y="0"/>
                </a:lnTo>
                <a:lnTo>
                  <a:pt x="0" y="0"/>
                </a:lnTo>
                <a:lnTo>
                  <a:pt x="6898" y="1708"/>
                </a:lnTo>
                <a:lnTo>
                  <a:pt x="6893" y="21600"/>
                </a:lnTo>
                <a:close/>
              </a:path>
            </a:pathLst>
          </a:custGeom>
          <a:solidFill>
            <a:schemeClr val="accent3">
              <a:hueOff val="-1016745"/>
              <a:satOff val="-99989"/>
              <a:lumOff val="-66256"/>
              <a:alpha val="30000"/>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80" name="Line"/>
          <p:cNvSpPr/>
          <p:nvPr/>
        </p:nvSpPr>
        <p:spPr>
          <a:xfrm>
            <a:off x="2984791" y="1459190"/>
            <a:ext cx="196342" cy="11258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731"/>
                </a:lnTo>
                <a:lnTo>
                  <a:pt x="21600" y="21600"/>
                </a:lnTo>
              </a:path>
            </a:pathLst>
          </a:custGeom>
          <a:ln w="25400">
            <a:solidFill>
              <a:srgbClr val="FFFDFD"/>
            </a:solidFill>
            <a:miter lim="400000"/>
          </a:ln>
        </p:spPr>
        <p:txBody>
          <a:bodyPr lIns="19050" tIns="19050" rIns="19050" bIns="19050" anchor="ctr"/>
          <a:lstStyle/>
          <a:p>
            <a:pPr algn="ctr" defTabSz="257175">
              <a:lnSpc>
                <a:spcPct val="80000"/>
              </a:lnSpc>
              <a:defRPr>
                <a:solidFill>
                  <a:schemeClr val="accent6">
                    <a:hueOff val="-10037902"/>
                    <a:satOff val="57163"/>
                    <a:lumOff val="61006"/>
                  </a:schemeClr>
                </a:solidFill>
                <a:latin typeface="+mn-lt"/>
                <a:ea typeface="+mn-ea"/>
                <a:cs typeface="+mn-cs"/>
                <a:sym typeface="Haas Grot Disp Pinterest Bold"/>
              </a:defRPr>
            </a:pPr>
            <a:endParaRPr sz="675" b="1">
              <a:latin typeface="Haas Grot Disp R 75" charset="0"/>
              <a:ea typeface="Haas Grot Disp R 75" charset="0"/>
              <a:cs typeface="Haas Grot Disp R 75" charset="0"/>
            </a:endParaRPr>
          </a:p>
        </p:txBody>
      </p:sp>
      <p:sp>
        <p:nvSpPr>
          <p:cNvPr id="1381" name="Triangle"/>
          <p:cNvSpPr/>
          <p:nvPr/>
        </p:nvSpPr>
        <p:spPr>
          <a:xfrm rot="5400000" flipH="1">
            <a:off x="2696782" y="1767995"/>
            <a:ext cx="379688" cy="40981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2">
              <a:lumMod val="75000"/>
              <a:alpha val="80304"/>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82" name="Shape"/>
          <p:cNvSpPr/>
          <p:nvPr/>
        </p:nvSpPr>
        <p:spPr>
          <a:xfrm>
            <a:off x="2248597" y="1460458"/>
            <a:ext cx="605965" cy="1120479"/>
          </a:xfrm>
          <a:custGeom>
            <a:avLst/>
            <a:gdLst/>
            <a:ahLst/>
            <a:cxnLst>
              <a:cxn ang="0">
                <a:pos x="wd2" y="hd2"/>
              </a:cxn>
              <a:cxn ang="5400000">
                <a:pos x="wd2" y="hd2"/>
              </a:cxn>
              <a:cxn ang="10800000">
                <a:pos x="wd2" y="hd2"/>
              </a:cxn>
              <a:cxn ang="16200000">
                <a:pos x="wd2" y="hd2"/>
              </a:cxn>
            </a:cxnLst>
            <a:rect l="0" t="0" r="r" b="b"/>
            <a:pathLst>
              <a:path w="21600" h="21600" extrusionOk="0">
                <a:moveTo>
                  <a:pt x="6893" y="21600"/>
                </a:moveTo>
                <a:lnTo>
                  <a:pt x="21600" y="21600"/>
                </a:lnTo>
                <a:lnTo>
                  <a:pt x="21600" y="1766"/>
                </a:lnTo>
                <a:lnTo>
                  <a:pt x="14742" y="0"/>
                </a:lnTo>
                <a:lnTo>
                  <a:pt x="0" y="0"/>
                </a:lnTo>
                <a:lnTo>
                  <a:pt x="6898" y="1708"/>
                </a:lnTo>
                <a:lnTo>
                  <a:pt x="6893" y="21600"/>
                </a:lnTo>
                <a:close/>
              </a:path>
            </a:pathLst>
          </a:custGeom>
          <a:solidFill>
            <a:schemeClr val="accent4">
              <a:hueOff val="-2948319"/>
              <a:satOff val="-68911"/>
              <a:lumOff val="46688"/>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83" name="Shape"/>
          <p:cNvSpPr/>
          <p:nvPr/>
        </p:nvSpPr>
        <p:spPr>
          <a:xfrm>
            <a:off x="2248337" y="1460134"/>
            <a:ext cx="194076" cy="11213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918"/>
                </a:lnTo>
                <a:lnTo>
                  <a:pt x="21600" y="21600"/>
                </a:lnTo>
                <a:lnTo>
                  <a:pt x="21600" y="1704"/>
                </a:lnTo>
                <a:lnTo>
                  <a:pt x="0" y="0"/>
                </a:lnTo>
                <a:close/>
              </a:path>
            </a:pathLst>
          </a:custGeom>
          <a:solidFill>
            <a:srgbClr val="D8DADA"/>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84" name="Rectangle"/>
          <p:cNvSpPr/>
          <p:nvPr/>
        </p:nvSpPr>
        <p:spPr>
          <a:xfrm>
            <a:off x="2273829" y="1791714"/>
            <a:ext cx="413408" cy="161054"/>
          </a:xfrm>
          <a:prstGeom prst="rect">
            <a:avLst/>
          </a:pr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85" name="Rectangle"/>
          <p:cNvSpPr/>
          <p:nvPr/>
        </p:nvSpPr>
        <p:spPr>
          <a:xfrm>
            <a:off x="2386454" y="1937659"/>
            <a:ext cx="414347" cy="226733"/>
          </a:xfrm>
          <a:prstGeom prst="rect">
            <a:avLst/>
          </a:pr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86" name="Shape"/>
          <p:cNvSpPr/>
          <p:nvPr/>
        </p:nvSpPr>
        <p:spPr>
          <a:xfrm>
            <a:off x="2273829" y="1791714"/>
            <a:ext cx="114406" cy="3726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rgbClr val="0070C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87" name="Triangle"/>
          <p:cNvSpPr/>
          <p:nvPr/>
        </p:nvSpPr>
        <p:spPr>
          <a:xfrm rot="5400000" flipH="1">
            <a:off x="1848382" y="1745713"/>
            <a:ext cx="512616" cy="46468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2">
              <a:lumMod val="75000"/>
              <a:alpha val="80304"/>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grpSp>
        <p:nvGrpSpPr>
          <p:cNvPr id="1392" name="Group"/>
          <p:cNvGrpSpPr/>
          <p:nvPr/>
        </p:nvGrpSpPr>
        <p:grpSpPr>
          <a:xfrm>
            <a:off x="1799584" y="1287860"/>
            <a:ext cx="316622" cy="1492592"/>
            <a:chOff x="0" y="0"/>
            <a:chExt cx="844324" cy="3980245"/>
          </a:xfrm>
        </p:grpSpPr>
        <p:sp>
          <p:nvSpPr>
            <p:cNvPr id="1388" name="Rectangle"/>
            <p:cNvSpPr/>
            <p:nvPr/>
          </p:nvSpPr>
          <p:spPr>
            <a:xfrm>
              <a:off x="674" y="0"/>
              <a:ext cx="153764" cy="660884"/>
            </a:xfrm>
            <a:prstGeom prst="rect">
              <a:avLst/>
            </a:prstGeom>
            <a:solidFill>
              <a:schemeClr val="accent4">
                <a:hueOff val="-2948319"/>
                <a:satOff val="-68911"/>
                <a:lumOff val="46688"/>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89" name="Rectangle"/>
            <p:cNvSpPr/>
            <p:nvPr/>
          </p:nvSpPr>
          <p:spPr>
            <a:xfrm>
              <a:off x="687952" y="3319233"/>
              <a:ext cx="156373" cy="660885"/>
            </a:xfrm>
            <a:prstGeom prst="rect">
              <a:avLst/>
            </a:prstGeom>
            <a:solidFill>
              <a:schemeClr val="accent4">
                <a:hueOff val="-2948319"/>
                <a:satOff val="-68911"/>
                <a:lumOff val="46688"/>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90" name="Shape"/>
            <p:cNvSpPr/>
            <p:nvPr/>
          </p:nvSpPr>
          <p:spPr>
            <a:xfrm>
              <a:off x="154755" y="0"/>
              <a:ext cx="688893" cy="39802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918"/>
                  </a:lnTo>
                  <a:lnTo>
                    <a:pt x="21600" y="21600"/>
                  </a:lnTo>
                  <a:lnTo>
                    <a:pt x="21600" y="1704"/>
                  </a:lnTo>
                  <a:lnTo>
                    <a:pt x="0" y="0"/>
                  </a:lnTo>
                  <a:close/>
                </a:path>
              </a:pathLst>
            </a:custGeom>
            <a:solidFill>
              <a:schemeClr val="accent4">
                <a:hueOff val="-2948319"/>
                <a:satOff val="-68911"/>
                <a:lumOff val="46688"/>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91" name="Shape"/>
            <p:cNvSpPr/>
            <p:nvPr/>
          </p:nvSpPr>
          <p:spPr>
            <a:xfrm>
              <a:off x="0" y="0"/>
              <a:ext cx="688892" cy="39802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918"/>
                  </a:lnTo>
                  <a:lnTo>
                    <a:pt x="21600" y="21600"/>
                  </a:lnTo>
                  <a:lnTo>
                    <a:pt x="21600" y="1704"/>
                  </a:lnTo>
                  <a:lnTo>
                    <a:pt x="0" y="0"/>
                  </a:lnTo>
                  <a:close/>
                </a:path>
              </a:pathLst>
            </a:custGeom>
            <a:solidFill>
              <a:srgbClr val="D8DADA"/>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grpSp>
      <p:grpSp>
        <p:nvGrpSpPr>
          <p:cNvPr id="1397" name="Group"/>
          <p:cNvGrpSpPr/>
          <p:nvPr/>
        </p:nvGrpSpPr>
        <p:grpSpPr>
          <a:xfrm>
            <a:off x="1833889" y="1749070"/>
            <a:ext cx="184447" cy="457967"/>
            <a:chOff x="0" y="0"/>
            <a:chExt cx="491857" cy="1221242"/>
          </a:xfrm>
        </p:grpSpPr>
        <p:sp>
          <p:nvSpPr>
            <p:cNvPr id="1393" name="Shape"/>
            <p:cNvSpPr/>
            <p:nvPr/>
          </p:nvSpPr>
          <p:spPr>
            <a:xfrm>
              <a:off x="116957" y="0"/>
              <a:ext cx="374901" cy="122124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chemeClr val="accent5">
                <a:hueOff val="-169862"/>
                <a:satOff val="27598"/>
                <a:lumOff val="48265"/>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94" name="Rectangle"/>
            <p:cNvSpPr/>
            <p:nvPr/>
          </p:nvSpPr>
          <p:spPr>
            <a:xfrm>
              <a:off x="0" y="0"/>
              <a:ext cx="122792" cy="527765"/>
            </a:xfrm>
            <a:prstGeom prst="rect">
              <a:avLst/>
            </a:prstGeom>
            <a:solidFill>
              <a:schemeClr val="accent5">
                <a:hueOff val="-169862"/>
                <a:satOff val="27598"/>
                <a:lumOff val="48265"/>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95" name="Rectangle"/>
            <p:cNvSpPr/>
            <p:nvPr/>
          </p:nvSpPr>
          <p:spPr>
            <a:xfrm>
              <a:off x="369066" y="693478"/>
              <a:ext cx="122792" cy="527765"/>
            </a:xfrm>
            <a:prstGeom prst="rect">
              <a:avLst/>
            </a:prstGeom>
            <a:solidFill>
              <a:schemeClr val="accent5">
                <a:hueOff val="-169862"/>
                <a:satOff val="27598"/>
                <a:lumOff val="48265"/>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96" name="Shape"/>
            <p:cNvSpPr/>
            <p:nvPr/>
          </p:nvSpPr>
          <p:spPr>
            <a:xfrm>
              <a:off x="0" y="0"/>
              <a:ext cx="374901" cy="122124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rgbClr val="0070C0"/>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grpSp>
      <p:sp>
        <p:nvSpPr>
          <p:cNvPr id="1398" name="Arrow"/>
          <p:cNvSpPr/>
          <p:nvPr/>
        </p:nvSpPr>
        <p:spPr>
          <a:xfrm>
            <a:off x="1649309" y="1905633"/>
            <a:ext cx="162344" cy="147358"/>
          </a:xfrm>
          <a:prstGeom prst="rightArrow">
            <a:avLst>
              <a:gd name="adj1" fmla="val 60000"/>
              <a:gd name="adj2" fmla="val 47197"/>
            </a:avLst>
          </a:prstGeom>
          <a:solidFill>
            <a:srgbClr val="0070C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399" name="Shape"/>
          <p:cNvSpPr/>
          <p:nvPr/>
        </p:nvSpPr>
        <p:spPr>
          <a:xfrm>
            <a:off x="2687157" y="1791714"/>
            <a:ext cx="114406" cy="3726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00" name="Shape"/>
          <p:cNvSpPr/>
          <p:nvPr/>
        </p:nvSpPr>
        <p:spPr>
          <a:xfrm>
            <a:off x="2248597" y="1460458"/>
            <a:ext cx="605965" cy="1120479"/>
          </a:xfrm>
          <a:custGeom>
            <a:avLst/>
            <a:gdLst/>
            <a:ahLst/>
            <a:cxnLst>
              <a:cxn ang="0">
                <a:pos x="wd2" y="hd2"/>
              </a:cxn>
              <a:cxn ang="5400000">
                <a:pos x="wd2" y="hd2"/>
              </a:cxn>
              <a:cxn ang="10800000">
                <a:pos x="wd2" y="hd2"/>
              </a:cxn>
              <a:cxn ang="16200000">
                <a:pos x="wd2" y="hd2"/>
              </a:cxn>
            </a:cxnLst>
            <a:rect l="0" t="0" r="r" b="b"/>
            <a:pathLst>
              <a:path w="21600" h="21600" extrusionOk="0">
                <a:moveTo>
                  <a:pt x="6893" y="21600"/>
                </a:moveTo>
                <a:lnTo>
                  <a:pt x="21600" y="21600"/>
                </a:lnTo>
                <a:lnTo>
                  <a:pt x="21600" y="1766"/>
                </a:lnTo>
                <a:lnTo>
                  <a:pt x="14742" y="0"/>
                </a:lnTo>
                <a:lnTo>
                  <a:pt x="0" y="0"/>
                </a:lnTo>
                <a:lnTo>
                  <a:pt x="6898" y="1708"/>
                </a:lnTo>
                <a:lnTo>
                  <a:pt x="6893" y="21600"/>
                </a:lnTo>
                <a:close/>
              </a:path>
            </a:pathLst>
          </a:custGeom>
          <a:solidFill>
            <a:schemeClr val="accent3">
              <a:hueOff val="-1016745"/>
              <a:satOff val="-99989"/>
              <a:lumOff val="-66256"/>
              <a:alpha val="30000"/>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01" name="Line"/>
          <p:cNvSpPr/>
          <p:nvPr/>
        </p:nvSpPr>
        <p:spPr>
          <a:xfrm>
            <a:off x="2244796" y="1459190"/>
            <a:ext cx="196342" cy="11258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731"/>
                </a:lnTo>
                <a:lnTo>
                  <a:pt x="21600" y="21600"/>
                </a:lnTo>
              </a:path>
            </a:pathLst>
          </a:custGeom>
          <a:ln w="25400">
            <a:solidFill>
              <a:srgbClr val="FFFDFD"/>
            </a:solidFill>
            <a:miter lim="400000"/>
          </a:ln>
        </p:spPr>
        <p:txBody>
          <a:bodyPr lIns="19050" tIns="19050" rIns="19050" bIns="19050" anchor="ctr"/>
          <a:lstStyle/>
          <a:p>
            <a:pPr algn="ctr" defTabSz="257175">
              <a:lnSpc>
                <a:spcPct val="80000"/>
              </a:lnSpc>
              <a:defRPr>
                <a:solidFill>
                  <a:schemeClr val="accent6">
                    <a:hueOff val="-10037902"/>
                    <a:satOff val="57163"/>
                    <a:lumOff val="61006"/>
                  </a:schemeClr>
                </a:solidFill>
                <a:latin typeface="+mn-lt"/>
                <a:ea typeface="+mn-ea"/>
                <a:cs typeface="+mn-cs"/>
                <a:sym typeface="Haas Grot Disp Pinterest Bold"/>
              </a:defRPr>
            </a:pPr>
            <a:endParaRPr sz="675" b="1">
              <a:latin typeface="Haas Grot Disp R 75" charset="0"/>
              <a:ea typeface="Haas Grot Disp R 75" charset="0"/>
              <a:cs typeface="Haas Grot Disp R 75" charset="0"/>
            </a:endParaRPr>
          </a:p>
        </p:txBody>
      </p:sp>
      <p:sp>
        <p:nvSpPr>
          <p:cNvPr id="1402" name="…"/>
          <p:cNvSpPr txBox="1"/>
          <p:nvPr/>
        </p:nvSpPr>
        <p:spPr>
          <a:xfrm>
            <a:off x="3659084" y="1705882"/>
            <a:ext cx="580413" cy="418988"/>
          </a:xfrm>
          <a:prstGeom prst="rect">
            <a:avLst/>
          </a:prstGeom>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defRPr sz="4400">
                <a:latin typeface="+mn-lt"/>
                <a:ea typeface="+mn-ea"/>
                <a:cs typeface="+mn-cs"/>
                <a:sym typeface="Haas Grot Disp Pinterest Bold"/>
              </a:defRPr>
            </a:lvl1pPr>
          </a:lstStyle>
          <a:p>
            <a:r>
              <a:rPr sz="1650" b="1">
                <a:latin typeface="Haas Grot Disp R 75" charset="0"/>
                <a:ea typeface="Haas Grot Disp R 75" charset="0"/>
                <a:cs typeface="Haas Grot Disp R 75" charset="0"/>
              </a:rPr>
              <a:t>…</a:t>
            </a:r>
          </a:p>
        </p:txBody>
      </p:sp>
      <p:sp>
        <p:nvSpPr>
          <p:cNvPr id="1403" name="Shape"/>
          <p:cNvSpPr/>
          <p:nvPr/>
        </p:nvSpPr>
        <p:spPr>
          <a:xfrm>
            <a:off x="3934144" y="1458272"/>
            <a:ext cx="194076" cy="11213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918"/>
                </a:lnTo>
                <a:lnTo>
                  <a:pt x="21600" y="21600"/>
                </a:lnTo>
                <a:lnTo>
                  <a:pt x="21600" y="1704"/>
                </a:lnTo>
                <a:lnTo>
                  <a:pt x="0" y="0"/>
                </a:lnTo>
                <a:close/>
              </a:path>
            </a:pathLst>
          </a:custGeom>
          <a:solidFill>
            <a:srgbClr val="D8DADA"/>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pic>
        <p:nvPicPr>
          <p:cNvPr id="1404" name="Image" descr="Image"/>
          <p:cNvPicPr>
            <a:picLocks noChangeAspect="1"/>
          </p:cNvPicPr>
          <p:nvPr/>
        </p:nvPicPr>
        <p:blipFill>
          <a:blip r:embed="rId3">
            <a:extLst/>
          </a:blip>
          <a:srcRect l="38752" t="31587" r="21573" b="5039"/>
          <a:stretch>
            <a:fillRect/>
          </a:stretch>
        </p:blipFill>
        <p:spPr>
          <a:xfrm>
            <a:off x="388388" y="1291666"/>
            <a:ext cx="1285094" cy="1397202"/>
          </a:xfrm>
          <a:prstGeom prst="rect">
            <a:avLst/>
          </a:prstGeom>
          <a:ln w="12700">
            <a:miter lim="400000"/>
          </a:ln>
        </p:spPr>
      </p:pic>
      <p:sp>
        <p:nvSpPr>
          <p:cNvPr id="1405" name="Arrow"/>
          <p:cNvSpPr/>
          <p:nvPr/>
        </p:nvSpPr>
        <p:spPr>
          <a:xfrm>
            <a:off x="4037365" y="4154382"/>
            <a:ext cx="595166" cy="147358"/>
          </a:xfrm>
          <a:prstGeom prst="rightArrow">
            <a:avLst>
              <a:gd name="adj1" fmla="val 60000"/>
              <a:gd name="adj2" fmla="val 47197"/>
            </a:avLst>
          </a:prstGeom>
          <a:solidFill>
            <a:srgbClr val="0070C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06" name="Shape"/>
          <p:cNvSpPr/>
          <p:nvPr/>
        </p:nvSpPr>
        <p:spPr>
          <a:xfrm>
            <a:off x="2988593" y="3709205"/>
            <a:ext cx="605965" cy="1120479"/>
          </a:xfrm>
          <a:custGeom>
            <a:avLst/>
            <a:gdLst/>
            <a:ahLst/>
            <a:cxnLst>
              <a:cxn ang="0">
                <a:pos x="wd2" y="hd2"/>
              </a:cxn>
              <a:cxn ang="5400000">
                <a:pos x="wd2" y="hd2"/>
              </a:cxn>
              <a:cxn ang="10800000">
                <a:pos x="wd2" y="hd2"/>
              </a:cxn>
              <a:cxn ang="16200000">
                <a:pos x="wd2" y="hd2"/>
              </a:cxn>
            </a:cxnLst>
            <a:rect l="0" t="0" r="r" b="b"/>
            <a:pathLst>
              <a:path w="21600" h="21600" extrusionOk="0">
                <a:moveTo>
                  <a:pt x="6893" y="21600"/>
                </a:moveTo>
                <a:lnTo>
                  <a:pt x="21600" y="21600"/>
                </a:lnTo>
                <a:lnTo>
                  <a:pt x="21600" y="1766"/>
                </a:lnTo>
                <a:lnTo>
                  <a:pt x="14742" y="0"/>
                </a:lnTo>
                <a:lnTo>
                  <a:pt x="0" y="0"/>
                </a:lnTo>
                <a:lnTo>
                  <a:pt x="6898" y="1708"/>
                </a:lnTo>
                <a:lnTo>
                  <a:pt x="6893" y="21600"/>
                </a:lnTo>
                <a:close/>
              </a:path>
            </a:pathLst>
          </a:custGeom>
          <a:solidFill>
            <a:schemeClr val="accent4">
              <a:hueOff val="-2948319"/>
              <a:satOff val="-68911"/>
              <a:lumOff val="46688"/>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07" name="Shape"/>
          <p:cNvSpPr/>
          <p:nvPr/>
        </p:nvSpPr>
        <p:spPr>
          <a:xfrm>
            <a:off x="2988332" y="3708882"/>
            <a:ext cx="194076" cy="11213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918"/>
                </a:lnTo>
                <a:lnTo>
                  <a:pt x="21600" y="21600"/>
                </a:lnTo>
                <a:lnTo>
                  <a:pt x="21600" y="1704"/>
                </a:lnTo>
                <a:lnTo>
                  <a:pt x="0" y="0"/>
                </a:lnTo>
                <a:close/>
              </a:path>
            </a:pathLst>
          </a:custGeom>
          <a:solidFill>
            <a:srgbClr val="D8DADA"/>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08" name="Rectangle"/>
          <p:cNvSpPr/>
          <p:nvPr/>
        </p:nvSpPr>
        <p:spPr>
          <a:xfrm>
            <a:off x="3013825" y="4040462"/>
            <a:ext cx="413408" cy="161055"/>
          </a:xfrm>
          <a:prstGeom prst="rect">
            <a:avLst/>
          </a:pr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09" name="Rectangle"/>
          <p:cNvSpPr/>
          <p:nvPr/>
        </p:nvSpPr>
        <p:spPr>
          <a:xfrm>
            <a:off x="3126450" y="4186408"/>
            <a:ext cx="414347" cy="226733"/>
          </a:xfrm>
          <a:prstGeom prst="rect">
            <a:avLst/>
          </a:pr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10" name="Shape"/>
          <p:cNvSpPr/>
          <p:nvPr/>
        </p:nvSpPr>
        <p:spPr>
          <a:xfrm>
            <a:off x="3013825" y="4040462"/>
            <a:ext cx="114406" cy="37267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rgbClr val="0070C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11" name="Shape"/>
          <p:cNvSpPr/>
          <p:nvPr/>
        </p:nvSpPr>
        <p:spPr>
          <a:xfrm>
            <a:off x="3427153" y="4040462"/>
            <a:ext cx="114406" cy="37267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12" name="Shape"/>
          <p:cNvSpPr/>
          <p:nvPr/>
        </p:nvSpPr>
        <p:spPr>
          <a:xfrm>
            <a:off x="2988593" y="3709205"/>
            <a:ext cx="605965" cy="1120479"/>
          </a:xfrm>
          <a:custGeom>
            <a:avLst/>
            <a:gdLst/>
            <a:ahLst/>
            <a:cxnLst>
              <a:cxn ang="0">
                <a:pos x="wd2" y="hd2"/>
              </a:cxn>
              <a:cxn ang="5400000">
                <a:pos x="wd2" y="hd2"/>
              </a:cxn>
              <a:cxn ang="10800000">
                <a:pos x="wd2" y="hd2"/>
              </a:cxn>
              <a:cxn ang="16200000">
                <a:pos x="wd2" y="hd2"/>
              </a:cxn>
            </a:cxnLst>
            <a:rect l="0" t="0" r="r" b="b"/>
            <a:pathLst>
              <a:path w="21600" h="21600" extrusionOk="0">
                <a:moveTo>
                  <a:pt x="6893" y="21600"/>
                </a:moveTo>
                <a:lnTo>
                  <a:pt x="21600" y="21600"/>
                </a:lnTo>
                <a:lnTo>
                  <a:pt x="21600" y="1766"/>
                </a:lnTo>
                <a:lnTo>
                  <a:pt x="14742" y="0"/>
                </a:lnTo>
                <a:lnTo>
                  <a:pt x="0" y="0"/>
                </a:lnTo>
                <a:lnTo>
                  <a:pt x="6898" y="1708"/>
                </a:lnTo>
                <a:lnTo>
                  <a:pt x="6893" y="21600"/>
                </a:lnTo>
                <a:close/>
              </a:path>
            </a:pathLst>
          </a:custGeom>
          <a:solidFill>
            <a:schemeClr val="accent3">
              <a:hueOff val="-1016745"/>
              <a:satOff val="-99989"/>
              <a:lumOff val="-66256"/>
              <a:alpha val="30000"/>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13" name="Line"/>
          <p:cNvSpPr/>
          <p:nvPr/>
        </p:nvSpPr>
        <p:spPr>
          <a:xfrm>
            <a:off x="2984791" y="3707938"/>
            <a:ext cx="196342" cy="11258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731"/>
                </a:lnTo>
                <a:lnTo>
                  <a:pt x="21600" y="21600"/>
                </a:lnTo>
              </a:path>
            </a:pathLst>
          </a:custGeom>
          <a:ln w="25400">
            <a:solidFill>
              <a:srgbClr val="FFFDFD"/>
            </a:solidFill>
            <a:miter lim="400000"/>
          </a:ln>
        </p:spPr>
        <p:txBody>
          <a:bodyPr lIns="19050" tIns="19050" rIns="19050" bIns="19050" anchor="ctr"/>
          <a:lstStyle/>
          <a:p>
            <a:pPr algn="ctr" defTabSz="257175">
              <a:lnSpc>
                <a:spcPct val="80000"/>
              </a:lnSpc>
              <a:defRPr>
                <a:solidFill>
                  <a:schemeClr val="accent6">
                    <a:hueOff val="-10037902"/>
                    <a:satOff val="57163"/>
                    <a:lumOff val="61006"/>
                  </a:schemeClr>
                </a:solidFill>
                <a:latin typeface="+mn-lt"/>
                <a:ea typeface="+mn-ea"/>
                <a:cs typeface="+mn-cs"/>
                <a:sym typeface="Haas Grot Disp Pinterest Bold"/>
              </a:defRPr>
            </a:pPr>
            <a:endParaRPr sz="675" b="1">
              <a:latin typeface="Haas Grot Disp R 75" charset="0"/>
              <a:ea typeface="Haas Grot Disp R 75" charset="0"/>
              <a:cs typeface="Haas Grot Disp R 75" charset="0"/>
            </a:endParaRPr>
          </a:p>
        </p:txBody>
      </p:sp>
      <p:sp>
        <p:nvSpPr>
          <p:cNvPr id="1414" name="Triangle"/>
          <p:cNvSpPr/>
          <p:nvPr/>
        </p:nvSpPr>
        <p:spPr>
          <a:xfrm rot="5400000" flipH="1">
            <a:off x="2696782" y="4016743"/>
            <a:ext cx="379688" cy="409814"/>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2">
              <a:lumMod val="75000"/>
              <a:alpha val="80304"/>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15" name="Shape"/>
          <p:cNvSpPr/>
          <p:nvPr/>
        </p:nvSpPr>
        <p:spPr>
          <a:xfrm>
            <a:off x="2248597" y="3709205"/>
            <a:ext cx="605965" cy="1120479"/>
          </a:xfrm>
          <a:custGeom>
            <a:avLst/>
            <a:gdLst/>
            <a:ahLst/>
            <a:cxnLst>
              <a:cxn ang="0">
                <a:pos x="wd2" y="hd2"/>
              </a:cxn>
              <a:cxn ang="5400000">
                <a:pos x="wd2" y="hd2"/>
              </a:cxn>
              <a:cxn ang="10800000">
                <a:pos x="wd2" y="hd2"/>
              </a:cxn>
              <a:cxn ang="16200000">
                <a:pos x="wd2" y="hd2"/>
              </a:cxn>
            </a:cxnLst>
            <a:rect l="0" t="0" r="r" b="b"/>
            <a:pathLst>
              <a:path w="21600" h="21600" extrusionOk="0">
                <a:moveTo>
                  <a:pt x="6893" y="21600"/>
                </a:moveTo>
                <a:lnTo>
                  <a:pt x="21600" y="21600"/>
                </a:lnTo>
                <a:lnTo>
                  <a:pt x="21600" y="1766"/>
                </a:lnTo>
                <a:lnTo>
                  <a:pt x="14742" y="0"/>
                </a:lnTo>
                <a:lnTo>
                  <a:pt x="0" y="0"/>
                </a:lnTo>
                <a:lnTo>
                  <a:pt x="6898" y="1708"/>
                </a:lnTo>
                <a:lnTo>
                  <a:pt x="6893" y="21600"/>
                </a:lnTo>
                <a:close/>
              </a:path>
            </a:pathLst>
          </a:custGeom>
          <a:solidFill>
            <a:schemeClr val="accent4">
              <a:hueOff val="-2948319"/>
              <a:satOff val="-68911"/>
              <a:lumOff val="46688"/>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16" name="Shape"/>
          <p:cNvSpPr/>
          <p:nvPr/>
        </p:nvSpPr>
        <p:spPr>
          <a:xfrm>
            <a:off x="2248337" y="3708882"/>
            <a:ext cx="194076" cy="11213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918"/>
                </a:lnTo>
                <a:lnTo>
                  <a:pt x="21600" y="21600"/>
                </a:lnTo>
                <a:lnTo>
                  <a:pt x="21600" y="1704"/>
                </a:lnTo>
                <a:lnTo>
                  <a:pt x="0" y="0"/>
                </a:lnTo>
                <a:close/>
              </a:path>
            </a:pathLst>
          </a:custGeom>
          <a:solidFill>
            <a:srgbClr val="D8DADA"/>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17" name="Rectangle"/>
          <p:cNvSpPr/>
          <p:nvPr/>
        </p:nvSpPr>
        <p:spPr>
          <a:xfrm>
            <a:off x="2273829" y="4040462"/>
            <a:ext cx="413408" cy="161055"/>
          </a:xfrm>
          <a:prstGeom prst="rect">
            <a:avLst/>
          </a:pr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18" name="Rectangle"/>
          <p:cNvSpPr/>
          <p:nvPr/>
        </p:nvSpPr>
        <p:spPr>
          <a:xfrm>
            <a:off x="2386454" y="4186408"/>
            <a:ext cx="414347" cy="226733"/>
          </a:xfrm>
          <a:prstGeom prst="rect">
            <a:avLst/>
          </a:pr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19" name="Shape"/>
          <p:cNvSpPr/>
          <p:nvPr/>
        </p:nvSpPr>
        <p:spPr>
          <a:xfrm>
            <a:off x="2273829" y="4040462"/>
            <a:ext cx="114406" cy="37267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rgbClr val="0070C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20" name="Triangle"/>
          <p:cNvSpPr/>
          <p:nvPr/>
        </p:nvSpPr>
        <p:spPr>
          <a:xfrm rot="5400000" flipH="1">
            <a:off x="1848382" y="3994461"/>
            <a:ext cx="512616" cy="46468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2">
              <a:lumMod val="75000"/>
              <a:alpha val="80304"/>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grpSp>
        <p:nvGrpSpPr>
          <p:cNvPr id="1425" name="Group"/>
          <p:cNvGrpSpPr/>
          <p:nvPr/>
        </p:nvGrpSpPr>
        <p:grpSpPr>
          <a:xfrm>
            <a:off x="1799584" y="3536608"/>
            <a:ext cx="316622" cy="1492592"/>
            <a:chOff x="0" y="0"/>
            <a:chExt cx="844324" cy="3980245"/>
          </a:xfrm>
        </p:grpSpPr>
        <p:sp>
          <p:nvSpPr>
            <p:cNvPr id="1421" name="Rectangle"/>
            <p:cNvSpPr/>
            <p:nvPr/>
          </p:nvSpPr>
          <p:spPr>
            <a:xfrm>
              <a:off x="674" y="0"/>
              <a:ext cx="153764" cy="660884"/>
            </a:xfrm>
            <a:prstGeom prst="rect">
              <a:avLst/>
            </a:prstGeom>
            <a:solidFill>
              <a:schemeClr val="accent4">
                <a:hueOff val="-2948319"/>
                <a:satOff val="-68911"/>
                <a:lumOff val="46688"/>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22" name="Rectangle"/>
            <p:cNvSpPr/>
            <p:nvPr/>
          </p:nvSpPr>
          <p:spPr>
            <a:xfrm>
              <a:off x="687952" y="3319233"/>
              <a:ext cx="156373" cy="660885"/>
            </a:xfrm>
            <a:prstGeom prst="rect">
              <a:avLst/>
            </a:prstGeom>
            <a:solidFill>
              <a:schemeClr val="accent4">
                <a:hueOff val="-2948319"/>
                <a:satOff val="-68911"/>
                <a:lumOff val="46688"/>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23" name="Shape"/>
            <p:cNvSpPr/>
            <p:nvPr/>
          </p:nvSpPr>
          <p:spPr>
            <a:xfrm>
              <a:off x="154755" y="0"/>
              <a:ext cx="688893" cy="39802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918"/>
                  </a:lnTo>
                  <a:lnTo>
                    <a:pt x="21600" y="21600"/>
                  </a:lnTo>
                  <a:lnTo>
                    <a:pt x="21600" y="1704"/>
                  </a:lnTo>
                  <a:lnTo>
                    <a:pt x="0" y="0"/>
                  </a:lnTo>
                  <a:close/>
                </a:path>
              </a:pathLst>
            </a:custGeom>
            <a:solidFill>
              <a:schemeClr val="accent4">
                <a:hueOff val="-2948319"/>
                <a:satOff val="-68911"/>
                <a:lumOff val="46688"/>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24" name="Shape"/>
            <p:cNvSpPr/>
            <p:nvPr/>
          </p:nvSpPr>
          <p:spPr>
            <a:xfrm>
              <a:off x="0" y="0"/>
              <a:ext cx="688892" cy="398024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918"/>
                  </a:lnTo>
                  <a:lnTo>
                    <a:pt x="21600" y="21600"/>
                  </a:lnTo>
                  <a:lnTo>
                    <a:pt x="21600" y="1704"/>
                  </a:lnTo>
                  <a:lnTo>
                    <a:pt x="0" y="0"/>
                  </a:lnTo>
                  <a:close/>
                </a:path>
              </a:pathLst>
            </a:custGeom>
            <a:solidFill>
              <a:srgbClr val="D8DADA"/>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grpSp>
      <p:grpSp>
        <p:nvGrpSpPr>
          <p:cNvPr id="1430" name="Group"/>
          <p:cNvGrpSpPr/>
          <p:nvPr/>
        </p:nvGrpSpPr>
        <p:grpSpPr>
          <a:xfrm>
            <a:off x="1833889" y="3997818"/>
            <a:ext cx="184447" cy="457967"/>
            <a:chOff x="0" y="0"/>
            <a:chExt cx="491857" cy="1221242"/>
          </a:xfrm>
        </p:grpSpPr>
        <p:sp>
          <p:nvSpPr>
            <p:cNvPr id="1426" name="Shape"/>
            <p:cNvSpPr/>
            <p:nvPr/>
          </p:nvSpPr>
          <p:spPr>
            <a:xfrm>
              <a:off x="116957" y="0"/>
              <a:ext cx="374901" cy="122124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chemeClr val="accent5">
                <a:hueOff val="-169862"/>
                <a:satOff val="27598"/>
                <a:lumOff val="48265"/>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27" name="Rectangle"/>
            <p:cNvSpPr/>
            <p:nvPr/>
          </p:nvSpPr>
          <p:spPr>
            <a:xfrm>
              <a:off x="0" y="0"/>
              <a:ext cx="122792" cy="527765"/>
            </a:xfrm>
            <a:prstGeom prst="rect">
              <a:avLst/>
            </a:prstGeom>
            <a:solidFill>
              <a:schemeClr val="accent5">
                <a:hueOff val="-169862"/>
                <a:satOff val="27598"/>
                <a:lumOff val="48265"/>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28" name="Rectangle"/>
            <p:cNvSpPr/>
            <p:nvPr/>
          </p:nvSpPr>
          <p:spPr>
            <a:xfrm>
              <a:off x="369066" y="693478"/>
              <a:ext cx="122792" cy="527765"/>
            </a:xfrm>
            <a:prstGeom prst="rect">
              <a:avLst/>
            </a:prstGeom>
            <a:solidFill>
              <a:schemeClr val="accent5">
                <a:hueOff val="-169862"/>
                <a:satOff val="27598"/>
                <a:lumOff val="48265"/>
              </a:schemeClr>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29" name="Shape"/>
            <p:cNvSpPr/>
            <p:nvPr/>
          </p:nvSpPr>
          <p:spPr>
            <a:xfrm>
              <a:off x="0" y="0"/>
              <a:ext cx="374901" cy="122124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rgbClr val="0070C0"/>
            </a:solidFill>
            <a:ln w="12700" cap="flat">
              <a:noFill/>
              <a:miter lim="400000"/>
            </a:ln>
            <a:effectLst/>
          </p:spPr>
          <p:txBody>
            <a:bodyPr wrap="square" lIns="19050" tIns="19050" rIns="19050" bIns="19050" numCol="1" anchor="ctr">
              <a:noAutofit/>
            </a:bodyP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grpSp>
      <p:sp>
        <p:nvSpPr>
          <p:cNvPr id="1431" name="Arrow"/>
          <p:cNvSpPr/>
          <p:nvPr/>
        </p:nvSpPr>
        <p:spPr>
          <a:xfrm>
            <a:off x="1649309" y="4154382"/>
            <a:ext cx="162344" cy="147358"/>
          </a:xfrm>
          <a:prstGeom prst="rightArrow">
            <a:avLst>
              <a:gd name="adj1" fmla="val 60000"/>
              <a:gd name="adj2" fmla="val 47197"/>
            </a:avLst>
          </a:prstGeom>
          <a:solidFill>
            <a:srgbClr val="0070C0"/>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32" name="Shape"/>
          <p:cNvSpPr/>
          <p:nvPr/>
        </p:nvSpPr>
        <p:spPr>
          <a:xfrm>
            <a:off x="2687157" y="4040462"/>
            <a:ext cx="114406" cy="37267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8618"/>
                </a:lnTo>
                <a:lnTo>
                  <a:pt x="21600" y="21600"/>
                </a:lnTo>
                <a:lnTo>
                  <a:pt x="21600" y="3022"/>
                </a:lnTo>
                <a:lnTo>
                  <a:pt x="0" y="0"/>
                </a:lnTo>
                <a:close/>
              </a:path>
            </a:pathLst>
          </a:custGeom>
          <a:solidFill>
            <a:srgbClr val="174793"/>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33" name="Shape"/>
          <p:cNvSpPr/>
          <p:nvPr/>
        </p:nvSpPr>
        <p:spPr>
          <a:xfrm>
            <a:off x="2248597" y="3709205"/>
            <a:ext cx="605965" cy="1120479"/>
          </a:xfrm>
          <a:custGeom>
            <a:avLst/>
            <a:gdLst/>
            <a:ahLst/>
            <a:cxnLst>
              <a:cxn ang="0">
                <a:pos x="wd2" y="hd2"/>
              </a:cxn>
              <a:cxn ang="5400000">
                <a:pos x="wd2" y="hd2"/>
              </a:cxn>
              <a:cxn ang="10800000">
                <a:pos x="wd2" y="hd2"/>
              </a:cxn>
              <a:cxn ang="16200000">
                <a:pos x="wd2" y="hd2"/>
              </a:cxn>
            </a:cxnLst>
            <a:rect l="0" t="0" r="r" b="b"/>
            <a:pathLst>
              <a:path w="21600" h="21600" extrusionOk="0">
                <a:moveTo>
                  <a:pt x="6893" y="21600"/>
                </a:moveTo>
                <a:lnTo>
                  <a:pt x="21600" y="21600"/>
                </a:lnTo>
                <a:lnTo>
                  <a:pt x="21600" y="1766"/>
                </a:lnTo>
                <a:lnTo>
                  <a:pt x="14742" y="0"/>
                </a:lnTo>
                <a:lnTo>
                  <a:pt x="0" y="0"/>
                </a:lnTo>
                <a:lnTo>
                  <a:pt x="6898" y="1708"/>
                </a:lnTo>
                <a:lnTo>
                  <a:pt x="6893" y="21600"/>
                </a:lnTo>
                <a:close/>
              </a:path>
            </a:pathLst>
          </a:custGeom>
          <a:solidFill>
            <a:schemeClr val="accent3">
              <a:hueOff val="-1016745"/>
              <a:satOff val="-99989"/>
              <a:lumOff val="-66256"/>
              <a:alpha val="30000"/>
            </a:schemeClr>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sp>
        <p:nvSpPr>
          <p:cNvPr id="1434" name="Line"/>
          <p:cNvSpPr/>
          <p:nvPr/>
        </p:nvSpPr>
        <p:spPr>
          <a:xfrm>
            <a:off x="2244796" y="3707938"/>
            <a:ext cx="196342" cy="11258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731"/>
                </a:lnTo>
                <a:lnTo>
                  <a:pt x="21600" y="21600"/>
                </a:lnTo>
              </a:path>
            </a:pathLst>
          </a:custGeom>
          <a:ln w="25400">
            <a:solidFill>
              <a:srgbClr val="FFFDFD"/>
            </a:solidFill>
            <a:miter lim="400000"/>
          </a:ln>
        </p:spPr>
        <p:txBody>
          <a:bodyPr lIns="19050" tIns="19050" rIns="19050" bIns="19050" anchor="ctr"/>
          <a:lstStyle/>
          <a:p>
            <a:pPr algn="ctr" defTabSz="257175">
              <a:lnSpc>
                <a:spcPct val="80000"/>
              </a:lnSpc>
              <a:defRPr>
                <a:solidFill>
                  <a:schemeClr val="accent6">
                    <a:hueOff val="-10037902"/>
                    <a:satOff val="57163"/>
                    <a:lumOff val="61006"/>
                  </a:schemeClr>
                </a:solidFill>
                <a:latin typeface="+mn-lt"/>
                <a:ea typeface="+mn-ea"/>
                <a:cs typeface="+mn-cs"/>
                <a:sym typeface="Haas Grot Disp Pinterest Bold"/>
              </a:defRPr>
            </a:pPr>
            <a:endParaRPr sz="675" b="1">
              <a:latin typeface="Haas Grot Disp R 75" charset="0"/>
              <a:ea typeface="Haas Grot Disp R 75" charset="0"/>
              <a:cs typeface="Haas Grot Disp R 75" charset="0"/>
            </a:endParaRPr>
          </a:p>
        </p:txBody>
      </p:sp>
      <p:sp>
        <p:nvSpPr>
          <p:cNvPr id="1435" name="…"/>
          <p:cNvSpPr txBox="1"/>
          <p:nvPr/>
        </p:nvSpPr>
        <p:spPr>
          <a:xfrm>
            <a:off x="3659084" y="3954630"/>
            <a:ext cx="580413" cy="418988"/>
          </a:xfrm>
          <a:prstGeom prst="rect">
            <a:avLst/>
          </a:prstGeom>
          <a:ln w="12700">
            <a:miter lim="400000"/>
          </a:ln>
          <a:extLst>
            <a:ext uri="{C572A759-6A51-4108-AA02-DFA0A04FC94B}">
              <ma14:wrappingTextBoxFlag xmlns:ma14="http://schemas.microsoft.com/office/mac/drawingml/2011/main" xmlns="" val="1"/>
            </a:ext>
          </a:extLst>
        </p:spPr>
        <p:txBody>
          <a:bodyPr lIns="19050" tIns="19050" rIns="19050" bIns="19050" anchor="ctr"/>
          <a:lstStyle>
            <a:lvl1pPr>
              <a:defRPr sz="4400">
                <a:latin typeface="+mn-lt"/>
                <a:ea typeface="+mn-ea"/>
                <a:cs typeface="+mn-cs"/>
                <a:sym typeface="Haas Grot Disp Pinterest Bold"/>
              </a:defRPr>
            </a:lvl1pPr>
          </a:lstStyle>
          <a:p>
            <a:r>
              <a:rPr sz="1650" b="1">
                <a:latin typeface="Haas Grot Disp R 75" charset="0"/>
                <a:ea typeface="Haas Grot Disp R 75" charset="0"/>
                <a:cs typeface="Haas Grot Disp R 75" charset="0"/>
              </a:rPr>
              <a:t>…</a:t>
            </a:r>
          </a:p>
        </p:txBody>
      </p:sp>
      <p:sp>
        <p:nvSpPr>
          <p:cNvPr id="1436" name="Shape"/>
          <p:cNvSpPr/>
          <p:nvPr/>
        </p:nvSpPr>
        <p:spPr>
          <a:xfrm>
            <a:off x="3934144" y="3707020"/>
            <a:ext cx="194076" cy="11213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9918"/>
                </a:lnTo>
                <a:lnTo>
                  <a:pt x="21600" y="21600"/>
                </a:lnTo>
                <a:lnTo>
                  <a:pt x="21600" y="1704"/>
                </a:lnTo>
                <a:lnTo>
                  <a:pt x="0" y="0"/>
                </a:lnTo>
                <a:close/>
              </a:path>
            </a:pathLst>
          </a:custGeom>
          <a:solidFill>
            <a:srgbClr val="D8DADA"/>
          </a:solidFill>
          <a:ln w="12700">
            <a:miter lim="400000"/>
          </a:ln>
        </p:spPr>
        <p:txBody>
          <a:bodyPr lIns="19050" tIns="19050" rIns="19050" bIns="19050" anchor="ctr"/>
          <a:lstStyle/>
          <a:p>
            <a:pPr algn="ctr" defTabSz="257175">
              <a:lnSpc>
                <a:spcPct val="80000"/>
              </a:lnSpc>
              <a:defRPr sz="4500">
                <a:solidFill>
                  <a:srgbClr val="FCFEFF"/>
                </a:solidFill>
                <a:latin typeface="+mn-lt"/>
                <a:ea typeface="+mn-ea"/>
                <a:cs typeface="+mn-cs"/>
                <a:sym typeface="Haas Grot Disp Pinterest Bold"/>
              </a:defRPr>
            </a:pPr>
            <a:endParaRPr sz="1688" b="1">
              <a:latin typeface="Haas Grot Disp R 75" charset="0"/>
              <a:ea typeface="Haas Grot Disp R 75" charset="0"/>
              <a:cs typeface="Haas Grot Disp R 75" charset="0"/>
            </a:endParaRPr>
          </a:p>
        </p:txBody>
      </p:sp>
      <p:pic>
        <p:nvPicPr>
          <p:cNvPr id="1437" name="cool_sac_business_en_cuir-wmyieads2e3yf2878fdf44a39486228fbf2f37f132d746955b18.jpg" descr="cool_sac_business_en_cuir-wmyieads2e3yf2878fdf44a39486228fbf2f37f132d746955b18.jpg"/>
          <p:cNvPicPr>
            <a:picLocks noChangeAspect="1"/>
          </p:cNvPicPr>
          <p:nvPr/>
        </p:nvPicPr>
        <p:blipFill>
          <a:blip r:embed="rId4">
            <a:extLst/>
          </a:blip>
          <a:srcRect l="23877" t="479" r="32011" b="107"/>
          <a:stretch>
            <a:fillRect/>
          </a:stretch>
        </p:blipFill>
        <p:spPr>
          <a:xfrm>
            <a:off x="388388" y="3525082"/>
            <a:ext cx="1285094" cy="1397202"/>
          </a:xfrm>
          <a:prstGeom prst="rect">
            <a:avLst/>
          </a:prstGeom>
          <a:ln w="12700">
            <a:miter lim="400000"/>
          </a:ln>
        </p:spPr>
      </p:pic>
      <p:grpSp>
        <p:nvGrpSpPr>
          <p:cNvPr id="118" name="Group 8"/>
          <p:cNvGrpSpPr/>
          <p:nvPr/>
        </p:nvGrpSpPr>
        <p:grpSpPr>
          <a:xfrm>
            <a:off x="8077200" y="60949"/>
            <a:ext cx="990600" cy="929652"/>
            <a:chOff x="0" y="0"/>
            <a:chExt cx="3246766" cy="3246750"/>
          </a:xfrm>
        </p:grpSpPr>
        <p:sp>
          <p:nvSpPr>
            <p:cNvPr id="119" name="Shape 6"/>
            <p:cNvSpPr/>
            <p:nvPr/>
          </p:nvSpPr>
          <p:spPr>
            <a:xfrm>
              <a:off x="0" y="0"/>
              <a:ext cx="3246766" cy="3246750"/>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path>
              </a:pathLst>
            </a:custGeom>
            <a:solidFill>
              <a:srgbClr val="FFFFFF"/>
            </a:solidFill>
            <a:ln w="3175" cap="flat">
              <a:noFill/>
              <a:miter lim="400000"/>
            </a:ln>
            <a:effectLst/>
          </p:spPr>
          <p:txBody>
            <a:bodyPr wrap="square" lIns="28575" tIns="28575" rIns="28575" bIns="28575" numCol="1" anchor="ctr">
              <a:noAutofit/>
            </a:bodyPr>
            <a:lstStyle/>
            <a:p>
              <a:pPr algn="ctr" defTabSz="192847">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250"/>
            </a:p>
          </p:txBody>
        </p:sp>
        <p:sp>
          <p:nvSpPr>
            <p:cNvPr id="120" name="Shape 7"/>
            <p:cNvSpPr/>
            <p:nvPr/>
          </p:nvSpPr>
          <p:spPr>
            <a:xfrm>
              <a:off x="158522" y="158522"/>
              <a:ext cx="2991362" cy="29419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835"/>
                    <a:pt x="0" y="10800"/>
                  </a:cubicBezTo>
                  <a:cubicBezTo>
                    <a:pt x="0" y="15375"/>
                    <a:pt x="2847" y="19283"/>
                    <a:pt x="6864" y="20857"/>
                  </a:cubicBezTo>
                  <a:cubicBezTo>
                    <a:pt x="6770" y="20002"/>
                    <a:pt x="6684" y="18692"/>
                    <a:pt x="6902" y="17759"/>
                  </a:cubicBezTo>
                  <a:cubicBezTo>
                    <a:pt x="7098" y="16916"/>
                    <a:pt x="8168" y="12391"/>
                    <a:pt x="8168" y="12391"/>
                  </a:cubicBezTo>
                  <a:cubicBezTo>
                    <a:pt x="8168" y="12391"/>
                    <a:pt x="7845" y="11744"/>
                    <a:pt x="7845" y="10787"/>
                  </a:cubicBezTo>
                  <a:cubicBezTo>
                    <a:pt x="7845" y="9285"/>
                    <a:pt x="8715" y="8164"/>
                    <a:pt x="9799" y="8164"/>
                  </a:cubicBezTo>
                  <a:cubicBezTo>
                    <a:pt x="10721" y="8164"/>
                    <a:pt x="11166" y="8856"/>
                    <a:pt x="11166" y="9686"/>
                  </a:cubicBezTo>
                  <a:cubicBezTo>
                    <a:pt x="11166" y="10612"/>
                    <a:pt x="10576" y="11998"/>
                    <a:pt x="10271" y="13281"/>
                  </a:cubicBezTo>
                  <a:cubicBezTo>
                    <a:pt x="10017" y="14356"/>
                    <a:pt x="10810" y="15233"/>
                    <a:pt x="11871" y="15233"/>
                  </a:cubicBezTo>
                  <a:cubicBezTo>
                    <a:pt x="13790" y="15233"/>
                    <a:pt x="15266" y="13209"/>
                    <a:pt x="15266" y="10287"/>
                  </a:cubicBezTo>
                  <a:cubicBezTo>
                    <a:pt x="15266" y="7702"/>
                    <a:pt x="13407" y="5894"/>
                    <a:pt x="10754" y="5894"/>
                  </a:cubicBezTo>
                  <a:cubicBezTo>
                    <a:pt x="7681" y="5894"/>
                    <a:pt x="5878" y="8199"/>
                    <a:pt x="5878" y="10581"/>
                  </a:cubicBezTo>
                  <a:cubicBezTo>
                    <a:pt x="5878" y="11509"/>
                    <a:pt x="6235" y="12504"/>
                    <a:pt x="6681" y="13045"/>
                  </a:cubicBezTo>
                  <a:cubicBezTo>
                    <a:pt x="6770" y="13152"/>
                    <a:pt x="6783" y="13246"/>
                    <a:pt x="6756" y="13355"/>
                  </a:cubicBezTo>
                  <a:cubicBezTo>
                    <a:pt x="6674" y="13696"/>
                    <a:pt x="6492" y="14430"/>
                    <a:pt x="6456" y="14580"/>
                  </a:cubicBezTo>
                  <a:cubicBezTo>
                    <a:pt x="6409" y="14777"/>
                    <a:pt x="6300" y="14819"/>
                    <a:pt x="6095" y="14724"/>
                  </a:cubicBezTo>
                  <a:cubicBezTo>
                    <a:pt x="4746" y="14096"/>
                    <a:pt x="3903" y="12124"/>
                    <a:pt x="3903" y="10540"/>
                  </a:cubicBezTo>
                  <a:cubicBezTo>
                    <a:pt x="3903" y="7133"/>
                    <a:pt x="6378" y="4005"/>
                    <a:pt x="11039" y="4005"/>
                  </a:cubicBezTo>
                  <a:cubicBezTo>
                    <a:pt x="14785" y="4005"/>
                    <a:pt x="17697" y="6674"/>
                    <a:pt x="17697" y="10242"/>
                  </a:cubicBezTo>
                  <a:cubicBezTo>
                    <a:pt x="17697" y="13964"/>
                    <a:pt x="15350" y="16960"/>
                    <a:pt x="12093" y="16960"/>
                  </a:cubicBezTo>
                  <a:cubicBezTo>
                    <a:pt x="10998" y="16960"/>
                    <a:pt x="9970" y="16391"/>
                    <a:pt x="9617" y="15720"/>
                  </a:cubicBezTo>
                  <a:cubicBezTo>
                    <a:pt x="9617" y="15720"/>
                    <a:pt x="9076" y="17782"/>
                    <a:pt x="8945" y="18287"/>
                  </a:cubicBezTo>
                  <a:cubicBezTo>
                    <a:pt x="8701" y="19225"/>
                    <a:pt x="8043" y="20401"/>
                    <a:pt x="7602" y="21118"/>
                  </a:cubicBezTo>
                  <a:cubicBezTo>
                    <a:pt x="8613" y="21431"/>
                    <a:pt x="9687" y="21600"/>
                    <a:pt x="10800" y="21600"/>
                  </a:cubicBezTo>
                  <a:cubicBezTo>
                    <a:pt x="16765" y="21600"/>
                    <a:pt x="21600" y="16765"/>
                    <a:pt x="21600" y="10800"/>
                  </a:cubicBezTo>
                  <a:cubicBezTo>
                    <a:pt x="21600" y="4835"/>
                    <a:pt x="16765" y="0"/>
                    <a:pt x="10800" y="0"/>
                  </a:cubicBezTo>
                  <a:close/>
                </a:path>
              </a:pathLst>
            </a:custGeom>
            <a:solidFill>
              <a:srgbClr val="BD081C"/>
            </a:solidFill>
            <a:ln w="3175" cap="flat">
              <a:noFill/>
              <a:miter lim="400000"/>
            </a:ln>
            <a:effectLst/>
          </p:spPr>
          <p:txBody>
            <a:bodyPr wrap="square" lIns="28575" tIns="28575" rIns="28575" bIns="28575" numCol="1" anchor="ctr">
              <a:noAutofit/>
            </a:bodyPr>
            <a:lstStyle/>
            <a:p>
              <a:pPr lvl="0" algn="ctr">
                <a:defRPr>
                  <a:solidFill>
                    <a:srgbClr val="FFFFFF"/>
                  </a:solidFill>
                </a:defRPr>
              </a:pPr>
              <a:endParaRPr sz="1500"/>
            </a:p>
          </p:txBody>
        </p:sp>
      </p:grpSp>
      <p:sp>
        <p:nvSpPr>
          <p:cNvPr id="3" name="Date Placeholder 2"/>
          <p:cNvSpPr>
            <a:spLocks noGrp="1"/>
          </p:cNvSpPr>
          <p:nvPr>
            <p:ph type="dt" sz="half" idx="10"/>
          </p:nvPr>
        </p:nvSpPr>
        <p:spPr/>
        <p:txBody>
          <a:bodyPr/>
          <a:lstStyle/>
          <a:p>
            <a:fld id="{DE7AA20C-B45C-9743-9DAA-1F8AA6421BB7}" type="datetime1">
              <a:rPr lang="en-US" smtClean="0"/>
              <a:t>3/30/2018</a:t>
            </a:fld>
            <a:endParaRPr lang="en-US"/>
          </a:p>
        </p:txBody>
      </p:sp>
      <p:sp>
        <p:nvSpPr>
          <p:cNvPr id="4" name="Footer Placeholder 3"/>
          <p:cNvSpPr>
            <a:spLocks noGrp="1"/>
          </p:cNvSpPr>
          <p:nvPr>
            <p:ph type="ftr" sz="quarter" idx="11"/>
          </p:nvPr>
        </p:nvSpPr>
        <p:spPr/>
        <p:txBody>
          <a:bodyPr/>
          <a:lstStyle/>
          <a:p>
            <a:r>
              <a:rPr lang="en-US"/>
              <a:t>Jure Leskovec, Stanford CS246: Mining Massive Datasets</a:t>
            </a:r>
          </a:p>
        </p:txBody>
      </p:sp>
      <p:sp>
        <p:nvSpPr>
          <p:cNvPr id="5" name="Slide Number Placeholder 4"/>
          <p:cNvSpPr>
            <a:spLocks noGrp="1"/>
          </p:cNvSpPr>
          <p:nvPr>
            <p:ph type="sldNum" sz="quarter" idx="12"/>
          </p:nvPr>
        </p:nvSpPr>
        <p:spPr/>
        <p:txBody>
          <a:bodyPr/>
          <a:lstStyle/>
          <a:p>
            <a:fld id="{19B12225-5612-419B-A8D5-4B8EEE4C217E}" type="slidenum">
              <a:rPr lang="en-US" smtClean="0"/>
              <a:pPr/>
              <a:t>4</a:t>
            </a:fld>
            <a:endParaRPr lang="en-US"/>
          </a:p>
        </p:txBody>
      </p:sp>
    </p:spTree>
    <p:extLst>
      <p:ext uri="{BB962C8B-B14F-4D97-AF65-F5344CB8AC3E}">
        <p14:creationId xmlns:p14="http://schemas.microsoft.com/office/powerpoint/2010/main" val="890380307"/>
      </p:ext>
    </p:extLst>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1776412" y="3352800"/>
            <a:ext cx="2819400" cy="3352800"/>
          </a:xfrm>
          <a:prstGeom prst="rect">
            <a:avLst/>
          </a:prstGeom>
          <a:solidFill>
            <a:srgbClr val="FFFF99">
              <a:alpha val="50195"/>
            </a:srgbClr>
          </a:solidFill>
          <a:ln w="9525">
            <a:solidFill>
              <a:schemeClr val="tx1"/>
            </a:solidFill>
            <a:miter lim="800000"/>
            <a:headEnd/>
            <a:tailEnd/>
          </a:ln>
        </p:spPr>
        <p:txBody>
          <a:bodyPr wrap="none" anchor="ctr"/>
          <a:lstStyle/>
          <a:p>
            <a:pPr algn="ctr" eaLnBrk="0" hangingPunct="0"/>
            <a:endParaRPr lang="en-US" sz="2400">
              <a:latin typeface="Times New Roman" pitchFamily="18" charset="0"/>
            </a:endParaRPr>
          </a:p>
        </p:txBody>
      </p:sp>
      <p:sp>
        <p:nvSpPr>
          <p:cNvPr id="11267" name="Text Box 3"/>
          <p:cNvSpPr txBox="1">
            <a:spLocks noChangeArrowheads="1"/>
          </p:cNvSpPr>
          <p:nvPr/>
        </p:nvSpPr>
        <p:spPr bwMode="auto">
          <a:xfrm>
            <a:off x="2677497" y="2998597"/>
            <a:ext cx="1079142" cy="369332"/>
          </a:xfrm>
          <a:prstGeom prst="rect">
            <a:avLst/>
          </a:prstGeom>
          <a:noFill/>
          <a:ln w="9525">
            <a:noFill/>
            <a:prstDash val="dash"/>
            <a:miter lim="800000"/>
            <a:headEnd/>
            <a:tailEnd/>
          </a:ln>
        </p:spPr>
        <p:txBody>
          <a:bodyPr wrap="none">
            <a:spAutoFit/>
          </a:bodyPr>
          <a:lstStyle/>
          <a:p>
            <a:pPr algn="ctr" eaLnBrk="0" hangingPunct="0"/>
            <a:r>
              <a:rPr lang="en-US" b="1" dirty="0">
                <a:solidFill>
                  <a:srgbClr val="008000"/>
                </a:solidFill>
                <a:latin typeface="+mj-lt"/>
              </a:rPr>
              <a:t>Matrix </a:t>
            </a:r>
            <a:r>
              <a:rPr lang="en-US" b="1" i="1" dirty="0">
                <a:solidFill>
                  <a:srgbClr val="008000"/>
                </a:solidFill>
                <a:latin typeface="+mj-lt"/>
              </a:rPr>
              <a:t>M</a:t>
            </a:r>
          </a:p>
        </p:txBody>
      </p:sp>
      <p:sp>
        <p:nvSpPr>
          <p:cNvPr id="11268" name="Text Box 4"/>
          <p:cNvSpPr txBox="1">
            <a:spLocks noChangeArrowheads="1"/>
          </p:cNvSpPr>
          <p:nvPr/>
        </p:nvSpPr>
        <p:spPr bwMode="auto">
          <a:xfrm>
            <a:off x="5074968" y="4724400"/>
            <a:ext cx="843501" cy="369332"/>
          </a:xfrm>
          <a:prstGeom prst="rect">
            <a:avLst/>
          </a:prstGeom>
          <a:noFill/>
          <a:ln w="9525">
            <a:noFill/>
            <a:prstDash val="dash"/>
            <a:miter lim="800000"/>
            <a:headEnd/>
            <a:tailEnd/>
          </a:ln>
        </p:spPr>
        <p:txBody>
          <a:bodyPr wrap="none">
            <a:spAutoFit/>
          </a:bodyPr>
          <a:lstStyle/>
          <a:p>
            <a:pPr algn="ctr" eaLnBrk="0" hangingPunct="0"/>
            <a:r>
              <a:rPr lang="en-US" b="1" i="1" dirty="0">
                <a:solidFill>
                  <a:srgbClr val="008000"/>
                </a:solidFill>
                <a:latin typeface="+mj-lt"/>
              </a:rPr>
              <a:t>r </a:t>
            </a:r>
            <a:r>
              <a:rPr lang="en-US" b="1" dirty="0">
                <a:solidFill>
                  <a:srgbClr val="008000"/>
                </a:solidFill>
                <a:latin typeface="+mj-lt"/>
              </a:rPr>
              <a:t> rows</a:t>
            </a:r>
          </a:p>
        </p:txBody>
      </p:sp>
      <p:sp>
        <p:nvSpPr>
          <p:cNvPr id="11269" name="Line 5"/>
          <p:cNvSpPr>
            <a:spLocks noChangeShapeType="1"/>
          </p:cNvSpPr>
          <p:nvPr/>
        </p:nvSpPr>
        <p:spPr bwMode="auto">
          <a:xfrm>
            <a:off x="1395412" y="3962400"/>
            <a:ext cx="3505200" cy="0"/>
          </a:xfrm>
          <a:prstGeom prst="line">
            <a:avLst/>
          </a:prstGeom>
          <a:noFill/>
          <a:ln w="9525">
            <a:solidFill>
              <a:schemeClr val="tx1"/>
            </a:solidFill>
            <a:round/>
            <a:headEnd/>
            <a:tailEnd/>
          </a:ln>
        </p:spPr>
        <p:txBody>
          <a:bodyPr/>
          <a:lstStyle/>
          <a:p>
            <a:endParaRPr lang="en-US"/>
          </a:p>
        </p:txBody>
      </p:sp>
      <p:sp>
        <p:nvSpPr>
          <p:cNvPr id="11270" name="Line 6"/>
          <p:cNvSpPr>
            <a:spLocks noChangeShapeType="1"/>
          </p:cNvSpPr>
          <p:nvPr/>
        </p:nvSpPr>
        <p:spPr bwMode="auto">
          <a:xfrm>
            <a:off x="1395412" y="4572000"/>
            <a:ext cx="3505200" cy="0"/>
          </a:xfrm>
          <a:prstGeom prst="line">
            <a:avLst/>
          </a:prstGeom>
          <a:noFill/>
          <a:ln w="9525">
            <a:solidFill>
              <a:schemeClr val="tx1"/>
            </a:solidFill>
            <a:round/>
            <a:headEnd/>
            <a:tailEnd/>
          </a:ln>
        </p:spPr>
        <p:txBody>
          <a:bodyPr/>
          <a:lstStyle/>
          <a:p>
            <a:endParaRPr lang="en-US"/>
          </a:p>
        </p:txBody>
      </p:sp>
      <p:sp>
        <p:nvSpPr>
          <p:cNvPr id="11271" name="Line 7"/>
          <p:cNvSpPr>
            <a:spLocks noChangeShapeType="1"/>
          </p:cNvSpPr>
          <p:nvPr/>
        </p:nvSpPr>
        <p:spPr bwMode="auto">
          <a:xfrm>
            <a:off x="1395412" y="5181600"/>
            <a:ext cx="3505200" cy="0"/>
          </a:xfrm>
          <a:prstGeom prst="line">
            <a:avLst/>
          </a:prstGeom>
          <a:noFill/>
          <a:ln w="9525">
            <a:solidFill>
              <a:schemeClr val="tx1"/>
            </a:solidFill>
            <a:round/>
            <a:headEnd/>
            <a:tailEnd/>
          </a:ln>
        </p:spPr>
        <p:txBody>
          <a:bodyPr/>
          <a:lstStyle/>
          <a:p>
            <a:endParaRPr lang="en-US"/>
          </a:p>
        </p:txBody>
      </p:sp>
      <p:sp>
        <p:nvSpPr>
          <p:cNvPr id="11272" name="Line 8"/>
          <p:cNvSpPr>
            <a:spLocks noChangeShapeType="1"/>
          </p:cNvSpPr>
          <p:nvPr/>
        </p:nvSpPr>
        <p:spPr bwMode="auto">
          <a:xfrm>
            <a:off x="1395412" y="5943600"/>
            <a:ext cx="3505200" cy="0"/>
          </a:xfrm>
          <a:prstGeom prst="line">
            <a:avLst/>
          </a:prstGeom>
          <a:noFill/>
          <a:ln w="9525">
            <a:solidFill>
              <a:schemeClr val="tx1"/>
            </a:solidFill>
            <a:round/>
            <a:headEnd/>
            <a:tailEnd/>
          </a:ln>
        </p:spPr>
        <p:txBody>
          <a:bodyPr/>
          <a:lstStyle/>
          <a:p>
            <a:endParaRPr lang="en-US"/>
          </a:p>
        </p:txBody>
      </p:sp>
      <p:sp>
        <p:nvSpPr>
          <p:cNvPr id="11273" name="Line 9"/>
          <p:cNvSpPr>
            <a:spLocks noChangeShapeType="1"/>
          </p:cNvSpPr>
          <p:nvPr/>
        </p:nvSpPr>
        <p:spPr bwMode="auto">
          <a:xfrm flipV="1">
            <a:off x="5434012" y="4572000"/>
            <a:ext cx="0" cy="228600"/>
          </a:xfrm>
          <a:prstGeom prst="line">
            <a:avLst/>
          </a:prstGeom>
          <a:noFill/>
          <a:ln w="9525">
            <a:solidFill>
              <a:schemeClr val="tx1"/>
            </a:solidFill>
            <a:round/>
            <a:headEnd/>
            <a:tailEnd type="triangle" w="med" len="med"/>
          </a:ln>
        </p:spPr>
        <p:txBody>
          <a:bodyPr/>
          <a:lstStyle/>
          <a:p>
            <a:endParaRPr lang="en-US"/>
          </a:p>
        </p:txBody>
      </p:sp>
      <p:sp>
        <p:nvSpPr>
          <p:cNvPr id="11274" name="Line 10"/>
          <p:cNvSpPr>
            <a:spLocks noChangeShapeType="1"/>
          </p:cNvSpPr>
          <p:nvPr/>
        </p:nvSpPr>
        <p:spPr bwMode="auto">
          <a:xfrm>
            <a:off x="5434012" y="5029200"/>
            <a:ext cx="0" cy="228600"/>
          </a:xfrm>
          <a:prstGeom prst="line">
            <a:avLst/>
          </a:prstGeom>
          <a:noFill/>
          <a:ln w="9525">
            <a:solidFill>
              <a:schemeClr val="tx1"/>
            </a:solidFill>
            <a:round/>
            <a:headEnd/>
            <a:tailEnd type="triangle" w="med" len="med"/>
          </a:ln>
        </p:spPr>
        <p:txBody>
          <a:bodyPr/>
          <a:lstStyle/>
          <a:p>
            <a:endParaRPr lang="en-US"/>
          </a:p>
        </p:txBody>
      </p:sp>
      <p:sp>
        <p:nvSpPr>
          <p:cNvPr id="11275" name="Line 11"/>
          <p:cNvSpPr>
            <a:spLocks noChangeShapeType="1"/>
          </p:cNvSpPr>
          <p:nvPr/>
        </p:nvSpPr>
        <p:spPr bwMode="auto">
          <a:xfrm flipV="1">
            <a:off x="6881812" y="3276600"/>
            <a:ext cx="0" cy="1066800"/>
          </a:xfrm>
          <a:prstGeom prst="line">
            <a:avLst/>
          </a:prstGeom>
          <a:noFill/>
          <a:ln w="9525">
            <a:solidFill>
              <a:schemeClr val="tx1"/>
            </a:solidFill>
            <a:round/>
            <a:headEnd/>
            <a:tailEnd type="triangle" w="med" len="med"/>
          </a:ln>
        </p:spPr>
        <p:txBody>
          <a:bodyPr/>
          <a:lstStyle/>
          <a:p>
            <a:endParaRPr lang="en-US"/>
          </a:p>
        </p:txBody>
      </p:sp>
      <p:sp>
        <p:nvSpPr>
          <p:cNvPr id="11276" name="Line 12"/>
          <p:cNvSpPr>
            <a:spLocks noChangeShapeType="1"/>
          </p:cNvSpPr>
          <p:nvPr/>
        </p:nvSpPr>
        <p:spPr bwMode="auto">
          <a:xfrm>
            <a:off x="6881812" y="5257800"/>
            <a:ext cx="0" cy="1371600"/>
          </a:xfrm>
          <a:prstGeom prst="line">
            <a:avLst/>
          </a:prstGeom>
          <a:noFill/>
          <a:ln w="9525">
            <a:solidFill>
              <a:schemeClr val="tx1"/>
            </a:solidFill>
            <a:round/>
            <a:headEnd/>
            <a:tailEnd type="triangle" w="med" len="med"/>
          </a:ln>
        </p:spPr>
        <p:txBody>
          <a:bodyPr/>
          <a:lstStyle/>
          <a:p>
            <a:endParaRPr lang="en-US"/>
          </a:p>
        </p:txBody>
      </p:sp>
      <p:sp>
        <p:nvSpPr>
          <p:cNvPr id="11277" name="Text Box 13"/>
          <p:cNvSpPr txBox="1">
            <a:spLocks noChangeArrowheads="1"/>
          </p:cNvSpPr>
          <p:nvPr/>
        </p:nvSpPr>
        <p:spPr bwMode="auto">
          <a:xfrm>
            <a:off x="6445817" y="4648200"/>
            <a:ext cx="998991" cy="369332"/>
          </a:xfrm>
          <a:prstGeom prst="rect">
            <a:avLst/>
          </a:prstGeom>
          <a:noFill/>
          <a:ln w="9525">
            <a:noFill/>
            <a:prstDash val="dash"/>
            <a:miter lim="800000"/>
            <a:headEnd/>
            <a:tailEnd/>
          </a:ln>
        </p:spPr>
        <p:txBody>
          <a:bodyPr wrap="none">
            <a:spAutoFit/>
          </a:bodyPr>
          <a:lstStyle/>
          <a:p>
            <a:pPr algn="ctr" eaLnBrk="0" hangingPunct="0"/>
            <a:r>
              <a:rPr lang="en-US" b="1" i="1">
                <a:solidFill>
                  <a:srgbClr val="008000"/>
                </a:solidFill>
                <a:latin typeface="+mj-lt"/>
              </a:rPr>
              <a:t>b </a:t>
            </a:r>
            <a:r>
              <a:rPr lang="en-US" b="1">
                <a:solidFill>
                  <a:srgbClr val="008000"/>
                </a:solidFill>
                <a:latin typeface="+mj-lt"/>
              </a:rPr>
              <a:t> bands</a:t>
            </a:r>
          </a:p>
        </p:txBody>
      </p:sp>
      <p:sp>
        <p:nvSpPr>
          <p:cNvPr id="11278" name="Rectangle 14"/>
          <p:cNvSpPr>
            <a:spLocks noChangeArrowheads="1"/>
          </p:cNvSpPr>
          <p:nvPr/>
        </p:nvSpPr>
        <p:spPr bwMode="auto">
          <a:xfrm>
            <a:off x="2690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79" name="Rectangle 15"/>
          <p:cNvSpPr>
            <a:spLocks noChangeArrowheads="1"/>
          </p:cNvSpPr>
          <p:nvPr/>
        </p:nvSpPr>
        <p:spPr bwMode="auto">
          <a:xfrm>
            <a:off x="2309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0" name="Rectangle 16"/>
          <p:cNvSpPr>
            <a:spLocks noChangeArrowheads="1"/>
          </p:cNvSpPr>
          <p:nvPr/>
        </p:nvSpPr>
        <p:spPr bwMode="auto">
          <a:xfrm>
            <a:off x="1928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1" name="Rectangle 17"/>
          <p:cNvSpPr>
            <a:spLocks noChangeArrowheads="1"/>
          </p:cNvSpPr>
          <p:nvPr/>
        </p:nvSpPr>
        <p:spPr bwMode="auto">
          <a:xfrm>
            <a:off x="3452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2" name="Rectangle 18"/>
          <p:cNvSpPr>
            <a:spLocks noChangeArrowheads="1"/>
          </p:cNvSpPr>
          <p:nvPr/>
        </p:nvSpPr>
        <p:spPr bwMode="auto">
          <a:xfrm>
            <a:off x="3833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3" name="Rectangle 19"/>
          <p:cNvSpPr>
            <a:spLocks noChangeArrowheads="1"/>
          </p:cNvSpPr>
          <p:nvPr/>
        </p:nvSpPr>
        <p:spPr bwMode="auto">
          <a:xfrm>
            <a:off x="3071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4" name="Rectangle 20"/>
          <p:cNvSpPr>
            <a:spLocks noChangeArrowheads="1"/>
          </p:cNvSpPr>
          <p:nvPr/>
        </p:nvSpPr>
        <p:spPr bwMode="auto">
          <a:xfrm>
            <a:off x="4214812" y="3962400"/>
            <a:ext cx="152400" cy="609600"/>
          </a:xfrm>
          <a:prstGeom prst="rect">
            <a:avLst/>
          </a:prstGeom>
          <a:solidFill>
            <a:srgbClr val="FF00FF"/>
          </a:solidFill>
          <a:ln w="9525">
            <a:solidFill>
              <a:schemeClr val="tx1"/>
            </a:solidFill>
            <a:miter lim="800000"/>
            <a:headEnd/>
            <a:tailEnd/>
          </a:ln>
        </p:spPr>
        <p:txBody>
          <a:bodyPr wrap="none" anchor="ctr"/>
          <a:lstStyle/>
          <a:p>
            <a:endParaRPr lang="en-US"/>
          </a:p>
        </p:txBody>
      </p:sp>
      <p:sp>
        <p:nvSpPr>
          <p:cNvPr id="11285" name="Rectangle 21"/>
          <p:cNvSpPr>
            <a:spLocks noChangeArrowheads="1"/>
          </p:cNvSpPr>
          <p:nvPr/>
        </p:nvSpPr>
        <p:spPr bwMode="auto">
          <a:xfrm>
            <a:off x="1700212" y="1293812"/>
            <a:ext cx="2514600" cy="762000"/>
          </a:xfrm>
          <a:prstGeom prst="rect">
            <a:avLst/>
          </a:prstGeom>
          <a:solidFill>
            <a:schemeClr val="accent1">
              <a:alpha val="50195"/>
            </a:schemeClr>
          </a:solidFill>
          <a:ln w="9525">
            <a:solidFill>
              <a:schemeClr val="tx1"/>
            </a:solidFill>
            <a:miter lim="800000"/>
            <a:headEnd/>
            <a:tailEnd/>
          </a:ln>
        </p:spPr>
        <p:txBody>
          <a:bodyPr wrap="none" anchor="ctr"/>
          <a:lstStyle/>
          <a:p>
            <a:pPr algn="ctr" eaLnBrk="0" hangingPunct="0"/>
            <a:r>
              <a:rPr lang="en-US" sz="2000" b="1" dirty="0">
                <a:latin typeface="+mj-lt"/>
              </a:rPr>
              <a:t>Buckets</a:t>
            </a:r>
            <a:endParaRPr lang="en-US" b="1" dirty="0">
              <a:latin typeface="+mj-lt"/>
            </a:endParaRPr>
          </a:p>
        </p:txBody>
      </p:sp>
      <p:sp>
        <p:nvSpPr>
          <p:cNvPr id="11286" name="Line 22"/>
          <p:cNvSpPr>
            <a:spLocks noChangeShapeType="1"/>
          </p:cNvSpPr>
          <p:nvPr/>
        </p:nvSpPr>
        <p:spPr bwMode="auto">
          <a:xfrm>
            <a:off x="2309812" y="1293812"/>
            <a:ext cx="0" cy="762000"/>
          </a:xfrm>
          <a:prstGeom prst="line">
            <a:avLst/>
          </a:prstGeom>
          <a:noFill/>
          <a:ln w="9525">
            <a:solidFill>
              <a:schemeClr val="tx1"/>
            </a:solidFill>
            <a:round/>
            <a:headEnd/>
            <a:tailEnd/>
          </a:ln>
        </p:spPr>
        <p:txBody>
          <a:bodyPr/>
          <a:lstStyle/>
          <a:p>
            <a:endParaRPr lang="en-US"/>
          </a:p>
        </p:txBody>
      </p:sp>
      <p:sp>
        <p:nvSpPr>
          <p:cNvPr id="11287" name="Line 23"/>
          <p:cNvSpPr>
            <a:spLocks noChangeShapeType="1"/>
          </p:cNvSpPr>
          <p:nvPr/>
        </p:nvSpPr>
        <p:spPr bwMode="auto">
          <a:xfrm>
            <a:off x="2919412" y="1293812"/>
            <a:ext cx="0" cy="762000"/>
          </a:xfrm>
          <a:prstGeom prst="line">
            <a:avLst/>
          </a:prstGeom>
          <a:noFill/>
          <a:ln w="9525">
            <a:solidFill>
              <a:schemeClr val="tx1"/>
            </a:solidFill>
            <a:round/>
            <a:headEnd/>
            <a:tailEnd/>
          </a:ln>
        </p:spPr>
        <p:txBody>
          <a:bodyPr/>
          <a:lstStyle/>
          <a:p>
            <a:endParaRPr lang="en-US"/>
          </a:p>
        </p:txBody>
      </p:sp>
      <p:sp>
        <p:nvSpPr>
          <p:cNvPr id="11288" name="Line 24"/>
          <p:cNvSpPr>
            <a:spLocks noChangeShapeType="1"/>
          </p:cNvSpPr>
          <p:nvPr/>
        </p:nvSpPr>
        <p:spPr bwMode="auto">
          <a:xfrm>
            <a:off x="3529012" y="1293812"/>
            <a:ext cx="0" cy="762000"/>
          </a:xfrm>
          <a:prstGeom prst="line">
            <a:avLst/>
          </a:prstGeom>
          <a:noFill/>
          <a:ln w="9525">
            <a:solidFill>
              <a:schemeClr val="tx1"/>
            </a:solidFill>
            <a:round/>
            <a:headEnd/>
            <a:tailEnd/>
          </a:ln>
        </p:spPr>
        <p:txBody>
          <a:bodyPr/>
          <a:lstStyle/>
          <a:p>
            <a:endParaRPr lang="en-US"/>
          </a:p>
        </p:txBody>
      </p:sp>
      <p:sp>
        <p:nvSpPr>
          <p:cNvPr id="11289" name="Line 25"/>
          <p:cNvSpPr>
            <a:spLocks noChangeShapeType="1"/>
          </p:cNvSpPr>
          <p:nvPr/>
        </p:nvSpPr>
        <p:spPr bwMode="auto">
          <a:xfrm flipV="1">
            <a:off x="2005012" y="1752600"/>
            <a:ext cx="457200" cy="2209800"/>
          </a:xfrm>
          <a:prstGeom prst="line">
            <a:avLst/>
          </a:prstGeom>
          <a:noFill/>
          <a:ln w="12700">
            <a:solidFill>
              <a:srgbClr val="D60093"/>
            </a:solidFill>
            <a:round/>
            <a:headEnd/>
            <a:tailEnd type="triangle" w="med" len="med"/>
          </a:ln>
        </p:spPr>
        <p:txBody>
          <a:bodyPr/>
          <a:lstStyle/>
          <a:p>
            <a:endParaRPr lang="en-US"/>
          </a:p>
        </p:txBody>
      </p:sp>
      <p:sp>
        <p:nvSpPr>
          <p:cNvPr id="11290" name="Line 26"/>
          <p:cNvSpPr>
            <a:spLocks noChangeShapeType="1"/>
          </p:cNvSpPr>
          <p:nvPr/>
        </p:nvSpPr>
        <p:spPr bwMode="auto">
          <a:xfrm flipV="1">
            <a:off x="2386012" y="1684749"/>
            <a:ext cx="1547812" cy="2277651"/>
          </a:xfrm>
          <a:prstGeom prst="line">
            <a:avLst/>
          </a:prstGeom>
          <a:noFill/>
          <a:ln w="12700">
            <a:solidFill>
              <a:srgbClr val="D60093"/>
            </a:solidFill>
            <a:round/>
            <a:headEnd/>
            <a:tailEnd type="triangle" w="med" len="med"/>
          </a:ln>
        </p:spPr>
        <p:txBody>
          <a:bodyPr/>
          <a:lstStyle/>
          <a:p>
            <a:endParaRPr lang="en-US"/>
          </a:p>
        </p:txBody>
      </p:sp>
      <p:sp>
        <p:nvSpPr>
          <p:cNvPr id="11291" name="Line 27"/>
          <p:cNvSpPr>
            <a:spLocks noChangeShapeType="1"/>
          </p:cNvSpPr>
          <p:nvPr/>
        </p:nvSpPr>
        <p:spPr bwMode="auto">
          <a:xfrm flipH="1" flipV="1">
            <a:off x="2005012" y="1752598"/>
            <a:ext cx="762000" cy="2209802"/>
          </a:xfrm>
          <a:prstGeom prst="line">
            <a:avLst/>
          </a:prstGeom>
          <a:noFill/>
          <a:ln w="12700">
            <a:solidFill>
              <a:srgbClr val="D60093"/>
            </a:solidFill>
            <a:round/>
            <a:headEnd/>
            <a:tailEnd type="triangle" w="med" len="med"/>
          </a:ln>
        </p:spPr>
        <p:txBody>
          <a:bodyPr/>
          <a:lstStyle/>
          <a:p>
            <a:endParaRPr lang="en-US"/>
          </a:p>
        </p:txBody>
      </p:sp>
      <p:sp>
        <p:nvSpPr>
          <p:cNvPr id="11292" name="Line 28"/>
          <p:cNvSpPr>
            <a:spLocks noChangeShapeType="1"/>
          </p:cNvSpPr>
          <p:nvPr/>
        </p:nvSpPr>
        <p:spPr bwMode="auto">
          <a:xfrm flipV="1">
            <a:off x="3148012" y="1752600"/>
            <a:ext cx="152400" cy="2209800"/>
          </a:xfrm>
          <a:prstGeom prst="line">
            <a:avLst/>
          </a:prstGeom>
          <a:noFill/>
          <a:ln w="12700">
            <a:solidFill>
              <a:srgbClr val="D60093"/>
            </a:solidFill>
            <a:round/>
            <a:headEnd/>
            <a:tailEnd type="triangle" w="med" len="med"/>
          </a:ln>
        </p:spPr>
        <p:txBody>
          <a:bodyPr/>
          <a:lstStyle/>
          <a:p>
            <a:endParaRPr lang="en-US"/>
          </a:p>
        </p:txBody>
      </p:sp>
      <p:sp>
        <p:nvSpPr>
          <p:cNvPr id="11293" name="Line 29"/>
          <p:cNvSpPr>
            <a:spLocks noChangeShapeType="1"/>
          </p:cNvSpPr>
          <p:nvPr/>
        </p:nvSpPr>
        <p:spPr bwMode="auto">
          <a:xfrm flipH="1" flipV="1">
            <a:off x="2690812" y="1752598"/>
            <a:ext cx="838200" cy="2209802"/>
          </a:xfrm>
          <a:prstGeom prst="line">
            <a:avLst/>
          </a:prstGeom>
          <a:noFill/>
          <a:ln w="12700">
            <a:solidFill>
              <a:srgbClr val="D60093"/>
            </a:solidFill>
            <a:round/>
            <a:headEnd/>
            <a:tailEnd type="triangle" w="med" len="med"/>
          </a:ln>
        </p:spPr>
        <p:txBody>
          <a:bodyPr/>
          <a:lstStyle/>
          <a:p>
            <a:endParaRPr lang="en-US"/>
          </a:p>
        </p:txBody>
      </p:sp>
      <p:sp>
        <p:nvSpPr>
          <p:cNvPr id="11294" name="Line 30"/>
          <p:cNvSpPr>
            <a:spLocks noChangeShapeType="1"/>
          </p:cNvSpPr>
          <p:nvPr/>
        </p:nvSpPr>
        <p:spPr bwMode="auto">
          <a:xfrm flipV="1">
            <a:off x="3909037" y="1684750"/>
            <a:ext cx="177187" cy="2277649"/>
          </a:xfrm>
          <a:prstGeom prst="line">
            <a:avLst/>
          </a:prstGeom>
          <a:noFill/>
          <a:ln w="12700">
            <a:solidFill>
              <a:srgbClr val="D60093"/>
            </a:solidFill>
            <a:round/>
            <a:headEnd/>
            <a:tailEnd type="triangle" w="med" len="med"/>
          </a:ln>
        </p:spPr>
        <p:txBody>
          <a:bodyPr/>
          <a:lstStyle/>
          <a:p>
            <a:endParaRPr lang="en-US"/>
          </a:p>
        </p:txBody>
      </p:sp>
      <p:sp>
        <p:nvSpPr>
          <p:cNvPr id="11295" name="Line 31"/>
          <p:cNvSpPr>
            <a:spLocks noChangeShapeType="1"/>
          </p:cNvSpPr>
          <p:nvPr/>
        </p:nvSpPr>
        <p:spPr bwMode="auto">
          <a:xfrm flipH="1" flipV="1">
            <a:off x="3452810" y="1752598"/>
            <a:ext cx="838201" cy="2209801"/>
          </a:xfrm>
          <a:prstGeom prst="line">
            <a:avLst/>
          </a:prstGeom>
          <a:noFill/>
          <a:ln w="12700">
            <a:solidFill>
              <a:srgbClr val="D60093"/>
            </a:solidFill>
            <a:round/>
            <a:headEnd/>
            <a:tailEnd type="triangle" w="med" len="med"/>
          </a:ln>
        </p:spPr>
        <p:txBody>
          <a:bodyPr/>
          <a:lstStyle/>
          <a:p>
            <a:endParaRPr lang="en-US"/>
          </a:p>
        </p:txBody>
      </p:sp>
      <p:sp>
        <p:nvSpPr>
          <p:cNvPr id="38" name="Title 37"/>
          <p:cNvSpPr>
            <a:spLocks noGrp="1"/>
          </p:cNvSpPr>
          <p:nvPr>
            <p:ph type="title"/>
          </p:nvPr>
        </p:nvSpPr>
        <p:spPr/>
        <p:txBody>
          <a:bodyPr/>
          <a:lstStyle/>
          <a:p>
            <a:r>
              <a:rPr lang="en-US" dirty="0"/>
              <a:t>Hashing Bands</a:t>
            </a:r>
          </a:p>
        </p:txBody>
      </p:sp>
      <p:sp>
        <p:nvSpPr>
          <p:cNvPr id="39" name="Date Placeholder 38"/>
          <p:cNvSpPr>
            <a:spLocks noGrp="1"/>
          </p:cNvSpPr>
          <p:nvPr>
            <p:ph type="dt" sz="half" idx="10"/>
          </p:nvPr>
        </p:nvSpPr>
        <p:spPr/>
        <p:txBody>
          <a:bodyPr/>
          <a:lstStyle/>
          <a:p>
            <a:fld id="{7789060D-1B8C-1D42-8C68-57D11CAEB3F2}" type="datetime1">
              <a:rPr lang="en-US" smtClean="0"/>
              <a:t>3/30/2018</a:t>
            </a:fld>
            <a:endParaRPr lang="en-US"/>
          </a:p>
        </p:txBody>
      </p:sp>
      <p:sp>
        <p:nvSpPr>
          <p:cNvPr id="41" name="Footer Placeholder 40"/>
          <p:cNvSpPr>
            <a:spLocks noGrp="1"/>
          </p:cNvSpPr>
          <p:nvPr>
            <p:ph type="ftr" sz="quarter" idx="11"/>
          </p:nvPr>
        </p:nvSpPr>
        <p:spPr/>
        <p:txBody>
          <a:bodyPr/>
          <a:lstStyle/>
          <a:p>
            <a:r>
              <a:rPr lang="en-US"/>
              <a:t>Jure Leskovec, Stanford CS246: Mining Massive Datasets</a:t>
            </a:r>
          </a:p>
        </p:txBody>
      </p:sp>
      <p:sp>
        <p:nvSpPr>
          <p:cNvPr id="40" name="Slide Number Placeholder 39"/>
          <p:cNvSpPr>
            <a:spLocks noGrp="1"/>
          </p:cNvSpPr>
          <p:nvPr>
            <p:ph type="sldNum" sz="quarter" idx="12"/>
          </p:nvPr>
        </p:nvSpPr>
        <p:spPr/>
        <p:txBody>
          <a:bodyPr/>
          <a:lstStyle/>
          <a:p>
            <a:fld id="{19B12225-5612-419B-A8D5-4B8EEE4C217E}" type="slidenum">
              <a:rPr lang="en-US" smtClean="0"/>
              <a:pPr/>
              <a:t>40</a:t>
            </a:fld>
            <a:endParaRPr lang="en-US"/>
          </a:p>
        </p:txBody>
      </p:sp>
      <p:sp>
        <p:nvSpPr>
          <p:cNvPr id="36" name="Rectangle 14"/>
          <p:cNvSpPr>
            <a:spLocks noChangeArrowheads="1"/>
          </p:cNvSpPr>
          <p:nvPr/>
        </p:nvSpPr>
        <p:spPr bwMode="auto">
          <a:xfrm>
            <a:off x="2690812" y="4572000"/>
            <a:ext cx="152400" cy="609600"/>
          </a:xfrm>
          <a:prstGeom prst="rect">
            <a:avLst/>
          </a:prstGeom>
          <a:solidFill>
            <a:srgbClr val="00B0F0"/>
          </a:solidFill>
          <a:ln w="9525">
            <a:solidFill>
              <a:schemeClr val="tx1"/>
            </a:solidFill>
            <a:miter lim="800000"/>
            <a:headEnd/>
            <a:tailEnd/>
          </a:ln>
        </p:spPr>
        <p:txBody>
          <a:bodyPr wrap="none" anchor="ctr"/>
          <a:lstStyle/>
          <a:p>
            <a:endParaRPr lang="en-US"/>
          </a:p>
        </p:txBody>
      </p:sp>
      <p:sp>
        <p:nvSpPr>
          <p:cNvPr id="37" name="Rectangle 15"/>
          <p:cNvSpPr>
            <a:spLocks noChangeArrowheads="1"/>
          </p:cNvSpPr>
          <p:nvPr/>
        </p:nvSpPr>
        <p:spPr bwMode="auto">
          <a:xfrm>
            <a:off x="2309812" y="4572000"/>
            <a:ext cx="152400" cy="609600"/>
          </a:xfrm>
          <a:prstGeom prst="rect">
            <a:avLst/>
          </a:prstGeom>
          <a:solidFill>
            <a:srgbClr val="00B0F0"/>
          </a:solidFill>
          <a:ln w="9525">
            <a:solidFill>
              <a:schemeClr val="tx1"/>
            </a:solidFill>
            <a:miter lim="800000"/>
            <a:headEnd/>
            <a:tailEnd/>
          </a:ln>
        </p:spPr>
        <p:txBody>
          <a:bodyPr wrap="none" anchor="ctr"/>
          <a:lstStyle/>
          <a:p>
            <a:endParaRPr lang="en-US"/>
          </a:p>
        </p:txBody>
      </p:sp>
      <p:sp>
        <p:nvSpPr>
          <p:cNvPr id="42" name="Rectangle 16"/>
          <p:cNvSpPr>
            <a:spLocks noChangeArrowheads="1"/>
          </p:cNvSpPr>
          <p:nvPr/>
        </p:nvSpPr>
        <p:spPr bwMode="auto">
          <a:xfrm>
            <a:off x="1928812" y="4572000"/>
            <a:ext cx="152400" cy="609600"/>
          </a:xfrm>
          <a:prstGeom prst="rect">
            <a:avLst/>
          </a:prstGeom>
          <a:solidFill>
            <a:srgbClr val="00B0F0"/>
          </a:solidFill>
          <a:ln w="9525">
            <a:solidFill>
              <a:schemeClr val="tx1"/>
            </a:solidFill>
            <a:miter lim="800000"/>
            <a:headEnd/>
            <a:tailEnd/>
          </a:ln>
        </p:spPr>
        <p:txBody>
          <a:bodyPr wrap="none" anchor="ctr"/>
          <a:lstStyle/>
          <a:p>
            <a:endParaRPr lang="en-US"/>
          </a:p>
        </p:txBody>
      </p:sp>
      <p:sp>
        <p:nvSpPr>
          <p:cNvPr id="43" name="Rectangle 17"/>
          <p:cNvSpPr>
            <a:spLocks noChangeArrowheads="1"/>
          </p:cNvSpPr>
          <p:nvPr/>
        </p:nvSpPr>
        <p:spPr bwMode="auto">
          <a:xfrm>
            <a:off x="3452812" y="4572000"/>
            <a:ext cx="152400" cy="609600"/>
          </a:xfrm>
          <a:prstGeom prst="rect">
            <a:avLst/>
          </a:prstGeom>
          <a:solidFill>
            <a:srgbClr val="00B0F0"/>
          </a:solidFill>
          <a:ln w="9525">
            <a:solidFill>
              <a:schemeClr val="tx1"/>
            </a:solidFill>
            <a:miter lim="800000"/>
            <a:headEnd/>
            <a:tailEnd/>
          </a:ln>
        </p:spPr>
        <p:txBody>
          <a:bodyPr wrap="none" anchor="ctr"/>
          <a:lstStyle/>
          <a:p>
            <a:endParaRPr lang="en-US"/>
          </a:p>
        </p:txBody>
      </p:sp>
      <p:sp>
        <p:nvSpPr>
          <p:cNvPr id="44" name="Rectangle 18"/>
          <p:cNvSpPr>
            <a:spLocks noChangeArrowheads="1"/>
          </p:cNvSpPr>
          <p:nvPr/>
        </p:nvSpPr>
        <p:spPr bwMode="auto">
          <a:xfrm>
            <a:off x="3833812" y="4572000"/>
            <a:ext cx="152400" cy="609600"/>
          </a:xfrm>
          <a:prstGeom prst="rect">
            <a:avLst/>
          </a:prstGeom>
          <a:solidFill>
            <a:srgbClr val="00B0F0"/>
          </a:solidFill>
          <a:ln w="9525">
            <a:solidFill>
              <a:schemeClr val="tx1"/>
            </a:solidFill>
            <a:miter lim="800000"/>
            <a:headEnd/>
            <a:tailEnd/>
          </a:ln>
        </p:spPr>
        <p:txBody>
          <a:bodyPr wrap="none" anchor="ctr"/>
          <a:lstStyle/>
          <a:p>
            <a:endParaRPr lang="en-US"/>
          </a:p>
        </p:txBody>
      </p:sp>
      <p:sp>
        <p:nvSpPr>
          <p:cNvPr id="45" name="Rectangle 19"/>
          <p:cNvSpPr>
            <a:spLocks noChangeArrowheads="1"/>
          </p:cNvSpPr>
          <p:nvPr/>
        </p:nvSpPr>
        <p:spPr bwMode="auto">
          <a:xfrm>
            <a:off x="3071812" y="4572000"/>
            <a:ext cx="152400" cy="609600"/>
          </a:xfrm>
          <a:prstGeom prst="rect">
            <a:avLst/>
          </a:prstGeom>
          <a:solidFill>
            <a:srgbClr val="00B0F0"/>
          </a:solidFill>
          <a:ln w="9525">
            <a:solidFill>
              <a:schemeClr val="tx1"/>
            </a:solidFill>
            <a:miter lim="800000"/>
            <a:headEnd/>
            <a:tailEnd/>
          </a:ln>
        </p:spPr>
        <p:txBody>
          <a:bodyPr wrap="none" anchor="ctr"/>
          <a:lstStyle/>
          <a:p>
            <a:endParaRPr lang="en-US"/>
          </a:p>
        </p:txBody>
      </p:sp>
      <p:sp>
        <p:nvSpPr>
          <p:cNvPr id="46" name="Rectangle 20"/>
          <p:cNvSpPr>
            <a:spLocks noChangeArrowheads="1"/>
          </p:cNvSpPr>
          <p:nvPr/>
        </p:nvSpPr>
        <p:spPr bwMode="auto">
          <a:xfrm>
            <a:off x="4214812" y="4572000"/>
            <a:ext cx="152400" cy="609600"/>
          </a:xfrm>
          <a:prstGeom prst="rect">
            <a:avLst/>
          </a:prstGeom>
          <a:solidFill>
            <a:srgbClr val="00B0F0"/>
          </a:solidFill>
          <a:ln w="9525">
            <a:solidFill>
              <a:schemeClr val="tx1"/>
            </a:solidFill>
            <a:miter lim="800000"/>
            <a:headEnd/>
            <a:tailEnd/>
          </a:ln>
        </p:spPr>
        <p:txBody>
          <a:bodyPr wrap="none" anchor="ctr"/>
          <a:lstStyle/>
          <a:p>
            <a:endParaRPr lang="en-US"/>
          </a:p>
        </p:txBody>
      </p:sp>
      <p:sp>
        <p:nvSpPr>
          <p:cNvPr id="47" name="Line 25"/>
          <p:cNvSpPr>
            <a:spLocks noChangeShapeType="1"/>
          </p:cNvSpPr>
          <p:nvPr/>
        </p:nvSpPr>
        <p:spPr bwMode="auto">
          <a:xfrm flipH="1" flipV="1">
            <a:off x="1791721" y="1752594"/>
            <a:ext cx="189479" cy="2842703"/>
          </a:xfrm>
          <a:prstGeom prst="line">
            <a:avLst/>
          </a:prstGeom>
          <a:noFill/>
          <a:ln w="12700">
            <a:solidFill>
              <a:srgbClr val="0000FF"/>
            </a:solidFill>
            <a:round/>
            <a:headEnd/>
            <a:tailEnd type="triangle" w="med" len="med"/>
          </a:ln>
        </p:spPr>
        <p:txBody>
          <a:bodyPr/>
          <a:lstStyle/>
          <a:p>
            <a:endParaRPr lang="en-US"/>
          </a:p>
        </p:txBody>
      </p:sp>
      <p:sp>
        <p:nvSpPr>
          <p:cNvPr id="48" name="Line 26"/>
          <p:cNvSpPr>
            <a:spLocks noChangeShapeType="1"/>
          </p:cNvSpPr>
          <p:nvPr/>
        </p:nvSpPr>
        <p:spPr bwMode="auto">
          <a:xfrm flipV="1">
            <a:off x="2362200" y="1752590"/>
            <a:ext cx="160337" cy="2819409"/>
          </a:xfrm>
          <a:prstGeom prst="line">
            <a:avLst/>
          </a:prstGeom>
          <a:noFill/>
          <a:ln w="12700">
            <a:solidFill>
              <a:srgbClr val="0000FF"/>
            </a:solidFill>
            <a:round/>
            <a:headEnd/>
            <a:tailEnd type="triangle" w="med" len="med"/>
          </a:ln>
        </p:spPr>
        <p:txBody>
          <a:bodyPr/>
          <a:lstStyle/>
          <a:p>
            <a:endParaRPr lang="en-US"/>
          </a:p>
        </p:txBody>
      </p:sp>
      <p:sp>
        <p:nvSpPr>
          <p:cNvPr id="49" name="Line 27"/>
          <p:cNvSpPr>
            <a:spLocks noChangeShapeType="1"/>
          </p:cNvSpPr>
          <p:nvPr/>
        </p:nvSpPr>
        <p:spPr bwMode="auto">
          <a:xfrm flipH="1" flipV="1">
            <a:off x="1883044" y="1752597"/>
            <a:ext cx="860156" cy="2819403"/>
          </a:xfrm>
          <a:prstGeom prst="line">
            <a:avLst/>
          </a:prstGeom>
          <a:noFill/>
          <a:ln w="12700">
            <a:solidFill>
              <a:srgbClr val="0000FF"/>
            </a:solidFill>
            <a:round/>
            <a:headEnd/>
            <a:tailEnd type="triangle" w="med" len="med"/>
          </a:ln>
        </p:spPr>
        <p:txBody>
          <a:bodyPr/>
          <a:lstStyle/>
          <a:p>
            <a:endParaRPr lang="en-US"/>
          </a:p>
        </p:txBody>
      </p:sp>
      <p:sp>
        <p:nvSpPr>
          <p:cNvPr id="50" name="Line 28"/>
          <p:cNvSpPr>
            <a:spLocks noChangeShapeType="1"/>
          </p:cNvSpPr>
          <p:nvPr/>
        </p:nvSpPr>
        <p:spPr bwMode="auto">
          <a:xfrm flipV="1">
            <a:off x="3124200" y="1684750"/>
            <a:ext cx="913422" cy="2887250"/>
          </a:xfrm>
          <a:prstGeom prst="line">
            <a:avLst/>
          </a:prstGeom>
          <a:noFill/>
          <a:ln w="12700">
            <a:solidFill>
              <a:srgbClr val="0000FF"/>
            </a:solidFill>
            <a:round/>
            <a:headEnd/>
            <a:tailEnd type="triangle" w="med" len="med"/>
          </a:ln>
        </p:spPr>
        <p:txBody>
          <a:bodyPr/>
          <a:lstStyle/>
          <a:p>
            <a:endParaRPr lang="en-US"/>
          </a:p>
        </p:txBody>
      </p:sp>
      <p:sp>
        <p:nvSpPr>
          <p:cNvPr id="51" name="Line 29"/>
          <p:cNvSpPr>
            <a:spLocks noChangeShapeType="1"/>
          </p:cNvSpPr>
          <p:nvPr/>
        </p:nvSpPr>
        <p:spPr bwMode="auto">
          <a:xfrm flipH="1" flipV="1">
            <a:off x="2576510" y="1752595"/>
            <a:ext cx="928690" cy="2819405"/>
          </a:xfrm>
          <a:prstGeom prst="line">
            <a:avLst/>
          </a:prstGeom>
          <a:noFill/>
          <a:ln w="12700">
            <a:solidFill>
              <a:srgbClr val="0000FF"/>
            </a:solidFill>
            <a:round/>
            <a:headEnd/>
            <a:tailEnd type="triangle" w="med" len="med"/>
          </a:ln>
        </p:spPr>
        <p:txBody>
          <a:bodyPr/>
          <a:lstStyle/>
          <a:p>
            <a:endParaRPr lang="en-US"/>
          </a:p>
        </p:txBody>
      </p:sp>
      <p:sp>
        <p:nvSpPr>
          <p:cNvPr id="52" name="Line 30"/>
          <p:cNvSpPr>
            <a:spLocks noChangeShapeType="1"/>
          </p:cNvSpPr>
          <p:nvPr/>
        </p:nvSpPr>
        <p:spPr bwMode="auto">
          <a:xfrm flipH="1" flipV="1">
            <a:off x="2803525" y="1752594"/>
            <a:ext cx="1081700" cy="2819404"/>
          </a:xfrm>
          <a:prstGeom prst="line">
            <a:avLst/>
          </a:prstGeom>
          <a:noFill/>
          <a:ln w="12700">
            <a:solidFill>
              <a:srgbClr val="0000FF"/>
            </a:solidFill>
            <a:round/>
            <a:headEnd/>
            <a:tailEnd type="triangle" w="med" len="med"/>
          </a:ln>
        </p:spPr>
        <p:txBody>
          <a:bodyPr/>
          <a:lstStyle/>
          <a:p>
            <a:endParaRPr lang="en-US"/>
          </a:p>
        </p:txBody>
      </p:sp>
      <p:sp>
        <p:nvSpPr>
          <p:cNvPr id="53" name="Line 31"/>
          <p:cNvSpPr>
            <a:spLocks noChangeShapeType="1"/>
          </p:cNvSpPr>
          <p:nvPr/>
        </p:nvSpPr>
        <p:spPr bwMode="auto">
          <a:xfrm flipH="1" flipV="1">
            <a:off x="3376609" y="1752598"/>
            <a:ext cx="890589" cy="2819400"/>
          </a:xfrm>
          <a:prstGeom prst="line">
            <a:avLst/>
          </a:prstGeom>
          <a:noFill/>
          <a:ln w="12700">
            <a:solidFill>
              <a:srgbClr val="0000FF"/>
            </a:solidFill>
            <a:round/>
            <a:headEnd/>
            <a:tailEnd type="triangle" w="med" len="med"/>
          </a:ln>
        </p:spPr>
        <p:txBody>
          <a:bodyPr/>
          <a:lstStyle/>
          <a:p>
            <a:endParaRPr lang="en-US"/>
          </a:p>
        </p:txBody>
      </p:sp>
      <p:grpSp>
        <p:nvGrpSpPr>
          <p:cNvPr id="54" name="Group 32"/>
          <p:cNvGrpSpPr>
            <a:grpSpLocks/>
          </p:cNvGrpSpPr>
          <p:nvPr/>
        </p:nvGrpSpPr>
        <p:grpSpPr bwMode="auto">
          <a:xfrm>
            <a:off x="4114799" y="1217612"/>
            <a:ext cx="3810000" cy="915988"/>
            <a:chOff x="2385" y="260"/>
            <a:chExt cx="2400" cy="577"/>
          </a:xfrm>
        </p:grpSpPr>
        <p:sp>
          <p:nvSpPr>
            <p:cNvPr id="55" name="Text Box 33"/>
            <p:cNvSpPr txBox="1">
              <a:spLocks noChangeArrowheads="1"/>
            </p:cNvSpPr>
            <p:nvPr/>
          </p:nvSpPr>
          <p:spPr bwMode="auto">
            <a:xfrm>
              <a:off x="3254" y="260"/>
              <a:ext cx="1531" cy="577"/>
            </a:xfrm>
            <a:prstGeom prst="rect">
              <a:avLst/>
            </a:prstGeom>
            <a:noFill/>
            <a:ln w="9525">
              <a:noFill/>
              <a:miter lim="800000"/>
              <a:headEnd/>
              <a:tailEnd/>
            </a:ln>
          </p:spPr>
          <p:txBody>
            <a:bodyPr wrap="none">
              <a:spAutoFit/>
            </a:bodyPr>
            <a:lstStyle/>
            <a:p>
              <a:pPr eaLnBrk="0" hangingPunct="0"/>
              <a:r>
                <a:rPr lang="en-US" dirty="0">
                  <a:latin typeface="Arial" pitchFamily="34" charset="0"/>
                  <a:cs typeface="Arial" pitchFamily="34" charset="0"/>
                </a:rPr>
                <a:t>Columns 2 and 6</a:t>
              </a:r>
            </a:p>
            <a:p>
              <a:pPr eaLnBrk="0" hangingPunct="0"/>
              <a:r>
                <a:rPr lang="en-US" dirty="0">
                  <a:latin typeface="Arial" pitchFamily="34" charset="0"/>
                  <a:cs typeface="Arial" pitchFamily="34" charset="0"/>
                </a:rPr>
                <a:t>are probably identical </a:t>
              </a:r>
            </a:p>
            <a:p>
              <a:pPr eaLnBrk="0" hangingPunct="0"/>
              <a:r>
                <a:rPr lang="en-US" dirty="0">
                  <a:latin typeface="Arial" pitchFamily="34" charset="0"/>
                  <a:cs typeface="Arial" pitchFamily="34" charset="0"/>
                </a:rPr>
                <a:t>(</a:t>
              </a:r>
              <a:r>
                <a:rPr lang="en-US" b="1" dirty="0">
                  <a:solidFill>
                    <a:srgbClr val="D60093"/>
                  </a:solidFill>
                  <a:latin typeface="Arial" pitchFamily="34" charset="0"/>
                  <a:cs typeface="Arial" pitchFamily="34" charset="0"/>
                </a:rPr>
                <a:t>candidate pair</a:t>
              </a:r>
              <a:r>
                <a:rPr lang="en-US" dirty="0">
                  <a:latin typeface="Arial" pitchFamily="34" charset="0"/>
                  <a:cs typeface="Arial" pitchFamily="34" charset="0"/>
                </a:rPr>
                <a:t>)</a:t>
              </a:r>
            </a:p>
          </p:txBody>
        </p:sp>
        <p:sp>
          <p:nvSpPr>
            <p:cNvPr id="56" name="Line 34"/>
            <p:cNvSpPr>
              <a:spLocks noChangeShapeType="1"/>
            </p:cNvSpPr>
            <p:nvPr/>
          </p:nvSpPr>
          <p:spPr bwMode="auto">
            <a:xfrm flipH="1">
              <a:off x="2385" y="480"/>
              <a:ext cx="831" cy="68"/>
            </a:xfrm>
            <a:prstGeom prst="line">
              <a:avLst/>
            </a:prstGeom>
            <a:noFill/>
            <a:ln w="28575">
              <a:solidFill>
                <a:srgbClr val="FF0000"/>
              </a:solidFill>
              <a:prstDash val="dash"/>
              <a:round/>
              <a:headEnd/>
              <a:tailEnd type="triangle" w="med" len="med"/>
            </a:ln>
          </p:spPr>
          <p:txBody>
            <a:bodyPr/>
            <a:lstStyle/>
            <a:p>
              <a:endParaRPr lang="en-US">
                <a:latin typeface="Arial" pitchFamily="34" charset="0"/>
                <a:cs typeface="Arial" pitchFamily="34" charset="0"/>
              </a:endParaRPr>
            </a:p>
          </p:txBody>
        </p:sp>
      </p:grpSp>
      <p:grpSp>
        <p:nvGrpSpPr>
          <p:cNvPr id="57" name="Group 35"/>
          <p:cNvGrpSpPr>
            <a:grpSpLocks/>
          </p:cNvGrpSpPr>
          <p:nvPr/>
        </p:nvGrpSpPr>
        <p:grpSpPr bwMode="auto">
          <a:xfrm>
            <a:off x="4062412" y="2241551"/>
            <a:ext cx="3452813" cy="646113"/>
            <a:chOff x="2352" y="836"/>
            <a:chExt cx="2175" cy="407"/>
          </a:xfrm>
        </p:grpSpPr>
        <p:sp>
          <p:nvSpPr>
            <p:cNvPr id="58" name="Text Box 36"/>
            <p:cNvSpPr txBox="1">
              <a:spLocks noChangeArrowheads="1"/>
            </p:cNvSpPr>
            <p:nvPr/>
          </p:nvSpPr>
          <p:spPr bwMode="auto">
            <a:xfrm>
              <a:off x="3062" y="836"/>
              <a:ext cx="1465" cy="407"/>
            </a:xfrm>
            <a:prstGeom prst="rect">
              <a:avLst/>
            </a:prstGeom>
            <a:noFill/>
            <a:ln w="9525">
              <a:noFill/>
              <a:miter lim="800000"/>
              <a:headEnd/>
              <a:tailEnd/>
            </a:ln>
          </p:spPr>
          <p:txBody>
            <a:bodyPr wrap="none">
              <a:spAutoFit/>
            </a:bodyPr>
            <a:lstStyle/>
            <a:p>
              <a:pPr eaLnBrk="0" hangingPunct="0"/>
              <a:r>
                <a:rPr lang="en-US" dirty="0">
                  <a:latin typeface="Arial" pitchFamily="34" charset="0"/>
                  <a:cs typeface="Arial" pitchFamily="34" charset="0"/>
                </a:rPr>
                <a:t>Columns 6 and 7 are</a:t>
              </a:r>
            </a:p>
            <a:p>
              <a:pPr eaLnBrk="0" hangingPunct="0"/>
              <a:r>
                <a:rPr lang="en-US" dirty="0">
                  <a:latin typeface="Arial" pitchFamily="34" charset="0"/>
                  <a:cs typeface="Arial" pitchFamily="34" charset="0"/>
                </a:rPr>
                <a:t>surely different.</a:t>
              </a:r>
            </a:p>
          </p:txBody>
        </p:sp>
        <p:sp>
          <p:nvSpPr>
            <p:cNvPr id="59" name="Line 37"/>
            <p:cNvSpPr>
              <a:spLocks noChangeShapeType="1"/>
            </p:cNvSpPr>
            <p:nvPr/>
          </p:nvSpPr>
          <p:spPr bwMode="auto">
            <a:xfrm flipH="1">
              <a:off x="2352" y="1056"/>
              <a:ext cx="720" cy="144"/>
            </a:xfrm>
            <a:prstGeom prst="line">
              <a:avLst/>
            </a:prstGeom>
            <a:noFill/>
            <a:ln w="28575">
              <a:solidFill>
                <a:srgbClr val="FF0000"/>
              </a:solidFill>
              <a:prstDash val="dash"/>
              <a:round/>
              <a:headEnd/>
              <a:tailEnd type="triangle" w="med" len="med"/>
            </a:ln>
          </p:spPr>
          <p:txBody>
            <a:bodyPr/>
            <a:lstStyle/>
            <a:p>
              <a:endParaRPr lang="en-US">
                <a:latin typeface="Arial" pitchFamily="34" charset="0"/>
                <a:cs typeface="Arial" pitchFamily="34" charset="0"/>
              </a:endParaRPr>
            </a:p>
          </p:txBody>
        </p:sp>
      </p:grpSp>
    </p:spTree>
    <p:extLst>
      <p:ext uri="{BB962C8B-B14F-4D97-AF65-F5344CB8AC3E}">
        <p14:creationId xmlns:p14="http://schemas.microsoft.com/office/powerpoint/2010/main" val="3702997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t>Simplifying Assumption</a:t>
            </a:r>
          </a:p>
        </p:txBody>
      </p:sp>
      <p:sp>
        <p:nvSpPr>
          <p:cNvPr id="13315" name="Rectangle 3"/>
          <p:cNvSpPr>
            <a:spLocks noGrp="1" noChangeArrowheads="1"/>
          </p:cNvSpPr>
          <p:nvPr>
            <p:ph idx="1"/>
          </p:nvPr>
        </p:nvSpPr>
        <p:spPr/>
        <p:txBody>
          <a:bodyPr/>
          <a:lstStyle/>
          <a:p>
            <a:r>
              <a:rPr lang="en-US" dirty="0"/>
              <a:t>There are </a:t>
            </a:r>
            <a:r>
              <a:rPr lang="en-US" b="1" dirty="0"/>
              <a:t>enough buckets</a:t>
            </a:r>
            <a:r>
              <a:rPr lang="en-US" dirty="0"/>
              <a:t> that columns are unlikely to hash to the same bucket unless they are </a:t>
            </a:r>
            <a:r>
              <a:rPr lang="en-US" b="1" dirty="0">
                <a:solidFill>
                  <a:srgbClr val="FF0066"/>
                </a:solidFill>
              </a:rPr>
              <a:t>identical</a:t>
            </a:r>
            <a:r>
              <a:rPr lang="en-US" dirty="0">
                <a:solidFill>
                  <a:srgbClr val="FF0066"/>
                </a:solidFill>
              </a:rPr>
              <a:t> </a:t>
            </a:r>
            <a:r>
              <a:rPr lang="en-US" dirty="0"/>
              <a:t>in a particular band</a:t>
            </a:r>
          </a:p>
          <a:p>
            <a:pPr lvl="8"/>
            <a:endParaRPr lang="en-US" dirty="0"/>
          </a:p>
          <a:p>
            <a:r>
              <a:rPr lang="en-US" dirty="0">
                <a:solidFill>
                  <a:srgbClr val="0000FF"/>
                </a:solidFill>
              </a:rPr>
              <a:t>Hereafter, we assume that “</a:t>
            </a:r>
            <a:r>
              <a:rPr lang="en-US" b="1" dirty="0">
                <a:solidFill>
                  <a:srgbClr val="0000FF"/>
                </a:solidFill>
              </a:rPr>
              <a:t>same bucket</a:t>
            </a:r>
            <a:r>
              <a:rPr lang="en-US" dirty="0">
                <a:solidFill>
                  <a:srgbClr val="0000FF"/>
                </a:solidFill>
              </a:rPr>
              <a:t>” means “</a:t>
            </a:r>
            <a:r>
              <a:rPr lang="en-US" b="1" dirty="0">
                <a:solidFill>
                  <a:srgbClr val="0000FF"/>
                </a:solidFill>
              </a:rPr>
              <a:t>identical in that band</a:t>
            </a:r>
            <a:r>
              <a:rPr lang="en-US" dirty="0">
                <a:solidFill>
                  <a:srgbClr val="0000FF"/>
                </a:solidFill>
              </a:rPr>
              <a:t>”</a:t>
            </a:r>
          </a:p>
          <a:p>
            <a:pPr lvl="8"/>
            <a:endParaRPr lang="en-US" dirty="0"/>
          </a:p>
          <a:p>
            <a:r>
              <a:rPr lang="en-US" dirty="0">
                <a:solidFill>
                  <a:srgbClr val="008000"/>
                </a:solidFill>
              </a:rPr>
              <a:t>Assumption needed only to simplify analysis, not for correctness of algorithm</a:t>
            </a:r>
          </a:p>
        </p:txBody>
      </p:sp>
      <p:sp>
        <p:nvSpPr>
          <p:cNvPr id="4" name="Date Placeholder 3"/>
          <p:cNvSpPr>
            <a:spLocks noGrp="1"/>
          </p:cNvSpPr>
          <p:nvPr>
            <p:ph type="dt" sz="half" idx="10"/>
          </p:nvPr>
        </p:nvSpPr>
        <p:spPr/>
        <p:txBody>
          <a:bodyPr/>
          <a:lstStyle/>
          <a:p>
            <a:fld id="{E8C16D94-3E40-3644-AE66-84A345554052}" type="datetime1">
              <a:rPr lang="en-US" smtClean="0"/>
              <a:t>3/30/2018</a:t>
            </a:fld>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pPr/>
              <a:t>41</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Tree>
    <p:extLst>
      <p:ext uri="{BB962C8B-B14F-4D97-AF65-F5344CB8AC3E}">
        <p14:creationId xmlns:p14="http://schemas.microsoft.com/office/powerpoint/2010/main" val="2971147658"/>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a:t>Example of Bands</a:t>
            </a:r>
            <a:endParaRPr lang="en-US" dirty="0"/>
          </a:p>
        </p:txBody>
      </p:sp>
      <p:sp>
        <p:nvSpPr>
          <p:cNvPr id="14339" name="Rectangle 3"/>
          <p:cNvSpPr>
            <a:spLocks noGrp="1" noChangeArrowheads="1"/>
          </p:cNvSpPr>
          <p:nvPr>
            <p:ph idx="1"/>
          </p:nvPr>
        </p:nvSpPr>
        <p:spPr/>
        <p:txBody>
          <a:bodyPr/>
          <a:lstStyle/>
          <a:p>
            <a:pPr marL="118872" indent="0">
              <a:buNone/>
            </a:pPr>
            <a:r>
              <a:rPr lang="en-US" b="1" dirty="0">
                <a:solidFill>
                  <a:srgbClr val="0000FF"/>
                </a:solidFill>
              </a:rPr>
              <a:t>Assume the following case:</a:t>
            </a:r>
          </a:p>
          <a:p>
            <a:r>
              <a:rPr lang="en-US" dirty="0"/>
              <a:t>Suppose 100,000 columns of </a:t>
            </a:r>
            <a:r>
              <a:rPr lang="en-US" b="1" i="1" dirty="0"/>
              <a:t>M</a:t>
            </a:r>
            <a:r>
              <a:rPr lang="en-US" i="1" dirty="0"/>
              <a:t> </a:t>
            </a:r>
            <a:r>
              <a:rPr lang="en-US" dirty="0"/>
              <a:t>(100k docs)</a:t>
            </a:r>
          </a:p>
          <a:p>
            <a:r>
              <a:rPr lang="en-US" dirty="0"/>
              <a:t>Signatures of 100 integers (rows)</a:t>
            </a:r>
          </a:p>
          <a:p>
            <a:r>
              <a:rPr lang="en-US" dirty="0"/>
              <a:t>Therefore, signatures take 40MB</a:t>
            </a:r>
          </a:p>
          <a:p>
            <a:r>
              <a:rPr lang="en-US" b="1" dirty="0"/>
              <a:t>Goal:</a:t>
            </a:r>
            <a:r>
              <a:rPr lang="en-US" dirty="0">
                <a:solidFill>
                  <a:srgbClr val="008000"/>
                </a:solidFill>
              </a:rPr>
              <a:t> Find pairs of documents that </a:t>
            </a:r>
            <a:br>
              <a:rPr lang="en-US" dirty="0">
                <a:solidFill>
                  <a:srgbClr val="008000"/>
                </a:solidFill>
              </a:rPr>
            </a:br>
            <a:r>
              <a:rPr lang="en-US" dirty="0">
                <a:solidFill>
                  <a:srgbClr val="008000"/>
                </a:solidFill>
              </a:rPr>
              <a:t>are at least </a:t>
            </a:r>
            <a:r>
              <a:rPr lang="en-US" b="1" i="1" dirty="0">
                <a:solidFill>
                  <a:srgbClr val="008000"/>
                </a:solidFill>
              </a:rPr>
              <a:t>s</a:t>
            </a:r>
            <a:r>
              <a:rPr lang="en-US" i="1" dirty="0">
                <a:solidFill>
                  <a:srgbClr val="008000"/>
                </a:solidFill>
              </a:rPr>
              <a:t> = 0.8</a:t>
            </a:r>
            <a:r>
              <a:rPr lang="en-US" dirty="0">
                <a:solidFill>
                  <a:srgbClr val="008000"/>
                </a:solidFill>
              </a:rPr>
              <a:t> similar</a:t>
            </a:r>
          </a:p>
          <a:p>
            <a:r>
              <a:rPr lang="en-US" dirty="0"/>
              <a:t>Choose </a:t>
            </a:r>
            <a:r>
              <a:rPr lang="sl-SI" b="1" i="1" dirty="0"/>
              <a:t>b</a:t>
            </a:r>
            <a:r>
              <a:rPr lang="en-US" b="1" dirty="0"/>
              <a:t> </a:t>
            </a:r>
            <a:r>
              <a:rPr lang="en-US" dirty="0"/>
              <a:t>= 20 bands of </a:t>
            </a:r>
            <a:r>
              <a:rPr lang="en-US" b="1" i="1" dirty="0"/>
              <a:t>r</a:t>
            </a:r>
            <a:r>
              <a:rPr lang="en-US" b="1" dirty="0"/>
              <a:t> </a:t>
            </a:r>
            <a:r>
              <a:rPr lang="en-US" dirty="0"/>
              <a:t>= 5 integers/band</a:t>
            </a:r>
          </a:p>
          <a:p>
            <a:pPr lvl="8"/>
            <a:endParaRPr lang="en-US" dirty="0"/>
          </a:p>
        </p:txBody>
      </p:sp>
      <p:sp>
        <p:nvSpPr>
          <p:cNvPr id="4" name="Date Placeholder 3"/>
          <p:cNvSpPr>
            <a:spLocks noGrp="1"/>
          </p:cNvSpPr>
          <p:nvPr>
            <p:ph type="dt" sz="half" idx="10"/>
          </p:nvPr>
        </p:nvSpPr>
        <p:spPr/>
        <p:txBody>
          <a:bodyPr/>
          <a:lstStyle/>
          <a:p>
            <a:fld id="{8B34A060-4453-064D-8E41-6BCF7DEB7740}"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5" name="Slide Number Placeholder 4"/>
          <p:cNvSpPr>
            <a:spLocks noGrp="1"/>
          </p:cNvSpPr>
          <p:nvPr>
            <p:ph type="sldNum" sz="quarter" idx="12"/>
          </p:nvPr>
        </p:nvSpPr>
        <p:spPr/>
        <p:txBody>
          <a:bodyPr/>
          <a:lstStyle/>
          <a:p>
            <a:fld id="{19B12225-5612-419B-A8D5-4B8EEE4C217E}" type="slidenum">
              <a:rPr lang="en-US" smtClean="0"/>
              <a:pPr/>
              <a:t>42</a:t>
            </a:fld>
            <a:endParaRPr lang="en-US"/>
          </a:p>
        </p:txBody>
      </p:sp>
      <p:sp>
        <p:nvSpPr>
          <p:cNvPr id="80" name="Rectangle 79"/>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grpSp>
        <p:nvGrpSpPr>
          <p:cNvPr id="42" name="Group 69"/>
          <p:cNvGrpSpPr/>
          <p:nvPr/>
        </p:nvGrpSpPr>
        <p:grpSpPr>
          <a:xfrm>
            <a:off x="6822260" y="40046"/>
            <a:ext cx="2309567" cy="1375386"/>
            <a:chOff x="5996233" y="3958614"/>
            <a:chExt cx="2309567" cy="1375386"/>
          </a:xfrm>
        </p:grpSpPr>
        <p:sp>
          <p:nvSpPr>
            <p:cNvPr id="43"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44"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45"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46"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47" name="Line 73"/>
            <p:cNvSpPr>
              <a:spLocks noChangeShapeType="1"/>
            </p:cNvSpPr>
            <p:nvPr/>
          </p:nvSpPr>
          <p:spPr bwMode="auto">
            <a:xfrm>
              <a:off x="6019800" y="49022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48" name="Line 74"/>
            <p:cNvSpPr>
              <a:spLocks noChangeShapeType="1"/>
            </p:cNvSpPr>
            <p:nvPr/>
          </p:nvSpPr>
          <p:spPr bwMode="auto">
            <a:xfrm>
              <a:off x="6019800" y="53340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49" name="Line 75"/>
            <p:cNvSpPr>
              <a:spLocks noChangeShapeType="1"/>
            </p:cNvSpPr>
            <p:nvPr/>
          </p:nvSpPr>
          <p:spPr bwMode="auto">
            <a:xfrm>
              <a:off x="6019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0" name="Line 76"/>
            <p:cNvSpPr>
              <a:spLocks noChangeShapeType="1"/>
            </p:cNvSpPr>
            <p:nvPr/>
          </p:nvSpPr>
          <p:spPr bwMode="auto">
            <a:xfrm>
              <a:off x="6591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1" name="Line 77"/>
            <p:cNvSpPr>
              <a:spLocks noChangeShapeType="1"/>
            </p:cNvSpPr>
            <p:nvPr/>
          </p:nvSpPr>
          <p:spPr bwMode="auto">
            <a:xfrm>
              <a:off x="71628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2" name="Line 78"/>
            <p:cNvSpPr>
              <a:spLocks noChangeShapeType="1"/>
            </p:cNvSpPr>
            <p:nvPr/>
          </p:nvSpPr>
          <p:spPr bwMode="auto">
            <a:xfrm>
              <a:off x="7734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3" name="Line 79"/>
            <p:cNvSpPr>
              <a:spLocks noChangeShapeType="1"/>
            </p:cNvSpPr>
            <p:nvPr/>
          </p:nvSpPr>
          <p:spPr bwMode="auto">
            <a:xfrm>
              <a:off x="8305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4"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55"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4</a:t>
              </a:r>
            </a:p>
          </p:txBody>
        </p:sp>
        <p:sp>
          <p:nvSpPr>
            <p:cNvPr id="56"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57"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58" name="Line 104"/>
            <p:cNvSpPr>
              <a:spLocks noChangeShapeType="1"/>
            </p:cNvSpPr>
            <p:nvPr/>
          </p:nvSpPr>
          <p:spPr bwMode="auto">
            <a:xfrm>
              <a:off x="5996233" y="3958614"/>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9" name="Line 105"/>
            <p:cNvSpPr>
              <a:spLocks noChangeShapeType="1"/>
            </p:cNvSpPr>
            <p:nvPr/>
          </p:nvSpPr>
          <p:spPr bwMode="auto">
            <a:xfrm>
              <a:off x="5996233" y="4423071"/>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0" name="Line 106"/>
            <p:cNvSpPr>
              <a:spLocks noChangeShapeType="1"/>
            </p:cNvSpPr>
            <p:nvPr/>
          </p:nvSpPr>
          <p:spPr bwMode="auto">
            <a:xfrm>
              <a:off x="5996233"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1" name="Line 107"/>
            <p:cNvSpPr>
              <a:spLocks noChangeShapeType="1"/>
            </p:cNvSpPr>
            <p:nvPr/>
          </p:nvSpPr>
          <p:spPr bwMode="auto">
            <a:xfrm>
              <a:off x="6573625"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2" name="Line 108"/>
            <p:cNvSpPr>
              <a:spLocks noChangeShapeType="1"/>
            </p:cNvSpPr>
            <p:nvPr/>
          </p:nvSpPr>
          <p:spPr bwMode="auto">
            <a:xfrm>
              <a:off x="7151016"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3" name="Line 109"/>
            <p:cNvSpPr>
              <a:spLocks noChangeShapeType="1"/>
            </p:cNvSpPr>
            <p:nvPr/>
          </p:nvSpPr>
          <p:spPr bwMode="auto">
            <a:xfrm>
              <a:off x="7728408"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4" name="Line 110"/>
            <p:cNvSpPr>
              <a:spLocks noChangeShapeType="1"/>
            </p:cNvSpPr>
            <p:nvPr/>
          </p:nvSpPr>
          <p:spPr bwMode="auto">
            <a:xfrm>
              <a:off x="8305800"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5"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66"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67"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68"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69" name="Line 135"/>
            <p:cNvSpPr>
              <a:spLocks noChangeShapeType="1"/>
            </p:cNvSpPr>
            <p:nvPr/>
          </p:nvSpPr>
          <p:spPr bwMode="auto">
            <a:xfrm>
              <a:off x="6019800" y="4443265"/>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0" name="Line 136"/>
            <p:cNvSpPr>
              <a:spLocks noChangeShapeType="1"/>
            </p:cNvSpPr>
            <p:nvPr/>
          </p:nvSpPr>
          <p:spPr bwMode="auto">
            <a:xfrm>
              <a:off x="6019800" y="4907722"/>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1" name="Line 137"/>
            <p:cNvSpPr>
              <a:spLocks noChangeShapeType="1"/>
            </p:cNvSpPr>
            <p:nvPr/>
          </p:nvSpPr>
          <p:spPr bwMode="auto">
            <a:xfrm>
              <a:off x="6019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2" name="Line 138"/>
            <p:cNvSpPr>
              <a:spLocks noChangeShapeType="1"/>
            </p:cNvSpPr>
            <p:nvPr/>
          </p:nvSpPr>
          <p:spPr bwMode="auto">
            <a:xfrm>
              <a:off x="6591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3" name="Line 139"/>
            <p:cNvSpPr>
              <a:spLocks noChangeShapeType="1"/>
            </p:cNvSpPr>
            <p:nvPr/>
          </p:nvSpPr>
          <p:spPr bwMode="auto">
            <a:xfrm>
              <a:off x="71628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4" name="Line 140"/>
            <p:cNvSpPr>
              <a:spLocks noChangeShapeType="1"/>
            </p:cNvSpPr>
            <p:nvPr/>
          </p:nvSpPr>
          <p:spPr bwMode="auto">
            <a:xfrm>
              <a:off x="7734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5" name="Line 141"/>
            <p:cNvSpPr>
              <a:spLocks noChangeShapeType="1"/>
            </p:cNvSpPr>
            <p:nvPr/>
          </p:nvSpPr>
          <p:spPr bwMode="auto">
            <a:xfrm>
              <a:off x="8305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grpSp>
    </p:spTree>
    <p:extLst>
      <p:ext uri="{BB962C8B-B14F-4D97-AF65-F5344CB8AC3E}">
        <p14:creationId xmlns:p14="http://schemas.microsoft.com/office/powerpoint/2010/main" val="3278059020"/>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dirty="0"/>
              <a:t>C</a:t>
            </a:r>
            <a:r>
              <a:rPr lang="en-US" baseline="-25000" dirty="0"/>
              <a:t>1</a:t>
            </a:r>
            <a:r>
              <a:rPr lang="en-US" dirty="0"/>
              <a:t>, C</a:t>
            </a:r>
            <a:r>
              <a:rPr lang="en-US" baseline="-25000" dirty="0"/>
              <a:t>2</a:t>
            </a:r>
            <a:r>
              <a:rPr lang="en-US" dirty="0"/>
              <a:t> are 80% Similar</a:t>
            </a:r>
          </a:p>
        </p:txBody>
      </p:sp>
      <p:sp>
        <p:nvSpPr>
          <p:cNvPr id="70659" name="Rectangle 3"/>
          <p:cNvSpPr>
            <a:spLocks noGrp="1" noChangeArrowheads="1"/>
          </p:cNvSpPr>
          <p:nvPr>
            <p:ph idx="1"/>
          </p:nvPr>
        </p:nvSpPr>
        <p:spPr>
          <a:xfrm>
            <a:off x="457199" y="1295400"/>
            <a:ext cx="8674627" cy="5257801"/>
          </a:xfrm>
        </p:spPr>
        <p:txBody>
          <a:bodyPr>
            <a:normAutofit fontScale="92500" lnSpcReduction="10000"/>
          </a:bodyPr>
          <a:lstStyle/>
          <a:p>
            <a:r>
              <a:rPr lang="en-US" b="1" dirty="0">
                <a:solidFill>
                  <a:srgbClr val="0000FF"/>
                </a:solidFill>
              </a:rPr>
              <a:t>Find pairs of </a:t>
            </a:r>
            <a:r>
              <a:rPr lang="en-US" b="1" dirty="0">
                <a:solidFill>
                  <a:srgbClr val="0000FF"/>
                </a:solidFill>
                <a:sym typeface="Symbol"/>
              </a:rPr>
              <a:t> </a:t>
            </a:r>
            <a:r>
              <a:rPr lang="en-US" b="1" i="1" dirty="0">
                <a:solidFill>
                  <a:srgbClr val="0000FF"/>
                </a:solidFill>
              </a:rPr>
              <a:t>s</a:t>
            </a:r>
            <a:r>
              <a:rPr lang="en-US" i="1" dirty="0">
                <a:solidFill>
                  <a:srgbClr val="0000FF"/>
                </a:solidFill>
              </a:rPr>
              <a:t>=</a:t>
            </a:r>
            <a:r>
              <a:rPr lang="en-US" dirty="0">
                <a:solidFill>
                  <a:srgbClr val="0000FF"/>
                </a:solidFill>
              </a:rPr>
              <a:t>0.8 similarity, set </a:t>
            </a:r>
            <a:r>
              <a:rPr lang="en-US" b="1" dirty="0">
                <a:solidFill>
                  <a:srgbClr val="0000FF"/>
                </a:solidFill>
              </a:rPr>
              <a:t>b</a:t>
            </a:r>
            <a:r>
              <a:rPr lang="en-US" dirty="0">
                <a:solidFill>
                  <a:srgbClr val="0000FF"/>
                </a:solidFill>
              </a:rPr>
              <a:t>=20, </a:t>
            </a:r>
            <a:r>
              <a:rPr lang="en-US" b="1" dirty="0">
                <a:solidFill>
                  <a:srgbClr val="0000FF"/>
                </a:solidFill>
              </a:rPr>
              <a:t>r</a:t>
            </a:r>
            <a:r>
              <a:rPr lang="en-US" dirty="0">
                <a:solidFill>
                  <a:srgbClr val="0000FF"/>
                </a:solidFill>
              </a:rPr>
              <a:t>=5</a:t>
            </a:r>
            <a:endParaRPr lang="en-US" b="1" dirty="0">
              <a:solidFill>
                <a:srgbClr val="0000FF"/>
              </a:solidFill>
            </a:endParaRPr>
          </a:p>
          <a:p>
            <a:r>
              <a:rPr lang="en-US" b="1" dirty="0">
                <a:solidFill>
                  <a:srgbClr val="D60093"/>
                </a:solidFill>
              </a:rPr>
              <a:t>Assume:</a:t>
            </a:r>
            <a:r>
              <a:rPr lang="en-US" dirty="0"/>
              <a:t> </a:t>
            </a:r>
            <a:r>
              <a:rPr lang="en-US" dirty="0" err="1"/>
              <a:t>sim</a:t>
            </a:r>
            <a:r>
              <a:rPr lang="en-US" dirty="0"/>
              <a:t>(C</a:t>
            </a:r>
            <a:r>
              <a:rPr lang="en-US" baseline="-25000" dirty="0"/>
              <a:t>1</a:t>
            </a:r>
            <a:r>
              <a:rPr lang="en-US" dirty="0"/>
              <a:t>, C</a:t>
            </a:r>
            <a:r>
              <a:rPr lang="en-US" baseline="-25000" dirty="0"/>
              <a:t>2</a:t>
            </a:r>
            <a:r>
              <a:rPr lang="en-US" dirty="0"/>
              <a:t>) = 0.8</a:t>
            </a:r>
          </a:p>
          <a:p>
            <a:pPr lvl="1"/>
            <a:r>
              <a:rPr lang="en-US" dirty="0"/>
              <a:t>Since </a:t>
            </a:r>
            <a:r>
              <a:rPr lang="en-US" dirty="0" err="1"/>
              <a:t>sim</a:t>
            </a:r>
            <a:r>
              <a:rPr lang="en-US" dirty="0"/>
              <a:t>(C</a:t>
            </a:r>
            <a:r>
              <a:rPr lang="en-US" baseline="-25000" dirty="0"/>
              <a:t>1</a:t>
            </a:r>
            <a:r>
              <a:rPr lang="en-US" dirty="0"/>
              <a:t>, C</a:t>
            </a:r>
            <a:r>
              <a:rPr lang="en-US" baseline="-25000" dirty="0"/>
              <a:t>2</a:t>
            </a:r>
            <a:r>
              <a:rPr lang="en-US" dirty="0"/>
              <a:t>) </a:t>
            </a:r>
            <a:r>
              <a:rPr lang="en-US" dirty="0">
                <a:sym typeface="Symbol"/>
              </a:rPr>
              <a:t> </a:t>
            </a:r>
            <a:r>
              <a:rPr lang="en-US" b="1" dirty="0">
                <a:sym typeface="Symbol"/>
              </a:rPr>
              <a:t>s</a:t>
            </a:r>
            <a:r>
              <a:rPr lang="en-US" dirty="0">
                <a:sym typeface="Symbol"/>
              </a:rPr>
              <a:t>, we </a:t>
            </a:r>
            <a:r>
              <a:rPr lang="en-US" dirty="0"/>
              <a:t>want C</a:t>
            </a:r>
            <a:r>
              <a:rPr lang="en-US" baseline="-25000" dirty="0"/>
              <a:t>1</a:t>
            </a:r>
            <a:r>
              <a:rPr lang="en-US" dirty="0"/>
              <a:t>, C</a:t>
            </a:r>
            <a:r>
              <a:rPr lang="en-US" baseline="-25000" dirty="0"/>
              <a:t>2</a:t>
            </a:r>
            <a:r>
              <a:rPr lang="en-US" dirty="0"/>
              <a:t> to be a </a:t>
            </a:r>
            <a:r>
              <a:rPr lang="en-US" b="1" dirty="0">
                <a:solidFill>
                  <a:srgbClr val="D60093"/>
                </a:solidFill>
              </a:rPr>
              <a:t>candidate pair</a:t>
            </a:r>
            <a:r>
              <a:rPr lang="en-US" dirty="0"/>
              <a:t>: We want them to hash to at</a:t>
            </a:r>
            <a:r>
              <a:rPr lang="en-US" dirty="0">
                <a:solidFill>
                  <a:srgbClr val="D60093"/>
                </a:solidFill>
              </a:rPr>
              <a:t> </a:t>
            </a:r>
            <a:r>
              <a:rPr lang="en-US" b="1" dirty="0">
                <a:solidFill>
                  <a:srgbClr val="D60093"/>
                </a:solidFill>
              </a:rPr>
              <a:t>least 1 common bucket</a:t>
            </a:r>
            <a:r>
              <a:rPr lang="en-US" dirty="0">
                <a:solidFill>
                  <a:srgbClr val="D60093"/>
                </a:solidFill>
              </a:rPr>
              <a:t> </a:t>
            </a:r>
            <a:r>
              <a:rPr lang="en-US" dirty="0"/>
              <a:t>(at least one band is identical)</a:t>
            </a:r>
          </a:p>
          <a:p>
            <a:r>
              <a:rPr lang="en-US" b="1" dirty="0">
                <a:solidFill>
                  <a:srgbClr val="008000"/>
                </a:solidFill>
              </a:rPr>
              <a:t>Probability C</a:t>
            </a:r>
            <a:r>
              <a:rPr lang="en-US" b="1" baseline="-25000" dirty="0">
                <a:solidFill>
                  <a:srgbClr val="008000"/>
                </a:solidFill>
              </a:rPr>
              <a:t>1</a:t>
            </a:r>
            <a:r>
              <a:rPr lang="en-US" b="1" dirty="0">
                <a:solidFill>
                  <a:srgbClr val="008000"/>
                </a:solidFill>
              </a:rPr>
              <a:t>, C</a:t>
            </a:r>
            <a:r>
              <a:rPr lang="en-US" b="1" baseline="-25000" dirty="0">
                <a:solidFill>
                  <a:srgbClr val="008000"/>
                </a:solidFill>
              </a:rPr>
              <a:t>2</a:t>
            </a:r>
            <a:r>
              <a:rPr lang="en-US" b="1" dirty="0">
                <a:solidFill>
                  <a:srgbClr val="008000"/>
                </a:solidFill>
              </a:rPr>
              <a:t> identical in one particular </a:t>
            </a:r>
            <a:br>
              <a:rPr lang="en-US" b="1" dirty="0">
                <a:solidFill>
                  <a:srgbClr val="008000"/>
                </a:solidFill>
              </a:rPr>
            </a:br>
            <a:r>
              <a:rPr lang="en-US" b="1" dirty="0">
                <a:solidFill>
                  <a:srgbClr val="008000"/>
                </a:solidFill>
              </a:rPr>
              <a:t>band: </a:t>
            </a:r>
            <a:r>
              <a:rPr lang="en-US" dirty="0"/>
              <a:t>(0.8)</a:t>
            </a:r>
            <a:r>
              <a:rPr lang="en-US" baseline="30000" dirty="0"/>
              <a:t>5</a:t>
            </a:r>
            <a:r>
              <a:rPr lang="en-US" dirty="0"/>
              <a:t> = 0.328</a:t>
            </a:r>
          </a:p>
          <a:p>
            <a:r>
              <a:rPr lang="en-US" dirty="0"/>
              <a:t>Probability C</a:t>
            </a:r>
            <a:r>
              <a:rPr lang="en-US" baseline="-25000" dirty="0"/>
              <a:t>1</a:t>
            </a:r>
            <a:r>
              <a:rPr lang="en-US" dirty="0"/>
              <a:t>, C</a:t>
            </a:r>
            <a:r>
              <a:rPr lang="en-US" baseline="-25000" dirty="0"/>
              <a:t>2</a:t>
            </a:r>
            <a:r>
              <a:rPr lang="en-US" dirty="0"/>
              <a:t> are </a:t>
            </a:r>
            <a:r>
              <a:rPr lang="en-US" b="1" i="1" dirty="0">
                <a:solidFill>
                  <a:srgbClr val="FF0066"/>
                </a:solidFill>
              </a:rPr>
              <a:t>not</a:t>
            </a:r>
            <a:r>
              <a:rPr lang="en-US" dirty="0">
                <a:solidFill>
                  <a:srgbClr val="FF0066"/>
                </a:solidFill>
              </a:rPr>
              <a:t> </a:t>
            </a:r>
            <a:r>
              <a:rPr lang="en-US" dirty="0"/>
              <a:t>similar in all of the 20 bands: (1-0.328)</a:t>
            </a:r>
            <a:r>
              <a:rPr lang="en-US" baseline="30000" dirty="0"/>
              <a:t>20</a:t>
            </a:r>
            <a:r>
              <a:rPr lang="en-US" dirty="0"/>
              <a:t> = 0.00035 </a:t>
            </a:r>
          </a:p>
          <a:p>
            <a:pPr lvl="1"/>
            <a:r>
              <a:rPr lang="en-US" dirty="0"/>
              <a:t>i.e., about 1/3000th of the 80%-similar column pairs </a:t>
            </a:r>
            <a:br>
              <a:rPr lang="en-US" dirty="0"/>
            </a:br>
            <a:r>
              <a:rPr lang="en-US" dirty="0"/>
              <a:t>are </a:t>
            </a:r>
            <a:r>
              <a:rPr lang="en-US" b="1" dirty="0">
                <a:solidFill>
                  <a:srgbClr val="FF0066"/>
                </a:solidFill>
              </a:rPr>
              <a:t>false negatives</a:t>
            </a:r>
            <a:r>
              <a:rPr lang="en-US" dirty="0"/>
              <a:t> (we miss them)</a:t>
            </a:r>
          </a:p>
          <a:p>
            <a:pPr lvl="1"/>
            <a:r>
              <a:rPr lang="en-US" b="1" dirty="0"/>
              <a:t>We would find 99.965% pairs of truly similar documents</a:t>
            </a:r>
          </a:p>
        </p:txBody>
      </p:sp>
      <p:sp>
        <p:nvSpPr>
          <p:cNvPr id="4" name="Date Placeholder 3"/>
          <p:cNvSpPr>
            <a:spLocks noGrp="1"/>
          </p:cNvSpPr>
          <p:nvPr>
            <p:ph type="dt" sz="half" idx="10"/>
          </p:nvPr>
        </p:nvSpPr>
        <p:spPr/>
        <p:txBody>
          <a:bodyPr/>
          <a:lstStyle/>
          <a:p>
            <a:fld id="{4720F65A-10F2-1D4F-9372-51BD5C6C209B}" type="datetime1">
              <a:rPr lang="en-US" smtClean="0"/>
              <a:t>3/30/2018</a:t>
            </a:fld>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pPr/>
              <a:t>43</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41" name="Rectangle 40"/>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grpSp>
        <p:nvGrpSpPr>
          <p:cNvPr id="76" name="Group 69"/>
          <p:cNvGrpSpPr/>
          <p:nvPr/>
        </p:nvGrpSpPr>
        <p:grpSpPr>
          <a:xfrm>
            <a:off x="6822260" y="40046"/>
            <a:ext cx="2309567" cy="1375386"/>
            <a:chOff x="5996233" y="3958614"/>
            <a:chExt cx="2309567" cy="1375386"/>
          </a:xfrm>
        </p:grpSpPr>
        <p:sp>
          <p:nvSpPr>
            <p:cNvPr id="77"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78"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79"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80"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81" name="Line 73"/>
            <p:cNvSpPr>
              <a:spLocks noChangeShapeType="1"/>
            </p:cNvSpPr>
            <p:nvPr/>
          </p:nvSpPr>
          <p:spPr bwMode="auto">
            <a:xfrm>
              <a:off x="6019800" y="49022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2" name="Line 74"/>
            <p:cNvSpPr>
              <a:spLocks noChangeShapeType="1"/>
            </p:cNvSpPr>
            <p:nvPr/>
          </p:nvSpPr>
          <p:spPr bwMode="auto">
            <a:xfrm>
              <a:off x="6019800" y="53340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3" name="Line 75"/>
            <p:cNvSpPr>
              <a:spLocks noChangeShapeType="1"/>
            </p:cNvSpPr>
            <p:nvPr/>
          </p:nvSpPr>
          <p:spPr bwMode="auto">
            <a:xfrm>
              <a:off x="6019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4" name="Line 76"/>
            <p:cNvSpPr>
              <a:spLocks noChangeShapeType="1"/>
            </p:cNvSpPr>
            <p:nvPr/>
          </p:nvSpPr>
          <p:spPr bwMode="auto">
            <a:xfrm>
              <a:off x="6591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5" name="Line 77"/>
            <p:cNvSpPr>
              <a:spLocks noChangeShapeType="1"/>
            </p:cNvSpPr>
            <p:nvPr/>
          </p:nvSpPr>
          <p:spPr bwMode="auto">
            <a:xfrm>
              <a:off x="71628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6" name="Line 78"/>
            <p:cNvSpPr>
              <a:spLocks noChangeShapeType="1"/>
            </p:cNvSpPr>
            <p:nvPr/>
          </p:nvSpPr>
          <p:spPr bwMode="auto">
            <a:xfrm>
              <a:off x="7734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7" name="Line 79"/>
            <p:cNvSpPr>
              <a:spLocks noChangeShapeType="1"/>
            </p:cNvSpPr>
            <p:nvPr/>
          </p:nvSpPr>
          <p:spPr bwMode="auto">
            <a:xfrm>
              <a:off x="8305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88"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89"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4</a:t>
              </a:r>
            </a:p>
          </p:txBody>
        </p:sp>
        <p:sp>
          <p:nvSpPr>
            <p:cNvPr id="90"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91"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92" name="Line 104"/>
            <p:cNvSpPr>
              <a:spLocks noChangeShapeType="1"/>
            </p:cNvSpPr>
            <p:nvPr/>
          </p:nvSpPr>
          <p:spPr bwMode="auto">
            <a:xfrm>
              <a:off x="5996233" y="3958614"/>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3" name="Line 105"/>
            <p:cNvSpPr>
              <a:spLocks noChangeShapeType="1"/>
            </p:cNvSpPr>
            <p:nvPr/>
          </p:nvSpPr>
          <p:spPr bwMode="auto">
            <a:xfrm>
              <a:off x="5996233" y="4423071"/>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4" name="Line 106"/>
            <p:cNvSpPr>
              <a:spLocks noChangeShapeType="1"/>
            </p:cNvSpPr>
            <p:nvPr/>
          </p:nvSpPr>
          <p:spPr bwMode="auto">
            <a:xfrm>
              <a:off x="5996233"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5" name="Line 107"/>
            <p:cNvSpPr>
              <a:spLocks noChangeShapeType="1"/>
            </p:cNvSpPr>
            <p:nvPr/>
          </p:nvSpPr>
          <p:spPr bwMode="auto">
            <a:xfrm>
              <a:off x="6573625"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6" name="Line 108"/>
            <p:cNvSpPr>
              <a:spLocks noChangeShapeType="1"/>
            </p:cNvSpPr>
            <p:nvPr/>
          </p:nvSpPr>
          <p:spPr bwMode="auto">
            <a:xfrm>
              <a:off x="7151016"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7" name="Line 109"/>
            <p:cNvSpPr>
              <a:spLocks noChangeShapeType="1"/>
            </p:cNvSpPr>
            <p:nvPr/>
          </p:nvSpPr>
          <p:spPr bwMode="auto">
            <a:xfrm>
              <a:off x="7728408"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8" name="Line 110"/>
            <p:cNvSpPr>
              <a:spLocks noChangeShapeType="1"/>
            </p:cNvSpPr>
            <p:nvPr/>
          </p:nvSpPr>
          <p:spPr bwMode="auto">
            <a:xfrm>
              <a:off x="8305800"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99"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100"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101"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102"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103" name="Line 135"/>
            <p:cNvSpPr>
              <a:spLocks noChangeShapeType="1"/>
            </p:cNvSpPr>
            <p:nvPr/>
          </p:nvSpPr>
          <p:spPr bwMode="auto">
            <a:xfrm>
              <a:off x="6019800" y="4443265"/>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4" name="Line 136"/>
            <p:cNvSpPr>
              <a:spLocks noChangeShapeType="1"/>
            </p:cNvSpPr>
            <p:nvPr/>
          </p:nvSpPr>
          <p:spPr bwMode="auto">
            <a:xfrm>
              <a:off x="6019800" y="4907722"/>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5" name="Line 137"/>
            <p:cNvSpPr>
              <a:spLocks noChangeShapeType="1"/>
            </p:cNvSpPr>
            <p:nvPr/>
          </p:nvSpPr>
          <p:spPr bwMode="auto">
            <a:xfrm>
              <a:off x="6019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6" name="Line 138"/>
            <p:cNvSpPr>
              <a:spLocks noChangeShapeType="1"/>
            </p:cNvSpPr>
            <p:nvPr/>
          </p:nvSpPr>
          <p:spPr bwMode="auto">
            <a:xfrm>
              <a:off x="6591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7" name="Line 139"/>
            <p:cNvSpPr>
              <a:spLocks noChangeShapeType="1"/>
            </p:cNvSpPr>
            <p:nvPr/>
          </p:nvSpPr>
          <p:spPr bwMode="auto">
            <a:xfrm>
              <a:off x="71628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8" name="Line 140"/>
            <p:cNvSpPr>
              <a:spLocks noChangeShapeType="1"/>
            </p:cNvSpPr>
            <p:nvPr/>
          </p:nvSpPr>
          <p:spPr bwMode="auto">
            <a:xfrm>
              <a:off x="7734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109" name="Line 141"/>
            <p:cNvSpPr>
              <a:spLocks noChangeShapeType="1"/>
            </p:cNvSpPr>
            <p:nvPr/>
          </p:nvSpPr>
          <p:spPr bwMode="auto">
            <a:xfrm>
              <a:off x="8305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grpSp>
    </p:spTree>
    <p:extLst>
      <p:ext uri="{BB962C8B-B14F-4D97-AF65-F5344CB8AC3E}">
        <p14:creationId xmlns:p14="http://schemas.microsoft.com/office/powerpoint/2010/main" val="429424335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659">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0659">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0659">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065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normAutofit/>
          </a:bodyPr>
          <a:lstStyle/>
          <a:p>
            <a:r>
              <a:rPr lang="en-US" dirty="0"/>
              <a:t>C</a:t>
            </a:r>
            <a:r>
              <a:rPr lang="en-US" baseline="-25000" dirty="0"/>
              <a:t>1</a:t>
            </a:r>
            <a:r>
              <a:rPr lang="en-US" dirty="0"/>
              <a:t>, C</a:t>
            </a:r>
            <a:r>
              <a:rPr lang="en-US" baseline="-25000" dirty="0"/>
              <a:t>2</a:t>
            </a:r>
            <a:r>
              <a:rPr lang="en-US" dirty="0"/>
              <a:t> are 30% Similar</a:t>
            </a:r>
          </a:p>
        </p:txBody>
      </p:sp>
      <p:sp>
        <p:nvSpPr>
          <p:cNvPr id="63491" name="Rectangle 3"/>
          <p:cNvSpPr>
            <a:spLocks noGrp="1" noChangeArrowheads="1"/>
          </p:cNvSpPr>
          <p:nvPr>
            <p:ph idx="1"/>
          </p:nvPr>
        </p:nvSpPr>
        <p:spPr>
          <a:xfrm>
            <a:off x="457200" y="1295400"/>
            <a:ext cx="8229600" cy="5410200"/>
          </a:xfrm>
        </p:spPr>
        <p:txBody>
          <a:bodyPr>
            <a:normAutofit fontScale="92500" lnSpcReduction="10000"/>
          </a:bodyPr>
          <a:lstStyle/>
          <a:p>
            <a:r>
              <a:rPr lang="en-US" b="1" dirty="0">
                <a:solidFill>
                  <a:srgbClr val="0000FF"/>
                </a:solidFill>
              </a:rPr>
              <a:t>Find pairs of </a:t>
            </a:r>
            <a:r>
              <a:rPr lang="en-US" b="1" dirty="0">
                <a:solidFill>
                  <a:srgbClr val="0000FF"/>
                </a:solidFill>
                <a:sym typeface="Symbol"/>
              </a:rPr>
              <a:t> </a:t>
            </a:r>
            <a:r>
              <a:rPr lang="en-US" b="1" i="1" dirty="0">
                <a:solidFill>
                  <a:srgbClr val="0000FF"/>
                </a:solidFill>
              </a:rPr>
              <a:t>s</a:t>
            </a:r>
            <a:r>
              <a:rPr lang="en-US" i="1" dirty="0">
                <a:solidFill>
                  <a:srgbClr val="0000FF"/>
                </a:solidFill>
              </a:rPr>
              <a:t>=</a:t>
            </a:r>
            <a:r>
              <a:rPr lang="en-US" dirty="0">
                <a:solidFill>
                  <a:srgbClr val="0000FF"/>
                </a:solidFill>
              </a:rPr>
              <a:t>0.8 similarity, set </a:t>
            </a:r>
            <a:r>
              <a:rPr lang="en-US" b="1" dirty="0">
                <a:solidFill>
                  <a:srgbClr val="0000FF"/>
                </a:solidFill>
              </a:rPr>
              <a:t>b</a:t>
            </a:r>
            <a:r>
              <a:rPr lang="en-US" dirty="0">
                <a:solidFill>
                  <a:srgbClr val="0000FF"/>
                </a:solidFill>
              </a:rPr>
              <a:t>=20, </a:t>
            </a:r>
            <a:r>
              <a:rPr lang="en-US" b="1" dirty="0">
                <a:solidFill>
                  <a:srgbClr val="0000FF"/>
                </a:solidFill>
              </a:rPr>
              <a:t>r</a:t>
            </a:r>
            <a:r>
              <a:rPr lang="en-US" dirty="0">
                <a:solidFill>
                  <a:srgbClr val="0000FF"/>
                </a:solidFill>
              </a:rPr>
              <a:t>=5</a:t>
            </a:r>
            <a:endParaRPr lang="en-US" b="1" dirty="0">
              <a:solidFill>
                <a:srgbClr val="0000FF"/>
              </a:solidFill>
            </a:endParaRPr>
          </a:p>
          <a:p>
            <a:r>
              <a:rPr lang="en-US" b="1" dirty="0">
                <a:solidFill>
                  <a:srgbClr val="D60093"/>
                </a:solidFill>
              </a:rPr>
              <a:t>Assume:</a:t>
            </a:r>
            <a:r>
              <a:rPr lang="en-US" dirty="0"/>
              <a:t> </a:t>
            </a:r>
            <a:r>
              <a:rPr lang="en-US" dirty="0" err="1"/>
              <a:t>sim</a:t>
            </a:r>
            <a:r>
              <a:rPr lang="en-US" dirty="0"/>
              <a:t>(C</a:t>
            </a:r>
            <a:r>
              <a:rPr lang="en-US" baseline="-25000" dirty="0"/>
              <a:t>1</a:t>
            </a:r>
            <a:r>
              <a:rPr lang="en-US" dirty="0"/>
              <a:t>, C</a:t>
            </a:r>
            <a:r>
              <a:rPr lang="en-US" baseline="-25000" dirty="0"/>
              <a:t>2</a:t>
            </a:r>
            <a:r>
              <a:rPr lang="en-US" dirty="0"/>
              <a:t>) = 0.3</a:t>
            </a:r>
          </a:p>
          <a:p>
            <a:pPr lvl="1"/>
            <a:r>
              <a:rPr lang="en-US" dirty="0"/>
              <a:t>Since </a:t>
            </a:r>
            <a:r>
              <a:rPr lang="en-US" dirty="0" err="1"/>
              <a:t>sim</a:t>
            </a:r>
            <a:r>
              <a:rPr lang="en-US" dirty="0"/>
              <a:t>(C</a:t>
            </a:r>
            <a:r>
              <a:rPr lang="en-US" baseline="-25000" dirty="0"/>
              <a:t>1</a:t>
            </a:r>
            <a:r>
              <a:rPr lang="en-US" dirty="0"/>
              <a:t>, C</a:t>
            </a:r>
            <a:r>
              <a:rPr lang="en-US" baseline="-25000" dirty="0"/>
              <a:t>2</a:t>
            </a:r>
            <a:r>
              <a:rPr lang="en-US" dirty="0"/>
              <a:t>) </a:t>
            </a:r>
            <a:r>
              <a:rPr lang="en-US" dirty="0">
                <a:sym typeface="Symbol"/>
              </a:rPr>
              <a:t>&lt; </a:t>
            </a:r>
            <a:r>
              <a:rPr lang="en-US" b="1" dirty="0">
                <a:sym typeface="Symbol"/>
              </a:rPr>
              <a:t>s</a:t>
            </a:r>
            <a:r>
              <a:rPr lang="en-US" dirty="0"/>
              <a:t> we want C</a:t>
            </a:r>
            <a:r>
              <a:rPr lang="en-US" baseline="-25000" dirty="0"/>
              <a:t>1</a:t>
            </a:r>
            <a:r>
              <a:rPr lang="en-US" dirty="0"/>
              <a:t>, C</a:t>
            </a:r>
            <a:r>
              <a:rPr lang="en-US" baseline="-25000" dirty="0"/>
              <a:t>2</a:t>
            </a:r>
            <a:r>
              <a:rPr lang="en-US" dirty="0"/>
              <a:t> to hash to </a:t>
            </a:r>
            <a:r>
              <a:rPr lang="en-US" b="1" dirty="0">
                <a:solidFill>
                  <a:srgbClr val="D60093"/>
                </a:solidFill>
              </a:rPr>
              <a:t>NO </a:t>
            </a:r>
            <a:br>
              <a:rPr lang="en-US" b="1" dirty="0">
                <a:solidFill>
                  <a:srgbClr val="D60093"/>
                </a:solidFill>
              </a:rPr>
            </a:br>
            <a:r>
              <a:rPr lang="en-US" b="1" dirty="0">
                <a:solidFill>
                  <a:srgbClr val="D60093"/>
                </a:solidFill>
              </a:rPr>
              <a:t>common buckets</a:t>
            </a:r>
            <a:r>
              <a:rPr lang="en-US" dirty="0">
                <a:solidFill>
                  <a:srgbClr val="D60093"/>
                </a:solidFill>
              </a:rPr>
              <a:t> </a:t>
            </a:r>
            <a:r>
              <a:rPr lang="en-US" dirty="0"/>
              <a:t>(all bands should be different)</a:t>
            </a:r>
          </a:p>
          <a:p>
            <a:r>
              <a:rPr lang="en-US" b="1" dirty="0">
                <a:solidFill>
                  <a:srgbClr val="008000"/>
                </a:solidFill>
              </a:rPr>
              <a:t>Probability C</a:t>
            </a:r>
            <a:r>
              <a:rPr lang="en-US" b="1" baseline="-25000" dirty="0">
                <a:solidFill>
                  <a:srgbClr val="008000"/>
                </a:solidFill>
              </a:rPr>
              <a:t>1</a:t>
            </a:r>
            <a:r>
              <a:rPr lang="en-US" b="1" dirty="0">
                <a:solidFill>
                  <a:srgbClr val="008000"/>
                </a:solidFill>
              </a:rPr>
              <a:t>, C</a:t>
            </a:r>
            <a:r>
              <a:rPr lang="en-US" b="1" baseline="-25000" dirty="0">
                <a:solidFill>
                  <a:srgbClr val="008000"/>
                </a:solidFill>
              </a:rPr>
              <a:t>2</a:t>
            </a:r>
            <a:r>
              <a:rPr lang="en-US" b="1" dirty="0">
                <a:solidFill>
                  <a:srgbClr val="008000"/>
                </a:solidFill>
              </a:rPr>
              <a:t> identical in one particular band: </a:t>
            </a:r>
            <a:r>
              <a:rPr lang="en-US" dirty="0"/>
              <a:t>(0.3)</a:t>
            </a:r>
            <a:r>
              <a:rPr lang="en-US" baseline="30000" dirty="0"/>
              <a:t>5</a:t>
            </a:r>
            <a:r>
              <a:rPr lang="en-US" dirty="0"/>
              <a:t>  = 0.00243</a:t>
            </a:r>
          </a:p>
          <a:p>
            <a:r>
              <a:rPr lang="en-US" dirty="0"/>
              <a:t>Probability C</a:t>
            </a:r>
            <a:r>
              <a:rPr lang="en-US" baseline="-25000" dirty="0"/>
              <a:t>1</a:t>
            </a:r>
            <a:r>
              <a:rPr lang="en-US" dirty="0"/>
              <a:t>, C</a:t>
            </a:r>
            <a:r>
              <a:rPr lang="en-US" baseline="-25000" dirty="0"/>
              <a:t>2</a:t>
            </a:r>
            <a:r>
              <a:rPr lang="en-US" dirty="0"/>
              <a:t> identical in at least 1 of 20 bands: 1 - (1 - 0.00243)</a:t>
            </a:r>
            <a:r>
              <a:rPr lang="en-US" baseline="30000" dirty="0"/>
              <a:t>20</a:t>
            </a:r>
            <a:r>
              <a:rPr lang="en-US" dirty="0"/>
              <a:t> = 0.0474</a:t>
            </a:r>
          </a:p>
          <a:p>
            <a:pPr lvl="1"/>
            <a:r>
              <a:rPr lang="en-US" dirty="0"/>
              <a:t>In other words, approximately 4.74% pairs of docs with similarity 0.3 end up becoming </a:t>
            </a:r>
            <a:r>
              <a:rPr lang="en-US" b="1" dirty="0">
                <a:solidFill>
                  <a:srgbClr val="D60093"/>
                </a:solidFill>
              </a:rPr>
              <a:t>candidate pairs</a:t>
            </a:r>
            <a:endParaRPr lang="en-US" dirty="0"/>
          </a:p>
          <a:p>
            <a:pPr lvl="2"/>
            <a:r>
              <a:rPr lang="en-US" dirty="0"/>
              <a:t>They are </a:t>
            </a:r>
            <a:r>
              <a:rPr lang="en-US" b="1" dirty="0">
                <a:solidFill>
                  <a:srgbClr val="FF0066"/>
                </a:solidFill>
              </a:rPr>
              <a:t>false positives </a:t>
            </a:r>
            <a:r>
              <a:rPr lang="en-US" dirty="0"/>
              <a:t>since we will have to examine them (they are candidate pairs) but then it will turn out their similarity is below threshold </a:t>
            </a:r>
            <a:r>
              <a:rPr lang="en-US" b="1" dirty="0"/>
              <a:t>s</a:t>
            </a:r>
            <a:endParaRPr lang="en-US" b="1" dirty="0">
              <a:solidFill>
                <a:schemeClr val="accent2"/>
              </a:solidFill>
            </a:endParaRPr>
          </a:p>
        </p:txBody>
      </p:sp>
      <p:sp>
        <p:nvSpPr>
          <p:cNvPr id="4" name="Date Placeholder 3"/>
          <p:cNvSpPr>
            <a:spLocks noGrp="1"/>
          </p:cNvSpPr>
          <p:nvPr>
            <p:ph type="dt" sz="half" idx="10"/>
          </p:nvPr>
        </p:nvSpPr>
        <p:spPr/>
        <p:txBody>
          <a:bodyPr/>
          <a:lstStyle/>
          <a:p>
            <a:fld id="{1C4C37A1-2942-F44D-88FC-BE11BBE84500}"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5" name="Slide Number Placeholder 4"/>
          <p:cNvSpPr>
            <a:spLocks noGrp="1"/>
          </p:cNvSpPr>
          <p:nvPr>
            <p:ph type="sldNum" sz="quarter" idx="12"/>
          </p:nvPr>
        </p:nvSpPr>
        <p:spPr/>
        <p:txBody>
          <a:bodyPr/>
          <a:lstStyle/>
          <a:p>
            <a:fld id="{19B12225-5612-419B-A8D5-4B8EEE4C217E}" type="slidenum">
              <a:rPr lang="en-US" smtClean="0"/>
              <a:pPr/>
              <a:t>44</a:t>
            </a:fld>
            <a:endParaRPr lang="en-US"/>
          </a:p>
        </p:txBody>
      </p:sp>
      <p:sp>
        <p:nvSpPr>
          <p:cNvPr id="7" name="Rectangle 6"/>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grpSp>
        <p:nvGrpSpPr>
          <p:cNvPr id="42" name="Group 69"/>
          <p:cNvGrpSpPr/>
          <p:nvPr/>
        </p:nvGrpSpPr>
        <p:grpSpPr>
          <a:xfrm>
            <a:off x="6822260" y="40046"/>
            <a:ext cx="2309567" cy="1375386"/>
            <a:chOff x="5996233" y="3958614"/>
            <a:chExt cx="2309567" cy="1375386"/>
          </a:xfrm>
        </p:grpSpPr>
        <p:sp>
          <p:nvSpPr>
            <p:cNvPr id="43"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44"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45"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46"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47" name="Line 73"/>
            <p:cNvSpPr>
              <a:spLocks noChangeShapeType="1"/>
            </p:cNvSpPr>
            <p:nvPr/>
          </p:nvSpPr>
          <p:spPr bwMode="auto">
            <a:xfrm>
              <a:off x="6019800" y="49022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48" name="Line 74"/>
            <p:cNvSpPr>
              <a:spLocks noChangeShapeType="1"/>
            </p:cNvSpPr>
            <p:nvPr/>
          </p:nvSpPr>
          <p:spPr bwMode="auto">
            <a:xfrm>
              <a:off x="6019800" y="53340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49" name="Line 75"/>
            <p:cNvSpPr>
              <a:spLocks noChangeShapeType="1"/>
            </p:cNvSpPr>
            <p:nvPr/>
          </p:nvSpPr>
          <p:spPr bwMode="auto">
            <a:xfrm>
              <a:off x="6019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0" name="Line 76"/>
            <p:cNvSpPr>
              <a:spLocks noChangeShapeType="1"/>
            </p:cNvSpPr>
            <p:nvPr/>
          </p:nvSpPr>
          <p:spPr bwMode="auto">
            <a:xfrm>
              <a:off x="6591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1" name="Line 77"/>
            <p:cNvSpPr>
              <a:spLocks noChangeShapeType="1"/>
            </p:cNvSpPr>
            <p:nvPr/>
          </p:nvSpPr>
          <p:spPr bwMode="auto">
            <a:xfrm>
              <a:off x="71628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2" name="Line 78"/>
            <p:cNvSpPr>
              <a:spLocks noChangeShapeType="1"/>
            </p:cNvSpPr>
            <p:nvPr/>
          </p:nvSpPr>
          <p:spPr bwMode="auto">
            <a:xfrm>
              <a:off x="7734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3" name="Line 79"/>
            <p:cNvSpPr>
              <a:spLocks noChangeShapeType="1"/>
            </p:cNvSpPr>
            <p:nvPr/>
          </p:nvSpPr>
          <p:spPr bwMode="auto">
            <a:xfrm>
              <a:off x="8305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4"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55"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4</a:t>
              </a:r>
            </a:p>
          </p:txBody>
        </p:sp>
        <p:sp>
          <p:nvSpPr>
            <p:cNvPr id="56"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57"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58" name="Line 104"/>
            <p:cNvSpPr>
              <a:spLocks noChangeShapeType="1"/>
            </p:cNvSpPr>
            <p:nvPr/>
          </p:nvSpPr>
          <p:spPr bwMode="auto">
            <a:xfrm>
              <a:off x="5996233" y="3958614"/>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9" name="Line 105"/>
            <p:cNvSpPr>
              <a:spLocks noChangeShapeType="1"/>
            </p:cNvSpPr>
            <p:nvPr/>
          </p:nvSpPr>
          <p:spPr bwMode="auto">
            <a:xfrm>
              <a:off x="5996233" y="4423071"/>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0" name="Line 106"/>
            <p:cNvSpPr>
              <a:spLocks noChangeShapeType="1"/>
            </p:cNvSpPr>
            <p:nvPr/>
          </p:nvSpPr>
          <p:spPr bwMode="auto">
            <a:xfrm>
              <a:off x="5996233"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1" name="Line 107"/>
            <p:cNvSpPr>
              <a:spLocks noChangeShapeType="1"/>
            </p:cNvSpPr>
            <p:nvPr/>
          </p:nvSpPr>
          <p:spPr bwMode="auto">
            <a:xfrm>
              <a:off x="6573625"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2" name="Line 108"/>
            <p:cNvSpPr>
              <a:spLocks noChangeShapeType="1"/>
            </p:cNvSpPr>
            <p:nvPr/>
          </p:nvSpPr>
          <p:spPr bwMode="auto">
            <a:xfrm>
              <a:off x="7151016"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3" name="Line 109"/>
            <p:cNvSpPr>
              <a:spLocks noChangeShapeType="1"/>
            </p:cNvSpPr>
            <p:nvPr/>
          </p:nvSpPr>
          <p:spPr bwMode="auto">
            <a:xfrm>
              <a:off x="7728408"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4" name="Line 110"/>
            <p:cNvSpPr>
              <a:spLocks noChangeShapeType="1"/>
            </p:cNvSpPr>
            <p:nvPr/>
          </p:nvSpPr>
          <p:spPr bwMode="auto">
            <a:xfrm>
              <a:off x="8305800"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5"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66"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67"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68"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69" name="Line 135"/>
            <p:cNvSpPr>
              <a:spLocks noChangeShapeType="1"/>
            </p:cNvSpPr>
            <p:nvPr/>
          </p:nvSpPr>
          <p:spPr bwMode="auto">
            <a:xfrm>
              <a:off x="6019800" y="4443265"/>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0" name="Line 136"/>
            <p:cNvSpPr>
              <a:spLocks noChangeShapeType="1"/>
            </p:cNvSpPr>
            <p:nvPr/>
          </p:nvSpPr>
          <p:spPr bwMode="auto">
            <a:xfrm>
              <a:off x="6019800" y="4907722"/>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1" name="Line 137"/>
            <p:cNvSpPr>
              <a:spLocks noChangeShapeType="1"/>
            </p:cNvSpPr>
            <p:nvPr/>
          </p:nvSpPr>
          <p:spPr bwMode="auto">
            <a:xfrm>
              <a:off x="6019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2" name="Line 138"/>
            <p:cNvSpPr>
              <a:spLocks noChangeShapeType="1"/>
            </p:cNvSpPr>
            <p:nvPr/>
          </p:nvSpPr>
          <p:spPr bwMode="auto">
            <a:xfrm>
              <a:off x="6591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3" name="Line 139"/>
            <p:cNvSpPr>
              <a:spLocks noChangeShapeType="1"/>
            </p:cNvSpPr>
            <p:nvPr/>
          </p:nvSpPr>
          <p:spPr bwMode="auto">
            <a:xfrm>
              <a:off x="71628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4" name="Line 140"/>
            <p:cNvSpPr>
              <a:spLocks noChangeShapeType="1"/>
            </p:cNvSpPr>
            <p:nvPr/>
          </p:nvSpPr>
          <p:spPr bwMode="auto">
            <a:xfrm>
              <a:off x="7734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5" name="Line 141"/>
            <p:cNvSpPr>
              <a:spLocks noChangeShapeType="1"/>
            </p:cNvSpPr>
            <p:nvPr/>
          </p:nvSpPr>
          <p:spPr bwMode="auto">
            <a:xfrm>
              <a:off x="8305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grpSp>
    </p:spTree>
    <p:extLst>
      <p:ext uri="{BB962C8B-B14F-4D97-AF65-F5344CB8AC3E}">
        <p14:creationId xmlns:p14="http://schemas.microsoft.com/office/powerpoint/2010/main" val="158630335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491">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3491">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3491">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349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a:t>LSH Involves a Tradeoff</a:t>
            </a:r>
          </a:p>
        </p:txBody>
      </p:sp>
      <p:sp>
        <p:nvSpPr>
          <p:cNvPr id="17411" name="Rectangle 3"/>
          <p:cNvSpPr>
            <a:spLocks noGrp="1" noChangeArrowheads="1"/>
          </p:cNvSpPr>
          <p:nvPr>
            <p:ph idx="1"/>
          </p:nvPr>
        </p:nvSpPr>
        <p:spPr>
          <a:xfrm>
            <a:off x="457200" y="1371600"/>
            <a:ext cx="7772400" cy="5181601"/>
          </a:xfrm>
        </p:spPr>
        <p:txBody>
          <a:bodyPr/>
          <a:lstStyle/>
          <a:p>
            <a:r>
              <a:rPr lang="en-US" b="1" dirty="0">
                <a:solidFill>
                  <a:srgbClr val="D60093"/>
                </a:solidFill>
              </a:rPr>
              <a:t>Pick:</a:t>
            </a:r>
          </a:p>
          <a:p>
            <a:pPr lvl="1"/>
            <a:r>
              <a:rPr lang="en-US" dirty="0"/>
              <a:t>The number of Min-Hashes (rows of </a:t>
            </a:r>
            <a:r>
              <a:rPr lang="en-US" b="1" i="1" dirty="0"/>
              <a:t>M</a:t>
            </a:r>
            <a:r>
              <a:rPr lang="en-US" dirty="0"/>
              <a:t>) </a:t>
            </a:r>
          </a:p>
          <a:p>
            <a:pPr lvl="1"/>
            <a:r>
              <a:rPr lang="en-US" dirty="0"/>
              <a:t>The number of bands </a:t>
            </a:r>
            <a:r>
              <a:rPr lang="en-US" b="1" i="1" dirty="0"/>
              <a:t>b</a:t>
            </a:r>
            <a:r>
              <a:rPr lang="en-US" dirty="0"/>
              <a:t>, and </a:t>
            </a:r>
          </a:p>
          <a:p>
            <a:pPr lvl="1"/>
            <a:r>
              <a:rPr lang="en-US" dirty="0"/>
              <a:t>The number of rows </a:t>
            </a:r>
            <a:r>
              <a:rPr lang="en-US" b="1" i="1" dirty="0"/>
              <a:t>r</a:t>
            </a:r>
            <a:r>
              <a:rPr lang="en-US" dirty="0"/>
              <a:t> per band</a:t>
            </a:r>
          </a:p>
          <a:p>
            <a:pPr>
              <a:buNone/>
            </a:pPr>
            <a:r>
              <a:rPr lang="en-US" dirty="0"/>
              <a:t>	to balance false positives/negatives</a:t>
            </a:r>
          </a:p>
          <a:p>
            <a:pPr lvl="8"/>
            <a:endParaRPr lang="en-US" dirty="0"/>
          </a:p>
          <a:p>
            <a:r>
              <a:rPr lang="en-US" b="1" dirty="0">
                <a:solidFill>
                  <a:srgbClr val="0000FF"/>
                </a:solidFill>
              </a:rPr>
              <a:t>Example:</a:t>
            </a:r>
            <a:r>
              <a:rPr lang="en-US" dirty="0"/>
              <a:t> If we had only 10 bands of 10 rows, the number of false positives would go down, but the number of false negatives would go up</a:t>
            </a:r>
          </a:p>
        </p:txBody>
      </p:sp>
      <p:sp>
        <p:nvSpPr>
          <p:cNvPr id="4" name="Date Placeholder 3"/>
          <p:cNvSpPr>
            <a:spLocks noGrp="1"/>
          </p:cNvSpPr>
          <p:nvPr>
            <p:ph type="dt" sz="half" idx="10"/>
          </p:nvPr>
        </p:nvSpPr>
        <p:spPr/>
        <p:txBody>
          <a:bodyPr/>
          <a:lstStyle/>
          <a:p>
            <a:fld id="{8AC46A6D-576A-CC47-8F4F-17198F682FCD}" type="datetime1">
              <a:rPr lang="en-US" smtClean="0"/>
              <a:t>3/30/2018</a:t>
            </a:fld>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pPr/>
              <a:t>45</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7" name="Rectangle 6"/>
          <p:cNvSpPr/>
          <p:nvPr/>
        </p:nvSpPr>
        <p:spPr>
          <a:xfrm>
            <a:off x="6781800" y="0"/>
            <a:ext cx="2362200" cy="1447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grpSp>
        <p:nvGrpSpPr>
          <p:cNvPr id="42" name="Group 69"/>
          <p:cNvGrpSpPr/>
          <p:nvPr/>
        </p:nvGrpSpPr>
        <p:grpSpPr>
          <a:xfrm>
            <a:off x="6822260" y="40046"/>
            <a:ext cx="2309567" cy="1375386"/>
            <a:chOff x="5996233" y="3958614"/>
            <a:chExt cx="2309567" cy="1375386"/>
          </a:xfrm>
        </p:grpSpPr>
        <p:sp>
          <p:nvSpPr>
            <p:cNvPr id="43" name="Rectangle 69"/>
            <p:cNvSpPr>
              <a:spLocks noChangeArrowheads="1"/>
            </p:cNvSpPr>
            <p:nvPr/>
          </p:nvSpPr>
          <p:spPr bwMode="auto">
            <a:xfrm>
              <a:off x="7734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44" name="Rectangle 70"/>
            <p:cNvSpPr>
              <a:spLocks noChangeArrowheads="1"/>
            </p:cNvSpPr>
            <p:nvPr/>
          </p:nvSpPr>
          <p:spPr bwMode="auto">
            <a:xfrm>
              <a:off x="7162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45" name="Rectangle 71"/>
            <p:cNvSpPr>
              <a:spLocks noChangeArrowheads="1"/>
            </p:cNvSpPr>
            <p:nvPr/>
          </p:nvSpPr>
          <p:spPr bwMode="auto">
            <a:xfrm>
              <a:off x="65913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46" name="Rectangle 72"/>
            <p:cNvSpPr>
              <a:spLocks noChangeArrowheads="1"/>
            </p:cNvSpPr>
            <p:nvPr/>
          </p:nvSpPr>
          <p:spPr bwMode="auto">
            <a:xfrm>
              <a:off x="6019800" y="4902200"/>
              <a:ext cx="571500" cy="431800"/>
            </a:xfrm>
            <a:prstGeom prst="rect">
              <a:avLst/>
            </a:prstGeom>
            <a:solidFill>
              <a:srgbClr val="680000">
                <a:alpha val="50000"/>
              </a:srgb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47" name="Line 73"/>
            <p:cNvSpPr>
              <a:spLocks noChangeShapeType="1"/>
            </p:cNvSpPr>
            <p:nvPr/>
          </p:nvSpPr>
          <p:spPr bwMode="auto">
            <a:xfrm>
              <a:off x="6019800" y="49022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48" name="Line 74"/>
            <p:cNvSpPr>
              <a:spLocks noChangeShapeType="1"/>
            </p:cNvSpPr>
            <p:nvPr/>
          </p:nvSpPr>
          <p:spPr bwMode="auto">
            <a:xfrm>
              <a:off x="6019800" y="5334000"/>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49" name="Line 75"/>
            <p:cNvSpPr>
              <a:spLocks noChangeShapeType="1"/>
            </p:cNvSpPr>
            <p:nvPr/>
          </p:nvSpPr>
          <p:spPr bwMode="auto">
            <a:xfrm>
              <a:off x="6019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0" name="Line 76"/>
            <p:cNvSpPr>
              <a:spLocks noChangeShapeType="1"/>
            </p:cNvSpPr>
            <p:nvPr/>
          </p:nvSpPr>
          <p:spPr bwMode="auto">
            <a:xfrm>
              <a:off x="6591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1" name="Line 77"/>
            <p:cNvSpPr>
              <a:spLocks noChangeShapeType="1"/>
            </p:cNvSpPr>
            <p:nvPr/>
          </p:nvSpPr>
          <p:spPr bwMode="auto">
            <a:xfrm>
              <a:off x="71628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2" name="Line 78"/>
            <p:cNvSpPr>
              <a:spLocks noChangeShapeType="1"/>
            </p:cNvSpPr>
            <p:nvPr/>
          </p:nvSpPr>
          <p:spPr bwMode="auto">
            <a:xfrm>
              <a:off x="7734300" y="4902200"/>
              <a:ext cx="0" cy="431800"/>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3" name="Line 79"/>
            <p:cNvSpPr>
              <a:spLocks noChangeShapeType="1"/>
            </p:cNvSpPr>
            <p:nvPr/>
          </p:nvSpPr>
          <p:spPr bwMode="auto">
            <a:xfrm>
              <a:off x="8305800" y="4902200"/>
              <a:ext cx="0" cy="43180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4" name="Rectangle 100"/>
            <p:cNvSpPr>
              <a:spLocks noChangeArrowheads="1"/>
            </p:cNvSpPr>
            <p:nvPr/>
          </p:nvSpPr>
          <p:spPr bwMode="auto">
            <a:xfrm>
              <a:off x="7728408"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55" name="Rectangle 101"/>
            <p:cNvSpPr>
              <a:spLocks noChangeArrowheads="1"/>
            </p:cNvSpPr>
            <p:nvPr/>
          </p:nvSpPr>
          <p:spPr bwMode="auto">
            <a:xfrm>
              <a:off x="7151016"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4</a:t>
              </a:r>
            </a:p>
          </p:txBody>
        </p:sp>
        <p:sp>
          <p:nvSpPr>
            <p:cNvPr id="56" name="Rectangle 102"/>
            <p:cNvSpPr>
              <a:spLocks noChangeArrowheads="1"/>
            </p:cNvSpPr>
            <p:nvPr/>
          </p:nvSpPr>
          <p:spPr bwMode="auto">
            <a:xfrm>
              <a:off x="6573625" y="3958614"/>
              <a:ext cx="577392"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57" name="Rectangle 103"/>
            <p:cNvSpPr>
              <a:spLocks noChangeArrowheads="1"/>
            </p:cNvSpPr>
            <p:nvPr/>
          </p:nvSpPr>
          <p:spPr bwMode="auto">
            <a:xfrm>
              <a:off x="6019799" y="3958614"/>
              <a:ext cx="553825" cy="464457"/>
            </a:xfrm>
            <a:prstGeom prst="rect">
              <a:avLst/>
            </a:prstGeom>
            <a:solidFill>
              <a:schemeClr val="accent1">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dirty="0">
                  <a:latin typeface="Tahoma" pitchFamily="34" charset="0"/>
                  <a:ea typeface="Tahoma" pitchFamily="34" charset="0"/>
                  <a:cs typeface="Tahoma" pitchFamily="34" charset="0"/>
                </a:rPr>
                <a:t>2</a:t>
              </a:r>
            </a:p>
          </p:txBody>
        </p:sp>
        <p:sp>
          <p:nvSpPr>
            <p:cNvPr id="58" name="Line 104"/>
            <p:cNvSpPr>
              <a:spLocks noChangeShapeType="1"/>
            </p:cNvSpPr>
            <p:nvPr/>
          </p:nvSpPr>
          <p:spPr bwMode="auto">
            <a:xfrm>
              <a:off x="5996233" y="3958614"/>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59" name="Line 105"/>
            <p:cNvSpPr>
              <a:spLocks noChangeShapeType="1"/>
            </p:cNvSpPr>
            <p:nvPr/>
          </p:nvSpPr>
          <p:spPr bwMode="auto">
            <a:xfrm>
              <a:off x="5996233" y="4423071"/>
              <a:ext cx="2309567"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0" name="Line 106"/>
            <p:cNvSpPr>
              <a:spLocks noChangeShapeType="1"/>
            </p:cNvSpPr>
            <p:nvPr/>
          </p:nvSpPr>
          <p:spPr bwMode="auto">
            <a:xfrm>
              <a:off x="5996233"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1" name="Line 107"/>
            <p:cNvSpPr>
              <a:spLocks noChangeShapeType="1"/>
            </p:cNvSpPr>
            <p:nvPr/>
          </p:nvSpPr>
          <p:spPr bwMode="auto">
            <a:xfrm>
              <a:off x="6573625"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2" name="Line 108"/>
            <p:cNvSpPr>
              <a:spLocks noChangeShapeType="1"/>
            </p:cNvSpPr>
            <p:nvPr/>
          </p:nvSpPr>
          <p:spPr bwMode="auto">
            <a:xfrm>
              <a:off x="7151016"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3" name="Line 109"/>
            <p:cNvSpPr>
              <a:spLocks noChangeShapeType="1"/>
            </p:cNvSpPr>
            <p:nvPr/>
          </p:nvSpPr>
          <p:spPr bwMode="auto">
            <a:xfrm>
              <a:off x="7728408" y="3958614"/>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4" name="Line 110"/>
            <p:cNvSpPr>
              <a:spLocks noChangeShapeType="1"/>
            </p:cNvSpPr>
            <p:nvPr/>
          </p:nvSpPr>
          <p:spPr bwMode="auto">
            <a:xfrm>
              <a:off x="8305800" y="3958614"/>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65" name="Rectangle 131"/>
            <p:cNvSpPr>
              <a:spLocks noChangeArrowheads="1"/>
            </p:cNvSpPr>
            <p:nvPr/>
          </p:nvSpPr>
          <p:spPr bwMode="auto">
            <a:xfrm>
              <a:off x="7734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66" name="Rectangle 132"/>
            <p:cNvSpPr>
              <a:spLocks noChangeArrowheads="1"/>
            </p:cNvSpPr>
            <p:nvPr/>
          </p:nvSpPr>
          <p:spPr bwMode="auto">
            <a:xfrm>
              <a:off x="7162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67" name="Rectangle 133"/>
            <p:cNvSpPr>
              <a:spLocks noChangeArrowheads="1"/>
            </p:cNvSpPr>
            <p:nvPr/>
          </p:nvSpPr>
          <p:spPr bwMode="auto">
            <a:xfrm>
              <a:off x="65913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2</a:t>
              </a:r>
            </a:p>
          </p:txBody>
        </p:sp>
        <p:sp>
          <p:nvSpPr>
            <p:cNvPr id="68" name="Rectangle 134"/>
            <p:cNvSpPr>
              <a:spLocks noChangeArrowheads="1"/>
            </p:cNvSpPr>
            <p:nvPr/>
          </p:nvSpPr>
          <p:spPr bwMode="auto">
            <a:xfrm>
              <a:off x="6019800" y="4443265"/>
              <a:ext cx="571500" cy="464457"/>
            </a:xfrm>
            <a:prstGeom prst="rect">
              <a:avLst/>
            </a:prstGeom>
            <a:solidFill>
              <a:schemeClr val="accent2">
                <a:alpha val="50000"/>
              </a:schemeClr>
            </a:solidFill>
            <a:ln w="9525">
              <a:noFill/>
              <a:miter lim="800000"/>
              <a:headEnd/>
              <a:tailEnd/>
            </a:ln>
            <a:effectLst/>
          </p:spPr>
          <p:txBody>
            <a:bodyPr/>
            <a:lstStyle/>
            <a:p>
              <a:pPr>
                <a:spcBef>
                  <a:spcPct val="20000"/>
                </a:spcBef>
                <a:buClr>
                  <a:srgbClr val="CC00CC"/>
                </a:buClr>
                <a:buFont typeface="Monotype Sorts" pitchFamily="2" charset="2"/>
                <a:buNone/>
              </a:pPr>
              <a:r>
                <a:rPr lang="en-US" sz="2000">
                  <a:latin typeface="Tahoma" pitchFamily="34" charset="0"/>
                  <a:ea typeface="Tahoma" pitchFamily="34" charset="0"/>
                  <a:cs typeface="Tahoma" pitchFamily="34" charset="0"/>
                </a:rPr>
                <a:t>1</a:t>
              </a:r>
            </a:p>
          </p:txBody>
        </p:sp>
        <p:sp>
          <p:nvSpPr>
            <p:cNvPr id="69" name="Line 135"/>
            <p:cNvSpPr>
              <a:spLocks noChangeShapeType="1"/>
            </p:cNvSpPr>
            <p:nvPr/>
          </p:nvSpPr>
          <p:spPr bwMode="auto">
            <a:xfrm>
              <a:off x="6019800" y="4443265"/>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0" name="Line 136"/>
            <p:cNvSpPr>
              <a:spLocks noChangeShapeType="1"/>
            </p:cNvSpPr>
            <p:nvPr/>
          </p:nvSpPr>
          <p:spPr bwMode="auto">
            <a:xfrm>
              <a:off x="6019800" y="4907722"/>
              <a:ext cx="2286000" cy="0"/>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1" name="Line 137"/>
            <p:cNvSpPr>
              <a:spLocks noChangeShapeType="1"/>
            </p:cNvSpPr>
            <p:nvPr/>
          </p:nvSpPr>
          <p:spPr bwMode="auto">
            <a:xfrm>
              <a:off x="6019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2" name="Line 138"/>
            <p:cNvSpPr>
              <a:spLocks noChangeShapeType="1"/>
            </p:cNvSpPr>
            <p:nvPr/>
          </p:nvSpPr>
          <p:spPr bwMode="auto">
            <a:xfrm>
              <a:off x="6591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3" name="Line 139"/>
            <p:cNvSpPr>
              <a:spLocks noChangeShapeType="1"/>
            </p:cNvSpPr>
            <p:nvPr/>
          </p:nvSpPr>
          <p:spPr bwMode="auto">
            <a:xfrm>
              <a:off x="71628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4" name="Line 140"/>
            <p:cNvSpPr>
              <a:spLocks noChangeShapeType="1"/>
            </p:cNvSpPr>
            <p:nvPr/>
          </p:nvSpPr>
          <p:spPr bwMode="auto">
            <a:xfrm>
              <a:off x="7734300" y="4443265"/>
              <a:ext cx="0" cy="464457"/>
            </a:xfrm>
            <a:prstGeom prst="line">
              <a:avLst/>
            </a:prstGeom>
            <a:noFill/>
            <a:ln w="12700">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sp>
          <p:nvSpPr>
            <p:cNvPr id="75" name="Line 141"/>
            <p:cNvSpPr>
              <a:spLocks noChangeShapeType="1"/>
            </p:cNvSpPr>
            <p:nvPr/>
          </p:nvSpPr>
          <p:spPr bwMode="auto">
            <a:xfrm>
              <a:off x="8305800" y="4443265"/>
              <a:ext cx="0" cy="464457"/>
            </a:xfrm>
            <a:prstGeom prst="line">
              <a:avLst/>
            </a:prstGeom>
            <a:noFill/>
            <a:ln w="28575" cap="sq">
              <a:noFill/>
              <a:miter lim="800000"/>
              <a:headEnd/>
              <a:tailEnd/>
            </a:ln>
            <a:effectLst/>
          </p:spPr>
          <p:txBody>
            <a:bodyPr wrap="none"/>
            <a:lstStyle/>
            <a:p>
              <a:endParaRPr lang="en-US" sz="1400">
                <a:latin typeface="Tahoma" pitchFamily="34" charset="0"/>
                <a:ea typeface="Tahoma" pitchFamily="34" charset="0"/>
                <a:cs typeface="Tahoma" pitchFamily="34" charset="0"/>
              </a:endParaRPr>
            </a:p>
          </p:txBody>
        </p:sp>
      </p:grpSp>
    </p:spTree>
    <p:extLst>
      <p:ext uri="{BB962C8B-B14F-4D97-AF65-F5344CB8AC3E}">
        <p14:creationId xmlns:p14="http://schemas.microsoft.com/office/powerpoint/2010/main" val="346043003"/>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457200" y="76200"/>
            <a:ext cx="8534400" cy="987552"/>
          </a:xfrm>
        </p:spPr>
        <p:txBody>
          <a:bodyPr/>
          <a:lstStyle/>
          <a:p>
            <a:r>
              <a:rPr lang="en-US" dirty="0"/>
              <a:t>Analysis of LSH – What We Want</a:t>
            </a:r>
          </a:p>
        </p:txBody>
      </p:sp>
      <p:sp>
        <p:nvSpPr>
          <p:cNvPr id="18435" name="Rectangle 3"/>
          <p:cNvSpPr>
            <a:spLocks noChangeArrowheads="1"/>
          </p:cNvSpPr>
          <p:nvPr/>
        </p:nvSpPr>
        <p:spPr bwMode="auto">
          <a:xfrm>
            <a:off x="2362200" y="1828800"/>
            <a:ext cx="4267200" cy="3581400"/>
          </a:xfrm>
          <a:prstGeom prst="rect">
            <a:avLst/>
          </a:prstGeom>
          <a:noFill/>
          <a:ln w="9525">
            <a:solidFill>
              <a:schemeClr val="tx1"/>
            </a:solidFill>
            <a:miter lim="800000"/>
            <a:headEnd/>
            <a:tailEnd/>
          </a:ln>
        </p:spPr>
        <p:txBody>
          <a:bodyPr wrap="none" anchor="ctr"/>
          <a:lstStyle/>
          <a:p>
            <a:endParaRPr lang="en-US"/>
          </a:p>
        </p:txBody>
      </p:sp>
      <p:sp>
        <p:nvSpPr>
          <p:cNvPr id="18436" name="Text Box 4"/>
          <p:cNvSpPr txBox="1">
            <a:spLocks noChangeArrowheads="1"/>
          </p:cNvSpPr>
          <p:nvPr/>
        </p:nvSpPr>
        <p:spPr bwMode="auto">
          <a:xfrm>
            <a:off x="1678584" y="5562600"/>
            <a:ext cx="4341216" cy="369332"/>
          </a:xfrm>
          <a:prstGeom prst="rect">
            <a:avLst/>
          </a:prstGeom>
          <a:noFill/>
          <a:ln w="9525">
            <a:noFill/>
            <a:miter lim="800000"/>
            <a:headEnd/>
            <a:tailEnd/>
          </a:ln>
        </p:spPr>
        <p:txBody>
          <a:bodyPr wrap="square">
            <a:spAutoFit/>
          </a:bodyPr>
          <a:lstStyle/>
          <a:p>
            <a:pPr algn="ctr" eaLnBrk="0" hangingPunct="0"/>
            <a:r>
              <a:rPr lang="en-US" dirty="0">
                <a:solidFill>
                  <a:srgbClr val="008000"/>
                </a:solidFill>
                <a:latin typeface="Tahoma" pitchFamily="34" charset="0"/>
              </a:rPr>
              <a:t>       Similarity </a:t>
            </a:r>
            <a:r>
              <a:rPr lang="en-US" i="1" dirty="0">
                <a:latin typeface="Tahoma" pitchFamily="34" charset="0"/>
              </a:rPr>
              <a:t>t =</a:t>
            </a:r>
            <a:r>
              <a:rPr lang="en-US" i="1" dirty="0" err="1">
                <a:latin typeface="Tahoma" pitchFamily="34" charset="0"/>
              </a:rPr>
              <a:t>sim</a:t>
            </a:r>
            <a:r>
              <a:rPr lang="en-US" i="1" dirty="0">
                <a:latin typeface="Tahoma" pitchFamily="34" charset="0"/>
              </a:rPr>
              <a:t>(C</a:t>
            </a:r>
            <a:r>
              <a:rPr lang="en-US" i="1" baseline="-25000" dirty="0">
                <a:latin typeface="Tahoma" pitchFamily="34" charset="0"/>
              </a:rPr>
              <a:t>1</a:t>
            </a:r>
            <a:r>
              <a:rPr lang="en-US" i="1" dirty="0">
                <a:latin typeface="Tahoma" pitchFamily="34" charset="0"/>
              </a:rPr>
              <a:t>, C</a:t>
            </a:r>
            <a:r>
              <a:rPr lang="en-US" i="1" baseline="-25000" dirty="0">
                <a:latin typeface="Tahoma" pitchFamily="34" charset="0"/>
              </a:rPr>
              <a:t>2</a:t>
            </a:r>
            <a:r>
              <a:rPr lang="en-US" i="1" dirty="0">
                <a:latin typeface="Tahoma" pitchFamily="34" charset="0"/>
              </a:rPr>
              <a:t>)</a:t>
            </a:r>
            <a:r>
              <a:rPr lang="en-US" dirty="0">
                <a:solidFill>
                  <a:srgbClr val="008000"/>
                </a:solidFill>
                <a:latin typeface="Tahoma" pitchFamily="34" charset="0"/>
              </a:rPr>
              <a:t> of two sets</a:t>
            </a:r>
          </a:p>
        </p:txBody>
      </p:sp>
      <p:sp>
        <p:nvSpPr>
          <p:cNvPr id="18437" name="Text Box 5"/>
          <p:cNvSpPr txBox="1">
            <a:spLocks noChangeArrowheads="1"/>
          </p:cNvSpPr>
          <p:nvPr/>
        </p:nvSpPr>
        <p:spPr bwMode="auto">
          <a:xfrm>
            <a:off x="1066800" y="3444081"/>
            <a:ext cx="1238250" cy="915988"/>
          </a:xfrm>
          <a:prstGeom prst="rect">
            <a:avLst/>
          </a:prstGeom>
          <a:noFill/>
          <a:ln w="9525">
            <a:noFill/>
            <a:miter lim="800000"/>
            <a:headEnd/>
            <a:tailEnd/>
          </a:ln>
        </p:spPr>
        <p:txBody>
          <a:bodyPr wrap="none">
            <a:spAutoFit/>
          </a:bodyPr>
          <a:lstStyle/>
          <a:p>
            <a:pPr algn="ctr" eaLnBrk="0" hangingPunct="0"/>
            <a:r>
              <a:rPr lang="en-US" dirty="0">
                <a:solidFill>
                  <a:srgbClr val="008000"/>
                </a:solidFill>
                <a:latin typeface="Tahoma" pitchFamily="34" charset="0"/>
              </a:rPr>
              <a:t>Probability</a:t>
            </a:r>
          </a:p>
          <a:p>
            <a:pPr algn="ctr" eaLnBrk="0" hangingPunct="0"/>
            <a:r>
              <a:rPr lang="en-US" dirty="0">
                <a:solidFill>
                  <a:srgbClr val="008000"/>
                </a:solidFill>
                <a:latin typeface="Tahoma" pitchFamily="34" charset="0"/>
              </a:rPr>
              <a:t>of sharing</a:t>
            </a:r>
          </a:p>
          <a:p>
            <a:pPr algn="ctr" eaLnBrk="0" hangingPunct="0"/>
            <a:r>
              <a:rPr lang="en-US" dirty="0">
                <a:solidFill>
                  <a:srgbClr val="008000"/>
                </a:solidFill>
                <a:latin typeface="Tahoma" pitchFamily="34" charset="0"/>
              </a:rPr>
              <a:t>a bucket</a:t>
            </a:r>
          </a:p>
        </p:txBody>
      </p:sp>
      <p:sp>
        <p:nvSpPr>
          <p:cNvPr id="18438" name="Line 6"/>
          <p:cNvSpPr>
            <a:spLocks noChangeShapeType="1"/>
          </p:cNvSpPr>
          <p:nvPr/>
        </p:nvSpPr>
        <p:spPr bwMode="auto">
          <a:xfrm>
            <a:off x="5943600" y="5779532"/>
            <a:ext cx="838200" cy="0"/>
          </a:xfrm>
          <a:prstGeom prst="line">
            <a:avLst/>
          </a:prstGeom>
          <a:noFill/>
          <a:ln w="9525">
            <a:solidFill>
              <a:schemeClr val="tx1"/>
            </a:solidFill>
            <a:round/>
            <a:headEnd/>
            <a:tailEnd type="triangle" w="med" len="med"/>
          </a:ln>
        </p:spPr>
        <p:txBody>
          <a:bodyPr/>
          <a:lstStyle/>
          <a:p>
            <a:endParaRPr lang="en-US"/>
          </a:p>
        </p:txBody>
      </p:sp>
      <p:sp>
        <p:nvSpPr>
          <p:cNvPr id="18439" name="Line 7"/>
          <p:cNvSpPr>
            <a:spLocks noChangeShapeType="1"/>
          </p:cNvSpPr>
          <p:nvPr/>
        </p:nvSpPr>
        <p:spPr bwMode="auto">
          <a:xfrm flipV="1">
            <a:off x="1752600" y="2743200"/>
            <a:ext cx="0" cy="685800"/>
          </a:xfrm>
          <a:prstGeom prst="line">
            <a:avLst/>
          </a:prstGeom>
          <a:noFill/>
          <a:ln w="9525">
            <a:solidFill>
              <a:schemeClr val="tx1"/>
            </a:solidFill>
            <a:round/>
            <a:headEnd/>
            <a:tailEnd type="triangle" w="med" len="med"/>
          </a:ln>
        </p:spPr>
        <p:txBody>
          <a:bodyPr/>
          <a:lstStyle/>
          <a:p>
            <a:endParaRPr lang="en-US"/>
          </a:p>
        </p:txBody>
      </p:sp>
      <p:sp>
        <p:nvSpPr>
          <p:cNvPr id="18440" name="Line 8"/>
          <p:cNvSpPr>
            <a:spLocks noChangeShapeType="1"/>
          </p:cNvSpPr>
          <p:nvPr/>
        </p:nvSpPr>
        <p:spPr bwMode="auto">
          <a:xfrm>
            <a:off x="2362200" y="5410200"/>
            <a:ext cx="2133600" cy="0"/>
          </a:xfrm>
          <a:prstGeom prst="line">
            <a:avLst/>
          </a:prstGeom>
          <a:noFill/>
          <a:ln w="25400">
            <a:solidFill>
              <a:srgbClr val="FF0000"/>
            </a:solidFill>
            <a:round/>
            <a:headEnd/>
            <a:tailEnd/>
          </a:ln>
        </p:spPr>
        <p:txBody>
          <a:bodyPr/>
          <a:lstStyle/>
          <a:p>
            <a:endParaRPr lang="en-US"/>
          </a:p>
        </p:txBody>
      </p:sp>
      <p:sp>
        <p:nvSpPr>
          <p:cNvPr id="18441" name="Text Box 9"/>
          <p:cNvSpPr txBox="1">
            <a:spLocks noChangeArrowheads="1"/>
          </p:cNvSpPr>
          <p:nvPr/>
        </p:nvSpPr>
        <p:spPr bwMode="auto">
          <a:xfrm rot="16200000">
            <a:off x="3147235" y="3712312"/>
            <a:ext cx="2307556" cy="369332"/>
          </a:xfrm>
          <a:prstGeom prst="rect">
            <a:avLst/>
          </a:prstGeom>
          <a:noFill/>
          <a:ln w="9525">
            <a:noFill/>
            <a:miter lim="800000"/>
            <a:headEnd/>
            <a:tailEnd/>
          </a:ln>
        </p:spPr>
        <p:txBody>
          <a:bodyPr wrap="none">
            <a:spAutoFit/>
          </a:bodyPr>
          <a:lstStyle/>
          <a:p>
            <a:pPr algn="ctr" eaLnBrk="0" hangingPunct="0"/>
            <a:r>
              <a:rPr lang="en-US" dirty="0">
                <a:solidFill>
                  <a:srgbClr val="008000"/>
                </a:solidFill>
                <a:latin typeface="Tahoma" pitchFamily="34" charset="0"/>
              </a:rPr>
              <a:t>Similarity threshold </a:t>
            </a:r>
            <a:r>
              <a:rPr lang="en-US" b="1" i="1" dirty="0">
                <a:solidFill>
                  <a:srgbClr val="008000"/>
                </a:solidFill>
                <a:latin typeface="Tahoma" pitchFamily="34" charset="0"/>
              </a:rPr>
              <a:t>s</a:t>
            </a:r>
          </a:p>
        </p:txBody>
      </p:sp>
      <p:sp>
        <p:nvSpPr>
          <p:cNvPr id="18442" name="Line 10"/>
          <p:cNvSpPr>
            <a:spLocks noChangeShapeType="1"/>
          </p:cNvSpPr>
          <p:nvPr/>
        </p:nvSpPr>
        <p:spPr bwMode="auto">
          <a:xfrm flipV="1">
            <a:off x="4495800" y="1828800"/>
            <a:ext cx="0" cy="3581400"/>
          </a:xfrm>
          <a:prstGeom prst="line">
            <a:avLst/>
          </a:prstGeom>
          <a:noFill/>
          <a:ln w="25400">
            <a:solidFill>
              <a:srgbClr val="FF0000"/>
            </a:solidFill>
            <a:round/>
            <a:headEnd/>
            <a:tailEnd/>
          </a:ln>
        </p:spPr>
        <p:txBody>
          <a:bodyPr/>
          <a:lstStyle/>
          <a:p>
            <a:endParaRPr lang="en-US"/>
          </a:p>
        </p:txBody>
      </p:sp>
      <p:sp>
        <p:nvSpPr>
          <p:cNvPr id="18443" name="Line 11"/>
          <p:cNvSpPr>
            <a:spLocks noChangeShapeType="1"/>
          </p:cNvSpPr>
          <p:nvPr/>
        </p:nvSpPr>
        <p:spPr bwMode="auto">
          <a:xfrm>
            <a:off x="4495800" y="1828800"/>
            <a:ext cx="2133600" cy="0"/>
          </a:xfrm>
          <a:prstGeom prst="line">
            <a:avLst/>
          </a:prstGeom>
          <a:noFill/>
          <a:ln w="25400">
            <a:solidFill>
              <a:srgbClr val="FF0000"/>
            </a:solidFill>
            <a:round/>
            <a:headEnd/>
            <a:tailEnd/>
          </a:ln>
        </p:spPr>
        <p:txBody>
          <a:bodyPr/>
          <a:lstStyle/>
          <a:p>
            <a:endParaRPr lang="en-US"/>
          </a:p>
        </p:txBody>
      </p:sp>
      <p:grpSp>
        <p:nvGrpSpPr>
          <p:cNvPr id="2" name="Group 12"/>
          <p:cNvGrpSpPr>
            <a:grpSpLocks/>
          </p:cNvGrpSpPr>
          <p:nvPr/>
        </p:nvGrpSpPr>
        <p:grpSpPr bwMode="auto">
          <a:xfrm>
            <a:off x="2667000" y="3581400"/>
            <a:ext cx="1236663" cy="1828800"/>
            <a:chOff x="1680" y="2256"/>
            <a:chExt cx="779" cy="1152"/>
          </a:xfrm>
        </p:grpSpPr>
        <p:sp>
          <p:nvSpPr>
            <p:cNvPr id="18448" name="Text Box 13"/>
            <p:cNvSpPr txBox="1">
              <a:spLocks noChangeArrowheads="1"/>
            </p:cNvSpPr>
            <p:nvPr/>
          </p:nvSpPr>
          <p:spPr bwMode="auto">
            <a:xfrm>
              <a:off x="1680" y="2256"/>
              <a:ext cx="779" cy="404"/>
            </a:xfrm>
            <a:prstGeom prst="rect">
              <a:avLst/>
            </a:prstGeom>
            <a:noFill/>
            <a:ln w="9525">
              <a:noFill/>
              <a:miter lim="800000"/>
              <a:headEnd/>
              <a:tailEnd/>
            </a:ln>
          </p:spPr>
          <p:txBody>
            <a:bodyPr wrap="none">
              <a:spAutoFit/>
            </a:bodyPr>
            <a:lstStyle/>
            <a:p>
              <a:pPr algn="ctr" eaLnBrk="0" hangingPunct="0"/>
              <a:r>
                <a:rPr lang="en-US" dirty="0">
                  <a:latin typeface="Tahoma" pitchFamily="34" charset="0"/>
                </a:rPr>
                <a:t>No chance</a:t>
              </a:r>
            </a:p>
            <a:p>
              <a:pPr algn="ctr" eaLnBrk="0" hangingPunct="0"/>
              <a:r>
                <a:rPr lang="en-US" dirty="0">
                  <a:latin typeface="Tahoma" pitchFamily="34" charset="0"/>
                </a:rPr>
                <a:t>if </a:t>
              </a:r>
              <a:r>
                <a:rPr lang="en-US" i="1" dirty="0">
                  <a:latin typeface="Tahoma" pitchFamily="34" charset="0"/>
                </a:rPr>
                <a:t>t</a:t>
              </a:r>
              <a:r>
                <a:rPr lang="en-US" dirty="0">
                  <a:latin typeface="Tahoma" pitchFamily="34" charset="0"/>
                </a:rPr>
                <a:t> &lt; </a:t>
              </a:r>
              <a:r>
                <a:rPr lang="en-US" i="1" dirty="0">
                  <a:latin typeface="Tahoma" pitchFamily="34" charset="0"/>
                </a:rPr>
                <a:t>s</a:t>
              </a:r>
            </a:p>
          </p:txBody>
        </p:sp>
        <p:sp>
          <p:nvSpPr>
            <p:cNvPr id="18449" name="Line 14"/>
            <p:cNvSpPr>
              <a:spLocks noChangeShapeType="1"/>
            </p:cNvSpPr>
            <p:nvPr/>
          </p:nvSpPr>
          <p:spPr bwMode="auto">
            <a:xfrm>
              <a:off x="2112" y="2736"/>
              <a:ext cx="288" cy="672"/>
            </a:xfrm>
            <a:prstGeom prst="line">
              <a:avLst/>
            </a:prstGeom>
            <a:noFill/>
            <a:ln w="9525">
              <a:solidFill>
                <a:schemeClr val="tx1"/>
              </a:solidFill>
              <a:round/>
              <a:headEnd/>
              <a:tailEnd type="triangle" w="med" len="med"/>
            </a:ln>
          </p:spPr>
          <p:txBody>
            <a:bodyPr/>
            <a:lstStyle/>
            <a:p>
              <a:endParaRPr lang="en-US"/>
            </a:p>
          </p:txBody>
        </p:sp>
      </p:grpSp>
      <p:grpSp>
        <p:nvGrpSpPr>
          <p:cNvPr id="3" name="Group 15"/>
          <p:cNvGrpSpPr>
            <a:grpSpLocks/>
          </p:cNvGrpSpPr>
          <p:nvPr/>
        </p:nvGrpSpPr>
        <p:grpSpPr bwMode="auto">
          <a:xfrm>
            <a:off x="4648201" y="1828800"/>
            <a:ext cx="1752601" cy="1327150"/>
            <a:chOff x="2928" y="1152"/>
            <a:chExt cx="1104" cy="836"/>
          </a:xfrm>
        </p:grpSpPr>
        <p:sp>
          <p:nvSpPr>
            <p:cNvPr id="18446" name="Text Box 16"/>
            <p:cNvSpPr txBox="1">
              <a:spLocks noChangeArrowheads="1"/>
            </p:cNvSpPr>
            <p:nvPr/>
          </p:nvSpPr>
          <p:spPr bwMode="auto">
            <a:xfrm>
              <a:off x="2928" y="1584"/>
              <a:ext cx="1104" cy="404"/>
            </a:xfrm>
            <a:prstGeom prst="rect">
              <a:avLst/>
            </a:prstGeom>
            <a:noFill/>
            <a:ln w="9525">
              <a:noFill/>
              <a:miter lim="800000"/>
              <a:headEnd/>
              <a:tailEnd/>
            </a:ln>
          </p:spPr>
          <p:txBody>
            <a:bodyPr wrap="square">
              <a:spAutoFit/>
            </a:bodyPr>
            <a:lstStyle/>
            <a:p>
              <a:pPr algn="ctr" eaLnBrk="0" hangingPunct="0"/>
              <a:r>
                <a:rPr lang="en-US" dirty="0">
                  <a:latin typeface="Tahoma" pitchFamily="34" charset="0"/>
                </a:rPr>
                <a:t>Probability = 1 if </a:t>
              </a:r>
              <a:r>
                <a:rPr lang="en-US" i="1" dirty="0">
                  <a:latin typeface="Tahoma" pitchFamily="34" charset="0"/>
                </a:rPr>
                <a:t>t</a:t>
              </a:r>
              <a:r>
                <a:rPr lang="en-US" dirty="0">
                  <a:latin typeface="Tahoma" pitchFamily="34" charset="0"/>
                </a:rPr>
                <a:t> &gt; </a:t>
              </a:r>
              <a:r>
                <a:rPr lang="en-US" i="1" dirty="0">
                  <a:latin typeface="Tahoma" pitchFamily="34" charset="0"/>
                </a:rPr>
                <a:t>s</a:t>
              </a:r>
            </a:p>
          </p:txBody>
        </p:sp>
        <p:sp>
          <p:nvSpPr>
            <p:cNvPr id="18447" name="Line 17"/>
            <p:cNvSpPr>
              <a:spLocks noChangeShapeType="1"/>
            </p:cNvSpPr>
            <p:nvPr/>
          </p:nvSpPr>
          <p:spPr bwMode="auto">
            <a:xfrm flipV="1">
              <a:off x="3408" y="1152"/>
              <a:ext cx="96" cy="432"/>
            </a:xfrm>
            <a:prstGeom prst="line">
              <a:avLst/>
            </a:prstGeom>
            <a:noFill/>
            <a:ln w="9525">
              <a:solidFill>
                <a:schemeClr val="tx1"/>
              </a:solidFill>
              <a:round/>
              <a:headEnd/>
              <a:tailEnd type="triangle" w="med" len="med"/>
            </a:ln>
          </p:spPr>
          <p:txBody>
            <a:bodyPr/>
            <a:lstStyle/>
            <a:p>
              <a:endParaRPr lang="en-US"/>
            </a:p>
          </p:txBody>
        </p:sp>
      </p:grpSp>
      <p:sp>
        <p:nvSpPr>
          <p:cNvPr id="19" name="Date Placeholder 18"/>
          <p:cNvSpPr>
            <a:spLocks noGrp="1"/>
          </p:cNvSpPr>
          <p:nvPr>
            <p:ph type="dt" sz="half" idx="10"/>
          </p:nvPr>
        </p:nvSpPr>
        <p:spPr/>
        <p:txBody>
          <a:bodyPr/>
          <a:lstStyle/>
          <a:p>
            <a:fld id="{E3E9015F-09F0-3548-A27F-E55CA4CB824A}" type="datetime1">
              <a:rPr lang="en-US" smtClean="0"/>
              <a:t>3/30/2018</a:t>
            </a:fld>
            <a:endParaRPr lang="en-US"/>
          </a:p>
        </p:txBody>
      </p:sp>
      <p:sp>
        <p:nvSpPr>
          <p:cNvPr id="20" name="Slide Number Placeholder 19"/>
          <p:cNvSpPr>
            <a:spLocks noGrp="1"/>
          </p:cNvSpPr>
          <p:nvPr>
            <p:ph type="sldNum" sz="quarter" idx="12"/>
          </p:nvPr>
        </p:nvSpPr>
        <p:spPr/>
        <p:txBody>
          <a:bodyPr/>
          <a:lstStyle/>
          <a:p>
            <a:fld id="{19B12225-5612-419B-A8D5-4B8EEE4C217E}" type="slidenum">
              <a:rPr lang="en-US" smtClean="0"/>
              <a:pPr/>
              <a:t>46</a:t>
            </a:fld>
            <a:endParaRPr lang="en-US"/>
          </a:p>
        </p:txBody>
      </p:sp>
      <p:sp>
        <p:nvSpPr>
          <p:cNvPr id="21" name="Footer Placeholder 20"/>
          <p:cNvSpPr>
            <a:spLocks noGrp="1"/>
          </p:cNvSpPr>
          <p:nvPr>
            <p:ph type="ftr" sz="quarter" idx="11"/>
          </p:nvPr>
        </p:nvSpPr>
        <p:spPr/>
        <p:txBody>
          <a:bodyPr/>
          <a:lstStyle/>
          <a:p>
            <a:r>
              <a:rPr lang="en-US"/>
              <a:t>Jure Leskovec, Stanford CS246: Mining Massive Datasets</a:t>
            </a:r>
          </a:p>
        </p:txBody>
      </p:sp>
      <p:sp>
        <p:nvSpPr>
          <p:cNvPr id="22" name="TextBox 21"/>
          <p:cNvSpPr txBox="1"/>
          <p:nvPr/>
        </p:nvSpPr>
        <p:spPr>
          <a:xfrm>
            <a:off x="6858000" y="3619500"/>
            <a:ext cx="2125903" cy="707886"/>
          </a:xfrm>
          <a:prstGeom prst="rect">
            <a:avLst/>
          </a:prstGeom>
          <a:noFill/>
        </p:spPr>
        <p:txBody>
          <a:bodyPr wrap="none" rtlCol="0">
            <a:spAutoFit/>
          </a:bodyPr>
          <a:lstStyle/>
          <a:p>
            <a:r>
              <a:rPr lang="en-US" sz="2000" dirty="0">
                <a:solidFill>
                  <a:srgbClr val="008000"/>
                </a:solidFill>
              </a:rPr>
              <a:t>Say “yes” if you</a:t>
            </a:r>
          </a:p>
          <a:p>
            <a:r>
              <a:rPr lang="en-US" sz="2000" dirty="0">
                <a:solidFill>
                  <a:srgbClr val="008000"/>
                </a:solidFill>
              </a:rPr>
              <a:t>are below the line.</a:t>
            </a:r>
          </a:p>
        </p:txBody>
      </p:sp>
    </p:spTree>
    <p:extLst>
      <p:ext uri="{BB962C8B-B14F-4D97-AF65-F5344CB8AC3E}">
        <p14:creationId xmlns:p14="http://schemas.microsoft.com/office/powerpoint/2010/main" val="13909174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381000" y="152400"/>
            <a:ext cx="8763000" cy="838200"/>
          </a:xfrm>
        </p:spPr>
        <p:txBody>
          <a:bodyPr>
            <a:normAutofit/>
          </a:bodyPr>
          <a:lstStyle/>
          <a:p>
            <a:r>
              <a:rPr lang="en-US" dirty="0"/>
              <a:t>What 1 Band of 1 Row Gives You</a:t>
            </a:r>
          </a:p>
        </p:txBody>
      </p:sp>
      <p:sp>
        <p:nvSpPr>
          <p:cNvPr id="12" name="Date Placeholder 11"/>
          <p:cNvSpPr>
            <a:spLocks noGrp="1"/>
          </p:cNvSpPr>
          <p:nvPr>
            <p:ph type="dt" sz="half" idx="10"/>
          </p:nvPr>
        </p:nvSpPr>
        <p:spPr/>
        <p:txBody>
          <a:bodyPr/>
          <a:lstStyle/>
          <a:p>
            <a:fld id="{0DBF3857-9C91-7D49-95E2-C07FF00E394F}" type="datetime1">
              <a:rPr lang="en-US" smtClean="0"/>
              <a:t>3/30/2018</a:t>
            </a:fld>
            <a:endParaRPr lang="en-US"/>
          </a:p>
        </p:txBody>
      </p:sp>
      <p:sp>
        <p:nvSpPr>
          <p:cNvPr id="14" name="Footer Placeholder 13"/>
          <p:cNvSpPr>
            <a:spLocks noGrp="1"/>
          </p:cNvSpPr>
          <p:nvPr>
            <p:ph type="ftr" sz="quarter" idx="11"/>
          </p:nvPr>
        </p:nvSpPr>
        <p:spPr/>
        <p:txBody>
          <a:bodyPr/>
          <a:lstStyle/>
          <a:p>
            <a:r>
              <a:rPr lang="en-US"/>
              <a:t>Jure Leskovec, Stanford CS246: Mining Massive Datasets</a:t>
            </a:r>
          </a:p>
        </p:txBody>
      </p:sp>
      <p:sp>
        <p:nvSpPr>
          <p:cNvPr id="13" name="Slide Number Placeholder 12"/>
          <p:cNvSpPr>
            <a:spLocks noGrp="1"/>
          </p:cNvSpPr>
          <p:nvPr>
            <p:ph type="sldNum" sz="quarter" idx="12"/>
          </p:nvPr>
        </p:nvSpPr>
        <p:spPr/>
        <p:txBody>
          <a:bodyPr/>
          <a:lstStyle/>
          <a:p>
            <a:fld id="{19B12225-5612-419B-A8D5-4B8EEE4C217E}" type="slidenum">
              <a:rPr lang="en-US" smtClean="0"/>
              <a:pPr/>
              <a:t>47</a:t>
            </a:fld>
            <a:endParaRPr lang="en-US"/>
          </a:p>
        </p:txBody>
      </p:sp>
      <p:sp>
        <p:nvSpPr>
          <p:cNvPr id="19459" name="Rectangle 3"/>
          <p:cNvSpPr>
            <a:spLocks noChangeArrowheads="1"/>
          </p:cNvSpPr>
          <p:nvPr/>
        </p:nvSpPr>
        <p:spPr bwMode="auto">
          <a:xfrm>
            <a:off x="2362200" y="1828800"/>
            <a:ext cx="4267200" cy="3581400"/>
          </a:xfrm>
          <a:prstGeom prst="rect">
            <a:avLst/>
          </a:prstGeom>
          <a:noFill/>
          <a:ln w="9525">
            <a:solidFill>
              <a:schemeClr val="tx1"/>
            </a:solidFill>
            <a:miter lim="800000"/>
            <a:headEnd/>
            <a:tailEnd/>
          </a:ln>
        </p:spPr>
        <p:txBody>
          <a:bodyPr wrap="none" anchor="ctr"/>
          <a:lstStyle/>
          <a:p>
            <a:endParaRPr lang="en-US"/>
          </a:p>
        </p:txBody>
      </p:sp>
      <p:sp>
        <p:nvSpPr>
          <p:cNvPr id="66568" name="Line 8"/>
          <p:cNvSpPr>
            <a:spLocks noChangeShapeType="1"/>
          </p:cNvSpPr>
          <p:nvPr/>
        </p:nvSpPr>
        <p:spPr bwMode="auto">
          <a:xfrm flipV="1">
            <a:off x="2362200" y="1828800"/>
            <a:ext cx="4267200" cy="3581400"/>
          </a:xfrm>
          <a:prstGeom prst="line">
            <a:avLst/>
          </a:prstGeom>
          <a:noFill/>
          <a:ln w="25400">
            <a:solidFill>
              <a:srgbClr val="FF0000"/>
            </a:solidFill>
            <a:round/>
            <a:headEnd/>
            <a:tailEnd/>
          </a:ln>
        </p:spPr>
        <p:txBody>
          <a:bodyPr/>
          <a:lstStyle/>
          <a:p>
            <a:endParaRPr lang="en-US"/>
          </a:p>
        </p:txBody>
      </p:sp>
      <p:sp>
        <p:nvSpPr>
          <p:cNvPr id="66570" name="Text Box 10"/>
          <p:cNvSpPr txBox="1">
            <a:spLocks noChangeArrowheads="1"/>
          </p:cNvSpPr>
          <p:nvPr/>
        </p:nvSpPr>
        <p:spPr bwMode="auto">
          <a:xfrm>
            <a:off x="4572000" y="3505200"/>
            <a:ext cx="1998663" cy="1190625"/>
          </a:xfrm>
          <a:prstGeom prst="rect">
            <a:avLst/>
          </a:prstGeom>
          <a:noFill/>
          <a:ln w="9525">
            <a:noFill/>
            <a:miter lim="800000"/>
            <a:headEnd/>
            <a:tailEnd/>
          </a:ln>
        </p:spPr>
        <p:txBody>
          <a:bodyPr wrap="none">
            <a:spAutoFit/>
          </a:bodyPr>
          <a:lstStyle/>
          <a:p>
            <a:pPr eaLnBrk="0" hangingPunct="0"/>
            <a:r>
              <a:rPr lang="en-US" b="1" dirty="0">
                <a:solidFill>
                  <a:srgbClr val="008000"/>
                </a:solidFill>
                <a:latin typeface="Tahoma" pitchFamily="34" charset="0"/>
              </a:rPr>
              <a:t>Remember:</a:t>
            </a:r>
          </a:p>
          <a:p>
            <a:pPr eaLnBrk="0" hangingPunct="0"/>
            <a:r>
              <a:rPr lang="en-US" dirty="0">
                <a:latin typeface="Tahoma" pitchFamily="34" charset="0"/>
              </a:rPr>
              <a:t>Probability of</a:t>
            </a:r>
          </a:p>
          <a:p>
            <a:pPr eaLnBrk="0" hangingPunct="0"/>
            <a:r>
              <a:rPr lang="en-US" dirty="0">
                <a:latin typeface="Tahoma" pitchFamily="34" charset="0"/>
              </a:rPr>
              <a:t>equal hash-values</a:t>
            </a:r>
          </a:p>
          <a:p>
            <a:pPr eaLnBrk="0" hangingPunct="0"/>
            <a:r>
              <a:rPr lang="en-US" dirty="0">
                <a:latin typeface="Tahoma" pitchFamily="34" charset="0"/>
              </a:rPr>
              <a:t>= similarity</a:t>
            </a:r>
          </a:p>
        </p:txBody>
      </p:sp>
      <p:sp>
        <p:nvSpPr>
          <p:cNvPr id="15" name="Text Box 4"/>
          <p:cNvSpPr txBox="1">
            <a:spLocks noChangeArrowheads="1"/>
          </p:cNvSpPr>
          <p:nvPr/>
        </p:nvSpPr>
        <p:spPr bwMode="auto">
          <a:xfrm>
            <a:off x="1678584" y="5562600"/>
            <a:ext cx="4341216" cy="369332"/>
          </a:xfrm>
          <a:prstGeom prst="rect">
            <a:avLst/>
          </a:prstGeom>
          <a:noFill/>
          <a:ln w="9525">
            <a:noFill/>
            <a:miter lim="800000"/>
            <a:headEnd/>
            <a:tailEnd/>
          </a:ln>
        </p:spPr>
        <p:txBody>
          <a:bodyPr wrap="square">
            <a:spAutoFit/>
          </a:bodyPr>
          <a:lstStyle/>
          <a:p>
            <a:pPr algn="ctr" eaLnBrk="0" hangingPunct="0"/>
            <a:r>
              <a:rPr lang="en-US" dirty="0">
                <a:solidFill>
                  <a:srgbClr val="008000"/>
                </a:solidFill>
                <a:latin typeface="Tahoma" pitchFamily="34" charset="0"/>
              </a:rPr>
              <a:t>       Similarity </a:t>
            </a:r>
            <a:r>
              <a:rPr lang="en-US" i="1" dirty="0">
                <a:latin typeface="Tahoma" pitchFamily="34" charset="0"/>
              </a:rPr>
              <a:t>t =</a:t>
            </a:r>
            <a:r>
              <a:rPr lang="en-US" i="1" dirty="0" err="1">
                <a:latin typeface="Tahoma" pitchFamily="34" charset="0"/>
              </a:rPr>
              <a:t>sim</a:t>
            </a:r>
            <a:r>
              <a:rPr lang="en-US" i="1" dirty="0">
                <a:latin typeface="Tahoma" pitchFamily="34" charset="0"/>
              </a:rPr>
              <a:t>(C</a:t>
            </a:r>
            <a:r>
              <a:rPr lang="en-US" i="1" baseline="-25000" dirty="0">
                <a:latin typeface="Tahoma" pitchFamily="34" charset="0"/>
              </a:rPr>
              <a:t>1</a:t>
            </a:r>
            <a:r>
              <a:rPr lang="en-US" i="1" dirty="0">
                <a:latin typeface="Tahoma" pitchFamily="34" charset="0"/>
              </a:rPr>
              <a:t>, C</a:t>
            </a:r>
            <a:r>
              <a:rPr lang="en-US" i="1" baseline="-25000" dirty="0">
                <a:latin typeface="Tahoma" pitchFamily="34" charset="0"/>
              </a:rPr>
              <a:t>2</a:t>
            </a:r>
            <a:r>
              <a:rPr lang="en-US" i="1" dirty="0">
                <a:latin typeface="Tahoma" pitchFamily="34" charset="0"/>
              </a:rPr>
              <a:t>)</a:t>
            </a:r>
            <a:r>
              <a:rPr lang="en-US" dirty="0">
                <a:solidFill>
                  <a:srgbClr val="008000"/>
                </a:solidFill>
                <a:latin typeface="Tahoma" pitchFamily="34" charset="0"/>
              </a:rPr>
              <a:t> of two sets</a:t>
            </a:r>
          </a:p>
        </p:txBody>
      </p:sp>
      <p:sp>
        <p:nvSpPr>
          <p:cNvPr id="16" name="Text Box 5"/>
          <p:cNvSpPr txBox="1">
            <a:spLocks noChangeArrowheads="1"/>
          </p:cNvSpPr>
          <p:nvPr/>
        </p:nvSpPr>
        <p:spPr bwMode="auto">
          <a:xfrm>
            <a:off x="1066800" y="3444081"/>
            <a:ext cx="1238250" cy="915988"/>
          </a:xfrm>
          <a:prstGeom prst="rect">
            <a:avLst/>
          </a:prstGeom>
          <a:noFill/>
          <a:ln w="9525">
            <a:noFill/>
            <a:miter lim="800000"/>
            <a:headEnd/>
            <a:tailEnd/>
          </a:ln>
        </p:spPr>
        <p:txBody>
          <a:bodyPr wrap="none">
            <a:spAutoFit/>
          </a:bodyPr>
          <a:lstStyle/>
          <a:p>
            <a:pPr algn="ctr" eaLnBrk="0" hangingPunct="0"/>
            <a:r>
              <a:rPr lang="en-US" dirty="0">
                <a:solidFill>
                  <a:srgbClr val="008000"/>
                </a:solidFill>
                <a:latin typeface="Tahoma" pitchFamily="34" charset="0"/>
              </a:rPr>
              <a:t>Probability</a:t>
            </a:r>
          </a:p>
          <a:p>
            <a:pPr algn="ctr" eaLnBrk="0" hangingPunct="0"/>
            <a:r>
              <a:rPr lang="en-US" dirty="0">
                <a:solidFill>
                  <a:srgbClr val="008000"/>
                </a:solidFill>
                <a:latin typeface="Tahoma" pitchFamily="34" charset="0"/>
              </a:rPr>
              <a:t>of sharing</a:t>
            </a:r>
          </a:p>
          <a:p>
            <a:pPr algn="ctr" eaLnBrk="0" hangingPunct="0"/>
            <a:r>
              <a:rPr lang="en-US" dirty="0">
                <a:solidFill>
                  <a:srgbClr val="008000"/>
                </a:solidFill>
                <a:latin typeface="Tahoma" pitchFamily="34" charset="0"/>
              </a:rPr>
              <a:t>a bucket</a:t>
            </a:r>
          </a:p>
        </p:txBody>
      </p:sp>
      <p:sp>
        <p:nvSpPr>
          <p:cNvPr id="17" name="Line 6"/>
          <p:cNvSpPr>
            <a:spLocks noChangeShapeType="1"/>
          </p:cNvSpPr>
          <p:nvPr/>
        </p:nvSpPr>
        <p:spPr bwMode="auto">
          <a:xfrm>
            <a:off x="5943600" y="5779532"/>
            <a:ext cx="838200" cy="0"/>
          </a:xfrm>
          <a:prstGeom prst="line">
            <a:avLst/>
          </a:prstGeom>
          <a:noFill/>
          <a:ln w="9525">
            <a:solidFill>
              <a:schemeClr val="tx1"/>
            </a:solidFill>
            <a:round/>
            <a:headEnd/>
            <a:tailEnd type="triangle" w="med" len="med"/>
          </a:ln>
        </p:spPr>
        <p:txBody>
          <a:bodyPr/>
          <a:lstStyle/>
          <a:p>
            <a:endParaRPr lang="en-US"/>
          </a:p>
        </p:txBody>
      </p:sp>
      <p:sp>
        <p:nvSpPr>
          <p:cNvPr id="18" name="Line 7"/>
          <p:cNvSpPr>
            <a:spLocks noChangeShapeType="1"/>
          </p:cNvSpPr>
          <p:nvPr/>
        </p:nvSpPr>
        <p:spPr bwMode="auto">
          <a:xfrm flipV="1">
            <a:off x="1752600" y="2743200"/>
            <a:ext cx="0" cy="685800"/>
          </a:xfrm>
          <a:prstGeom prst="line">
            <a:avLst/>
          </a:prstGeom>
          <a:noFill/>
          <a:ln w="9525">
            <a:solidFill>
              <a:schemeClr val="tx1"/>
            </a:solidFill>
            <a:round/>
            <a:headEnd/>
            <a:tailEnd type="triangle" w="med" len="med"/>
          </a:ln>
        </p:spPr>
        <p:txBody>
          <a:bodyPr/>
          <a:lstStyle/>
          <a:p>
            <a:endParaRPr lang="en-US"/>
          </a:p>
        </p:txBody>
      </p:sp>
    </p:spTree>
    <p:extLst>
      <p:ext uri="{BB962C8B-B14F-4D97-AF65-F5344CB8AC3E}">
        <p14:creationId xmlns:p14="http://schemas.microsoft.com/office/powerpoint/2010/main" val="142492596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5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65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568" grpId="0" animBg="1"/>
      <p:bldP spid="66570" grpId="0" autoUpdateAnimBg="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381000" y="152400"/>
            <a:ext cx="8763000" cy="838200"/>
          </a:xfrm>
        </p:spPr>
        <p:txBody>
          <a:bodyPr>
            <a:normAutofit/>
          </a:bodyPr>
          <a:lstStyle/>
          <a:p>
            <a:r>
              <a:rPr lang="en-US" dirty="0"/>
              <a:t>What 1 Band of 1 Row Gives You</a:t>
            </a:r>
          </a:p>
        </p:txBody>
      </p:sp>
      <p:sp>
        <p:nvSpPr>
          <p:cNvPr id="12" name="Date Placeholder 11"/>
          <p:cNvSpPr>
            <a:spLocks noGrp="1"/>
          </p:cNvSpPr>
          <p:nvPr>
            <p:ph type="dt" sz="half" idx="10"/>
          </p:nvPr>
        </p:nvSpPr>
        <p:spPr/>
        <p:txBody>
          <a:bodyPr/>
          <a:lstStyle/>
          <a:p>
            <a:fld id="{73CAA1CE-436F-1D43-8AF4-53DE609A67F4}" type="datetime1">
              <a:rPr lang="en-US" smtClean="0"/>
              <a:t>3/30/2018</a:t>
            </a:fld>
            <a:endParaRPr lang="en-US"/>
          </a:p>
        </p:txBody>
      </p:sp>
      <p:sp>
        <p:nvSpPr>
          <p:cNvPr id="14" name="Footer Placeholder 13"/>
          <p:cNvSpPr>
            <a:spLocks noGrp="1"/>
          </p:cNvSpPr>
          <p:nvPr>
            <p:ph type="ftr" sz="quarter" idx="11"/>
          </p:nvPr>
        </p:nvSpPr>
        <p:spPr/>
        <p:txBody>
          <a:bodyPr/>
          <a:lstStyle/>
          <a:p>
            <a:r>
              <a:rPr lang="en-US"/>
              <a:t>Jure Leskovec, Stanford CS246: Mining Massive Datasets</a:t>
            </a:r>
          </a:p>
        </p:txBody>
      </p:sp>
      <p:sp>
        <p:nvSpPr>
          <p:cNvPr id="13" name="Slide Number Placeholder 12"/>
          <p:cNvSpPr>
            <a:spLocks noGrp="1"/>
          </p:cNvSpPr>
          <p:nvPr>
            <p:ph type="sldNum" sz="quarter" idx="12"/>
          </p:nvPr>
        </p:nvSpPr>
        <p:spPr/>
        <p:txBody>
          <a:bodyPr/>
          <a:lstStyle/>
          <a:p>
            <a:fld id="{19B12225-5612-419B-A8D5-4B8EEE4C217E}" type="slidenum">
              <a:rPr lang="en-US" smtClean="0"/>
              <a:pPr/>
              <a:t>48</a:t>
            </a:fld>
            <a:endParaRPr lang="en-US"/>
          </a:p>
        </p:txBody>
      </p:sp>
      <p:sp>
        <p:nvSpPr>
          <p:cNvPr id="19459" name="Rectangle 3"/>
          <p:cNvSpPr>
            <a:spLocks noChangeArrowheads="1"/>
          </p:cNvSpPr>
          <p:nvPr/>
        </p:nvSpPr>
        <p:spPr bwMode="auto">
          <a:xfrm>
            <a:off x="2362200" y="1794746"/>
            <a:ext cx="4419600" cy="3615454"/>
          </a:xfrm>
          <a:prstGeom prst="rect">
            <a:avLst/>
          </a:prstGeom>
          <a:noFill/>
          <a:ln w="9525">
            <a:solidFill>
              <a:schemeClr val="tx1"/>
            </a:solidFill>
            <a:miter lim="800000"/>
            <a:headEnd/>
            <a:tailEnd/>
          </a:ln>
        </p:spPr>
        <p:txBody>
          <a:bodyPr wrap="none" anchor="ctr"/>
          <a:lstStyle/>
          <a:p>
            <a:endParaRPr lang="en-US"/>
          </a:p>
        </p:txBody>
      </p:sp>
      <p:sp>
        <p:nvSpPr>
          <p:cNvPr id="66568" name="Line 8"/>
          <p:cNvSpPr>
            <a:spLocks noChangeShapeType="1"/>
          </p:cNvSpPr>
          <p:nvPr/>
        </p:nvSpPr>
        <p:spPr bwMode="auto">
          <a:xfrm flipV="1">
            <a:off x="2362200" y="1794746"/>
            <a:ext cx="4419600" cy="3615453"/>
          </a:xfrm>
          <a:prstGeom prst="line">
            <a:avLst/>
          </a:prstGeom>
          <a:noFill/>
          <a:ln w="25400">
            <a:solidFill>
              <a:srgbClr val="FF0000"/>
            </a:solidFill>
            <a:round/>
            <a:headEnd/>
            <a:tailEnd/>
          </a:ln>
        </p:spPr>
        <p:txBody>
          <a:bodyPr/>
          <a:lstStyle/>
          <a:p>
            <a:endParaRPr lang="en-US"/>
          </a:p>
        </p:txBody>
      </p:sp>
      <p:sp>
        <p:nvSpPr>
          <p:cNvPr id="15" name="Text Box 4"/>
          <p:cNvSpPr txBox="1">
            <a:spLocks noChangeArrowheads="1"/>
          </p:cNvSpPr>
          <p:nvPr/>
        </p:nvSpPr>
        <p:spPr bwMode="auto">
          <a:xfrm>
            <a:off x="1678584" y="5562600"/>
            <a:ext cx="4341216" cy="369332"/>
          </a:xfrm>
          <a:prstGeom prst="rect">
            <a:avLst/>
          </a:prstGeom>
          <a:noFill/>
          <a:ln w="9525">
            <a:noFill/>
            <a:miter lim="800000"/>
            <a:headEnd/>
            <a:tailEnd/>
          </a:ln>
        </p:spPr>
        <p:txBody>
          <a:bodyPr wrap="square">
            <a:spAutoFit/>
          </a:bodyPr>
          <a:lstStyle/>
          <a:p>
            <a:pPr algn="ctr" eaLnBrk="0" hangingPunct="0"/>
            <a:r>
              <a:rPr lang="en-US" dirty="0">
                <a:solidFill>
                  <a:srgbClr val="008000"/>
                </a:solidFill>
                <a:latin typeface="Tahoma" pitchFamily="34" charset="0"/>
              </a:rPr>
              <a:t>       Similarity </a:t>
            </a:r>
            <a:r>
              <a:rPr lang="en-US" i="1" dirty="0">
                <a:latin typeface="Tahoma" pitchFamily="34" charset="0"/>
              </a:rPr>
              <a:t>t =</a:t>
            </a:r>
            <a:r>
              <a:rPr lang="en-US" i="1" dirty="0" err="1">
                <a:latin typeface="Tahoma" pitchFamily="34" charset="0"/>
              </a:rPr>
              <a:t>sim</a:t>
            </a:r>
            <a:r>
              <a:rPr lang="en-US" i="1" dirty="0">
                <a:latin typeface="Tahoma" pitchFamily="34" charset="0"/>
              </a:rPr>
              <a:t>(C</a:t>
            </a:r>
            <a:r>
              <a:rPr lang="en-US" i="1" baseline="-25000" dirty="0">
                <a:latin typeface="Tahoma" pitchFamily="34" charset="0"/>
              </a:rPr>
              <a:t>1</a:t>
            </a:r>
            <a:r>
              <a:rPr lang="en-US" i="1" dirty="0">
                <a:latin typeface="Tahoma" pitchFamily="34" charset="0"/>
              </a:rPr>
              <a:t>, C</a:t>
            </a:r>
            <a:r>
              <a:rPr lang="en-US" i="1" baseline="-25000" dirty="0">
                <a:latin typeface="Tahoma" pitchFamily="34" charset="0"/>
              </a:rPr>
              <a:t>2</a:t>
            </a:r>
            <a:r>
              <a:rPr lang="en-US" i="1" dirty="0">
                <a:latin typeface="Tahoma" pitchFamily="34" charset="0"/>
              </a:rPr>
              <a:t>)</a:t>
            </a:r>
            <a:r>
              <a:rPr lang="en-US" dirty="0">
                <a:solidFill>
                  <a:srgbClr val="008000"/>
                </a:solidFill>
                <a:latin typeface="Tahoma" pitchFamily="34" charset="0"/>
              </a:rPr>
              <a:t> of two sets</a:t>
            </a:r>
          </a:p>
        </p:txBody>
      </p:sp>
      <p:sp>
        <p:nvSpPr>
          <p:cNvPr id="16" name="Text Box 5"/>
          <p:cNvSpPr txBox="1">
            <a:spLocks noChangeArrowheads="1"/>
          </p:cNvSpPr>
          <p:nvPr/>
        </p:nvSpPr>
        <p:spPr bwMode="auto">
          <a:xfrm>
            <a:off x="1066800" y="3444081"/>
            <a:ext cx="1238250" cy="915988"/>
          </a:xfrm>
          <a:prstGeom prst="rect">
            <a:avLst/>
          </a:prstGeom>
          <a:noFill/>
          <a:ln w="9525">
            <a:noFill/>
            <a:miter lim="800000"/>
            <a:headEnd/>
            <a:tailEnd/>
          </a:ln>
        </p:spPr>
        <p:txBody>
          <a:bodyPr wrap="none">
            <a:spAutoFit/>
          </a:bodyPr>
          <a:lstStyle/>
          <a:p>
            <a:pPr algn="ctr" eaLnBrk="0" hangingPunct="0"/>
            <a:r>
              <a:rPr lang="en-US" dirty="0">
                <a:solidFill>
                  <a:srgbClr val="008000"/>
                </a:solidFill>
                <a:latin typeface="Tahoma" pitchFamily="34" charset="0"/>
              </a:rPr>
              <a:t>Probability</a:t>
            </a:r>
          </a:p>
          <a:p>
            <a:pPr algn="ctr" eaLnBrk="0" hangingPunct="0"/>
            <a:r>
              <a:rPr lang="en-US" dirty="0">
                <a:solidFill>
                  <a:srgbClr val="008000"/>
                </a:solidFill>
                <a:latin typeface="Tahoma" pitchFamily="34" charset="0"/>
              </a:rPr>
              <a:t>of sharing</a:t>
            </a:r>
          </a:p>
          <a:p>
            <a:pPr algn="ctr" eaLnBrk="0" hangingPunct="0"/>
            <a:r>
              <a:rPr lang="en-US" dirty="0">
                <a:solidFill>
                  <a:srgbClr val="008000"/>
                </a:solidFill>
                <a:latin typeface="Tahoma" pitchFamily="34" charset="0"/>
              </a:rPr>
              <a:t>a bucket</a:t>
            </a:r>
          </a:p>
        </p:txBody>
      </p:sp>
      <p:sp>
        <p:nvSpPr>
          <p:cNvPr id="17" name="Line 6"/>
          <p:cNvSpPr>
            <a:spLocks noChangeShapeType="1"/>
          </p:cNvSpPr>
          <p:nvPr/>
        </p:nvSpPr>
        <p:spPr bwMode="auto">
          <a:xfrm>
            <a:off x="5943600" y="5779532"/>
            <a:ext cx="838200" cy="0"/>
          </a:xfrm>
          <a:prstGeom prst="line">
            <a:avLst/>
          </a:prstGeom>
          <a:noFill/>
          <a:ln w="9525">
            <a:solidFill>
              <a:schemeClr val="tx1"/>
            </a:solidFill>
            <a:round/>
            <a:headEnd/>
            <a:tailEnd type="triangle" w="med" len="med"/>
          </a:ln>
        </p:spPr>
        <p:txBody>
          <a:bodyPr/>
          <a:lstStyle/>
          <a:p>
            <a:endParaRPr lang="en-US"/>
          </a:p>
        </p:txBody>
      </p:sp>
      <p:sp>
        <p:nvSpPr>
          <p:cNvPr id="18" name="Line 7"/>
          <p:cNvSpPr>
            <a:spLocks noChangeShapeType="1"/>
          </p:cNvSpPr>
          <p:nvPr/>
        </p:nvSpPr>
        <p:spPr bwMode="auto">
          <a:xfrm flipV="1">
            <a:off x="1752600" y="2743200"/>
            <a:ext cx="0" cy="685800"/>
          </a:xfrm>
          <a:prstGeom prst="line">
            <a:avLst/>
          </a:prstGeom>
          <a:noFill/>
          <a:ln w="9525">
            <a:solidFill>
              <a:schemeClr val="tx1"/>
            </a:solidFill>
            <a:round/>
            <a:headEnd/>
            <a:tailEnd type="triangle" w="med" len="med"/>
          </a:ln>
        </p:spPr>
        <p:txBody>
          <a:bodyPr/>
          <a:lstStyle/>
          <a:p>
            <a:endParaRPr lang="en-US"/>
          </a:p>
        </p:txBody>
      </p:sp>
      <p:grpSp>
        <p:nvGrpSpPr>
          <p:cNvPr id="19" name="Group 18"/>
          <p:cNvGrpSpPr/>
          <p:nvPr/>
        </p:nvGrpSpPr>
        <p:grpSpPr>
          <a:xfrm>
            <a:off x="2439480" y="3200402"/>
            <a:ext cx="2742120" cy="2209798"/>
            <a:chOff x="2362200" y="3086100"/>
            <a:chExt cx="2839392" cy="2324100"/>
          </a:xfrm>
        </p:grpSpPr>
        <p:sp>
          <p:nvSpPr>
            <p:cNvPr id="20" name="Right Triangle 19"/>
            <p:cNvSpPr/>
            <p:nvPr/>
          </p:nvSpPr>
          <p:spPr>
            <a:xfrm rot="16200000">
              <a:off x="2619846" y="2828454"/>
              <a:ext cx="2324100" cy="2839392"/>
            </a:xfrm>
            <a:prstGeom prst="rtTriangle">
              <a:avLst/>
            </a:prstGeom>
            <a:solidFill>
              <a:schemeClr val="accent2">
                <a:lumMod val="20000"/>
                <a:lumOff val="80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1600" dirty="0"/>
            </a:p>
          </p:txBody>
        </p:sp>
        <p:sp>
          <p:nvSpPr>
            <p:cNvPr id="21" name="TextBox 20"/>
            <p:cNvSpPr txBox="1"/>
            <p:nvPr/>
          </p:nvSpPr>
          <p:spPr>
            <a:xfrm>
              <a:off x="3657600" y="4497388"/>
              <a:ext cx="1066800" cy="584775"/>
            </a:xfrm>
            <a:prstGeom prst="rect">
              <a:avLst/>
            </a:prstGeom>
            <a:noFill/>
          </p:spPr>
          <p:txBody>
            <a:bodyPr wrap="square" rtlCol="0">
              <a:spAutoFit/>
            </a:bodyPr>
            <a:lstStyle/>
            <a:p>
              <a:r>
                <a:rPr lang="en-US" sz="1600" dirty="0"/>
                <a:t>False</a:t>
              </a:r>
            </a:p>
            <a:p>
              <a:r>
                <a:rPr lang="en-US" sz="1600" dirty="0"/>
                <a:t>positives</a:t>
              </a:r>
            </a:p>
          </p:txBody>
        </p:sp>
      </p:grpSp>
      <p:grpSp>
        <p:nvGrpSpPr>
          <p:cNvPr id="22" name="Group 21"/>
          <p:cNvGrpSpPr/>
          <p:nvPr/>
        </p:nvGrpSpPr>
        <p:grpSpPr>
          <a:xfrm>
            <a:off x="5273675" y="1752601"/>
            <a:ext cx="1431925" cy="1219200"/>
            <a:chOff x="5216523" y="1790840"/>
            <a:chExt cx="1412875" cy="1295261"/>
          </a:xfrm>
        </p:grpSpPr>
        <p:sp>
          <p:nvSpPr>
            <p:cNvPr id="23" name="Right Triangle 22"/>
            <p:cNvSpPr/>
            <p:nvPr/>
          </p:nvSpPr>
          <p:spPr>
            <a:xfrm rot="5400000">
              <a:off x="5294311" y="1751013"/>
              <a:ext cx="1257300" cy="1412875"/>
            </a:xfrm>
            <a:prstGeom prst="rtTriangle">
              <a:avLst/>
            </a:prstGeom>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a:p>
          </p:txBody>
        </p:sp>
        <p:sp>
          <p:nvSpPr>
            <p:cNvPr id="24" name="TextBox 23"/>
            <p:cNvSpPr txBox="1"/>
            <p:nvPr/>
          </p:nvSpPr>
          <p:spPr>
            <a:xfrm>
              <a:off x="5268685" y="1790840"/>
              <a:ext cx="1219200" cy="584775"/>
            </a:xfrm>
            <a:prstGeom prst="rect">
              <a:avLst/>
            </a:prstGeom>
            <a:noFill/>
          </p:spPr>
          <p:txBody>
            <a:bodyPr wrap="square" rtlCol="0">
              <a:spAutoFit/>
            </a:bodyPr>
            <a:lstStyle/>
            <a:p>
              <a:r>
                <a:rPr lang="en-US" sz="1600" dirty="0"/>
                <a:t>False</a:t>
              </a:r>
            </a:p>
            <a:p>
              <a:r>
                <a:rPr lang="en-US" sz="1600" dirty="0"/>
                <a:t>negatives</a:t>
              </a:r>
            </a:p>
          </p:txBody>
        </p:sp>
      </p:grpSp>
      <p:grpSp>
        <p:nvGrpSpPr>
          <p:cNvPr id="25" name="Group 24"/>
          <p:cNvGrpSpPr/>
          <p:nvPr/>
        </p:nvGrpSpPr>
        <p:grpSpPr>
          <a:xfrm>
            <a:off x="5216525" y="1828800"/>
            <a:ext cx="318915" cy="3645932"/>
            <a:chOff x="5216525" y="1828800"/>
            <a:chExt cx="318915" cy="3645932"/>
          </a:xfrm>
        </p:grpSpPr>
        <p:cxnSp>
          <p:nvCxnSpPr>
            <p:cNvPr id="26" name="Straight Connector 25"/>
            <p:cNvCxnSpPr/>
            <p:nvPr/>
          </p:nvCxnSpPr>
          <p:spPr>
            <a:xfrm>
              <a:off x="5216525" y="1828800"/>
              <a:ext cx="0" cy="3581400"/>
            </a:xfrm>
            <a:prstGeom prst="line">
              <a:avLst/>
            </a:prstGeom>
            <a:ln w="28575" cmpd="sng"/>
          </p:spPr>
          <p:style>
            <a:lnRef idx="1">
              <a:schemeClr val="dk1"/>
            </a:lnRef>
            <a:fillRef idx="0">
              <a:schemeClr val="dk1"/>
            </a:fillRef>
            <a:effectRef idx="0">
              <a:schemeClr val="dk1"/>
            </a:effectRef>
            <a:fontRef idx="minor">
              <a:schemeClr val="tx1"/>
            </a:fontRef>
          </p:style>
        </p:cxnSp>
        <p:sp>
          <p:nvSpPr>
            <p:cNvPr id="27" name="TextBox 26"/>
            <p:cNvSpPr txBox="1"/>
            <p:nvPr/>
          </p:nvSpPr>
          <p:spPr>
            <a:xfrm>
              <a:off x="5257800" y="5105400"/>
              <a:ext cx="277640" cy="369332"/>
            </a:xfrm>
            <a:prstGeom prst="rect">
              <a:avLst/>
            </a:prstGeom>
            <a:noFill/>
          </p:spPr>
          <p:txBody>
            <a:bodyPr wrap="none" rtlCol="0">
              <a:spAutoFit/>
            </a:bodyPr>
            <a:lstStyle/>
            <a:p>
              <a:r>
                <a:rPr lang="en-US" dirty="0"/>
                <a:t>s</a:t>
              </a:r>
            </a:p>
          </p:txBody>
        </p:sp>
      </p:grpSp>
      <p:sp>
        <p:nvSpPr>
          <p:cNvPr id="28" name="TextBox 27"/>
          <p:cNvSpPr txBox="1"/>
          <p:nvPr/>
        </p:nvSpPr>
        <p:spPr>
          <a:xfrm>
            <a:off x="6858000" y="3619500"/>
            <a:ext cx="1933543" cy="646331"/>
          </a:xfrm>
          <a:prstGeom prst="rect">
            <a:avLst/>
          </a:prstGeom>
          <a:noFill/>
        </p:spPr>
        <p:txBody>
          <a:bodyPr wrap="none" rtlCol="0">
            <a:spAutoFit/>
          </a:bodyPr>
          <a:lstStyle/>
          <a:p>
            <a:r>
              <a:rPr lang="en-US" dirty="0"/>
              <a:t>Say “yes” if you</a:t>
            </a:r>
          </a:p>
          <a:p>
            <a:r>
              <a:rPr lang="en-US" dirty="0"/>
              <a:t>are below the line.</a:t>
            </a:r>
          </a:p>
        </p:txBody>
      </p:sp>
    </p:spTree>
    <p:extLst>
      <p:ext uri="{BB962C8B-B14F-4D97-AF65-F5344CB8AC3E}">
        <p14:creationId xmlns:p14="http://schemas.microsoft.com/office/powerpoint/2010/main" val="193703325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i="1" dirty="0"/>
              <a:t>b</a:t>
            </a:r>
            <a:r>
              <a:rPr lang="en-US" dirty="0"/>
              <a:t> bands, </a:t>
            </a:r>
            <a:r>
              <a:rPr lang="en-US" i="1" dirty="0"/>
              <a:t>r</a:t>
            </a:r>
            <a:r>
              <a:rPr lang="en-US" dirty="0"/>
              <a:t> rows/band</a:t>
            </a:r>
            <a:endParaRPr lang="en-US" i="1" dirty="0"/>
          </a:p>
        </p:txBody>
      </p:sp>
      <p:sp>
        <p:nvSpPr>
          <p:cNvPr id="20483" name="Rectangle 3"/>
          <p:cNvSpPr>
            <a:spLocks noGrp="1" noChangeArrowheads="1"/>
          </p:cNvSpPr>
          <p:nvPr>
            <p:ph idx="1"/>
          </p:nvPr>
        </p:nvSpPr>
        <p:spPr/>
        <p:txBody>
          <a:bodyPr/>
          <a:lstStyle/>
          <a:p>
            <a:r>
              <a:rPr lang="en-US" dirty="0"/>
              <a:t>Say columns C</a:t>
            </a:r>
            <a:r>
              <a:rPr lang="en-US" baseline="-25000" dirty="0"/>
              <a:t>1</a:t>
            </a:r>
            <a:r>
              <a:rPr lang="en-US" dirty="0"/>
              <a:t> and C</a:t>
            </a:r>
            <a:r>
              <a:rPr lang="en-US" baseline="-25000" dirty="0"/>
              <a:t>2</a:t>
            </a:r>
            <a:r>
              <a:rPr lang="en-US" dirty="0"/>
              <a:t> have similarity </a:t>
            </a:r>
            <a:r>
              <a:rPr lang="en-US" b="1" i="1" dirty="0">
                <a:solidFill>
                  <a:srgbClr val="FF0066"/>
                </a:solidFill>
              </a:rPr>
              <a:t>t</a:t>
            </a:r>
          </a:p>
          <a:p>
            <a:r>
              <a:rPr lang="en-US" dirty="0"/>
              <a:t>Pick any band (</a:t>
            </a:r>
            <a:r>
              <a:rPr lang="en-US" b="1" i="1" dirty="0">
                <a:solidFill>
                  <a:srgbClr val="FF0066"/>
                </a:solidFill>
              </a:rPr>
              <a:t>r</a:t>
            </a:r>
            <a:r>
              <a:rPr lang="en-US" dirty="0"/>
              <a:t> rows)</a:t>
            </a:r>
          </a:p>
          <a:p>
            <a:pPr lvl="1"/>
            <a:r>
              <a:rPr lang="en-US" dirty="0"/>
              <a:t>Prob. that all rows in band equal =</a:t>
            </a:r>
            <a:r>
              <a:rPr lang="en-US" b="1" dirty="0"/>
              <a:t> </a:t>
            </a:r>
            <a:r>
              <a:rPr lang="en-US" b="1" i="1" dirty="0" err="1">
                <a:solidFill>
                  <a:srgbClr val="FF0066"/>
                </a:solidFill>
              </a:rPr>
              <a:t>t</a:t>
            </a:r>
            <a:r>
              <a:rPr lang="en-US" b="1" i="1" baseline="30000" dirty="0" err="1">
                <a:solidFill>
                  <a:srgbClr val="FF0066"/>
                </a:solidFill>
              </a:rPr>
              <a:t>r</a:t>
            </a:r>
            <a:r>
              <a:rPr lang="en-US" b="1" dirty="0"/>
              <a:t> </a:t>
            </a:r>
          </a:p>
          <a:p>
            <a:pPr lvl="1"/>
            <a:r>
              <a:rPr lang="en-US" dirty="0"/>
              <a:t>Prob. that some row in band unequal = </a:t>
            </a:r>
            <a:r>
              <a:rPr lang="en-US" b="1" dirty="0">
                <a:solidFill>
                  <a:srgbClr val="FF0066"/>
                </a:solidFill>
              </a:rPr>
              <a:t>1 - </a:t>
            </a:r>
            <a:r>
              <a:rPr lang="en-US" b="1" i="1" dirty="0" err="1">
                <a:solidFill>
                  <a:srgbClr val="FF0066"/>
                </a:solidFill>
              </a:rPr>
              <a:t>t</a:t>
            </a:r>
            <a:r>
              <a:rPr lang="en-US" b="1" i="1" baseline="30000" dirty="0" err="1">
                <a:solidFill>
                  <a:srgbClr val="FF0066"/>
                </a:solidFill>
              </a:rPr>
              <a:t>r</a:t>
            </a:r>
            <a:r>
              <a:rPr lang="en-US" b="1" dirty="0"/>
              <a:t> </a:t>
            </a:r>
          </a:p>
          <a:p>
            <a:pPr lvl="8"/>
            <a:endParaRPr lang="en-US" dirty="0"/>
          </a:p>
          <a:p>
            <a:r>
              <a:rPr lang="en-US" dirty="0"/>
              <a:t>Prob. that no band identical  = </a:t>
            </a:r>
            <a:r>
              <a:rPr lang="en-US" b="1" dirty="0">
                <a:solidFill>
                  <a:srgbClr val="FF0066"/>
                </a:solidFill>
              </a:rPr>
              <a:t>(1 - </a:t>
            </a:r>
            <a:r>
              <a:rPr lang="en-US" b="1" i="1" dirty="0" err="1">
                <a:solidFill>
                  <a:srgbClr val="FF0066"/>
                </a:solidFill>
              </a:rPr>
              <a:t>t</a:t>
            </a:r>
            <a:r>
              <a:rPr lang="en-US" b="1" i="1" baseline="30000" dirty="0" err="1">
                <a:solidFill>
                  <a:srgbClr val="FF0066"/>
                </a:solidFill>
              </a:rPr>
              <a:t>r</a:t>
            </a:r>
            <a:r>
              <a:rPr lang="en-US" b="1" dirty="0">
                <a:solidFill>
                  <a:srgbClr val="FF0066"/>
                </a:solidFill>
              </a:rPr>
              <a:t>)</a:t>
            </a:r>
            <a:r>
              <a:rPr lang="en-US" b="1" i="1" baseline="30000" dirty="0">
                <a:solidFill>
                  <a:srgbClr val="FF0066"/>
                </a:solidFill>
              </a:rPr>
              <a:t>b</a:t>
            </a:r>
          </a:p>
          <a:p>
            <a:pPr lvl="8"/>
            <a:endParaRPr lang="en-US" i="1" baseline="30000" dirty="0">
              <a:solidFill>
                <a:srgbClr val="FF0066"/>
              </a:solidFill>
            </a:endParaRPr>
          </a:p>
          <a:p>
            <a:r>
              <a:rPr lang="en-US" dirty="0"/>
              <a:t>Prob. that at least 1 band identical =                  </a:t>
            </a:r>
            <a:r>
              <a:rPr lang="en-US" b="1" dirty="0"/>
              <a:t>			</a:t>
            </a:r>
            <a:r>
              <a:rPr lang="en-US" b="1" dirty="0">
                <a:solidFill>
                  <a:srgbClr val="FF0066"/>
                </a:solidFill>
              </a:rPr>
              <a:t>1 - (1 - </a:t>
            </a:r>
            <a:r>
              <a:rPr lang="en-US" b="1" i="1" dirty="0" err="1">
                <a:solidFill>
                  <a:srgbClr val="FF0066"/>
                </a:solidFill>
              </a:rPr>
              <a:t>t</a:t>
            </a:r>
            <a:r>
              <a:rPr lang="en-US" b="1" i="1" baseline="30000" dirty="0" err="1">
                <a:solidFill>
                  <a:srgbClr val="FF0066"/>
                </a:solidFill>
              </a:rPr>
              <a:t>r</a:t>
            </a:r>
            <a:r>
              <a:rPr lang="en-US" b="1" dirty="0">
                <a:solidFill>
                  <a:srgbClr val="FF0066"/>
                </a:solidFill>
              </a:rPr>
              <a:t>)</a:t>
            </a:r>
            <a:r>
              <a:rPr lang="en-US" b="1" i="1" baseline="30000" dirty="0">
                <a:solidFill>
                  <a:srgbClr val="FF0066"/>
                </a:solidFill>
              </a:rPr>
              <a:t>b</a:t>
            </a:r>
            <a:endParaRPr lang="en-US" b="1" dirty="0">
              <a:solidFill>
                <a:srgbClr val="FF0066"/>
              </a:solidFill>
            </a:endParaRPr>
          </a:p>
          <a:p>
            <a:pPr lvl="1"/>
            <a:endParaRPr lang="en-US" i="1" baseline="30000" dirty="0">
              <a:solidFill>
                <a:srgbClr val="FF0066"/>
              </a:solidFill>
            </a:endParaRPr>
          </a:p>
        </p:txBody>
      </p:sp>
      <p:sp>
        <p:nvSpPr>
          <p:cNvPr id="4" name="Date Placeholder 3"/>
          <p:cNvSpPr>
            <a:spLocks noGrp="1"/>
          </p:cNvSpPr>
          <p:nvPr>
            <p:ph type="dt" sz="half" idx="10"/>
          </p:nvPr>
        </p:nvSpPr>
        <p:spPr/>
        <p:txBody>
          <a:bodyPr/>
          <a:lstStyle/>
          <a:p>
            <a:fld id="{FCFC4FFA-DF87-B040-BF94-CAA826DA6C59}" type="datetime1">
              <a:rPr lang="en-US" smtClean="0"/>
              <a:t>3/30/2018</a:t>
            </a:fld>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pPr/>
              <a:t>49</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Tree>
    <p:extLst>
      <p:ext uri="{BB962C8B-B14F-4D97-AF65-F5344CB8AC3E}">
        <p14:creationId xmlns:p14="http://schemas.microsoft.com/office/powerpoint/2010/main" val="1213974763"/>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14" name="VisuallySimilar_V2_Edit.mp4" descr="VisuallySimilar_V2_Edit.mp4"/>
          <p:cNvPicPr>
            <a:picLocks noChangeAspect="1"/>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440267" y="1371600"/>
            <a:ext cx="8398933" cy="4724400"/>
          </a:xfrm>
          <a:prstGeom prst="rect">
            <a:avLst/>
          </a:prstGeom>
          <a:ln w="12700">
            <a:miter lim="400000"/>
          </a:ln>
        </p:spPr>
      </p:pic>
      <p:sp>
        <p:nvSpPr>
          <p:cNvPr id="7" name="Title 6"/>
          <p:cNvSpPr>
            <a:spLocks noGrp="1"/>
          </p:cNvSpPr>
          <p:nvPr>
            <p:ph type="title"/>
          </p:nvPr>
        </p:nvSpPr>
        <p:spPr/>
        <p:txBody>
          <a:bodyPr/>
          <a:lstStyle/>
          <a:p>
            <a:r>
              <a:rPr lang="en-US" dirty="0"/>
              <a:t>Application: Visual Search</a:t>
            </a:r>
          </a:p>
        </p:txBody>
      </p:sp>
      <p:sp>
        <p:nvSpPr>
          <p:cNvPr id="9" name="Date Placeholder 8"/>
          <p:cNvSpPr>
            <a:spLocks noGrp="1"/>
          </p:cNvSpPr>
          <p:nvPr>
            <p:ph type="dt" sz="half" idx="10"/>
          </p:nvPr>
        </p:nvSpPr>
        <p:spPr/>
        <p:txBody>
          <a:bodyPr/>
          <a:lstStyle/>
          <a:p>
            <a:fld id="{5A1E55F3-F311-7743-8C47-219922976C97}" type="datetime1">
              <a:rPr lang="en-US" smtClean="0"/>
              <a:t>3/30/2018</a:t>
            </a:fld>
            <a:endParaRPr lang="en-US"/>
          </a:p>
        </p:txBody>
      </p:sp>
      <p:sp>
        <p:nvSpPr>
          <p:cNvPr id="10" name="Footer Placeholder 9"/>
          <p:cNvSpPr>
            <a:spLocks noGrp="1"/>
          </p:cNvSpPr>
          <p:nvPr>
            <p:ph type="ftr" sz="quarter" idx="11"/>
          </p:nvPr>
        </p:nvSpPr>
        <p:spPr/>
        <p:txBody>
          <a:bodyPr/>
          <a:lstStyle/>
          <a:p>
            <a:r>
              <a:rPr lang="en-US"/>
              <a:t>Jure Leskovec, Stanford CS246: Mining Massive Datasets</a:t>
            </a:r>
          </a:p>
        </p:txBody>
      </p:sp>
      <p:sp>
        <p:nvSpPr>
          <p:cNvPr id="11" name="Slide Number Placeholder 10"/>
          <p:cNvSpPr>
            <a:spLocks noGrp="1"/>
          </p:cNvSpPr>
          <p:nvPr>
            <p:ph type="sldNum" sz="quarter" idx="12"/>
          </p:nvPr>
        </p:nvSpPr>
        <p:spPr/>
        <p:txBody>
          <a:bodyPr/>
          <a:lstStyle/>
          <a:p>
            <a:fld id="{19B12225-5612-419B-A8D5-4B8EEE4C217E}" type="slidenum">
              <a:rPr lang="en-US" smtClean="0"/>
              <a:pPr/>
              <a:t>5</a:t>
            </a:fld>
            <a:endParaRPr lang="en-US"/>
          </a:p>
        </p:txBody>
      </p:sp>
      <p:grpSp>
        <p:nvGrpSpPr>
          <p:cNvPr id="14" name="Group 8"/>
          <p:cNvGrpSpPr/>
          <p:nvPr/>
        </p:nvGrpSpPr>
        <p:grpSpPr>
          <a:xfrm>
            <a:off x="8077200" y="60949"/>
            <a:ext cx="990600" cy="929652"/>
            <a:chOff x="0" y="0"/>
            <a:chExt cx="3246766" cy="3246750"/>
          </a:xfrm>
        </p:grpSpPr>
        <p:sp>
          <p:nvSpPr>
            <p:cNvPr id="15" name="Shape 6"/>
            <p:cNvSpPr/>
            <p:nvPr/>
          </p:nvSpPr>
          <p:spPr>
            <a:xfrm>
              <a:off x="0" y="0"/>
              <a:ext cx="3246766" cy="3246750"/>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path>
              </a:pathLst>
            </a:custGeom>
            <a:solidFill>
              <a:srgbClr val="FFFFFF"/>
            </a:solidFill>
            <a:ln w="3175" cap="flat">
              <a:noFill/>
              <a:miter lim="400000"/>
            </a:ln>
            <a:effectLst/>
          </p:spPr>
          <p:txBody>
            <a:bodyPr wrap="square" lIns="28575" tIns="28575" rIns="28575" bIns="28575" numCol="1" anchor="ctr">
              <a:noAutofit/>
            </a:bodyPr>
            <a:lstStyle/>
            <a:p>
              <a:pPr algn="ctr" defTabSz="192847">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250"/>
            </a:p>
          </p:txBody>
        </p:sp>
        <p:sp>
          <p:nvSpPr>
            <p:cNvPr id="16" name="Shape 7"/>
            <p:cNvSpPr/>
            <p:nvPr/>
          </p:nvSpPr>
          <p:spPr>
            <a:xfrm>
              <a:off x="158522" y="158522"/>
              <a:ext cx="2991362" cy="29419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835"/>
                    <a:pt x="0" y="10800"/>
                  </a:cubicBezTo>
                  <a:cubicBezTo>
                    <a:pt x="0" y="15375"/>
                    <a:pt x="2847" y="19283"/>
                    <a:pt x="6864" y="20857"/>
                  </a:cubicBezTo>
                  <a:cubicBezTo>
                    <a:pt x="6770" y="20002"/>
                    <a:pt x="6684" y="18692"/>
                    <a:pt x="6902" y="17759"/>
                  </a:cubicBezTo>
                  <a:cubicBezTo>
                    <a:pt x="7098" y="16916"/>
                    <a:pt x="8168" y="12391"/>
                    <a:pt x="8168" y="12391"/>
                  </a:cubicBezTo>
                  <a:cubicBezTo>
                    <a:pt x="8168" y="12391"/>
                    <a:pt x="7845" y="11744"/>
                    <a:pt x="7845" y="10787"/>
                  </a:cubicBezTo>
                  <a:cubicBezTo>
                    <a:pt x="7845" y="9285"/>
                    <a:pt x="8715" y="8164"/>
                    <a:pt x="9799" y="8164"/>
                  </a:cubicBezTo>
                  <a:cubicBezTo>
                    <a:pt x="10721" y="8164"/>
                    <a:pt x="11166" y="8856"/>
                    <a:pt x="11166" y="9686"/>
                  </a:cubicBezTo>
                  <a:cubicBezTo>
                    <a:pt x="11166" y="10612"/>
                    <a:pt x="10576" y="11998"/>
                    <a:pt x="10271" y="13281"/>
                  </a:cubicBezTo>
                  <a:cubicBezTo>
                    <a:pt x="10017" y="14356"/>
                    <a:pt x="10810" y="15233"/>
                    <a:pt x="11871" y="15233"/>
                  </a:cubicBezTo>
                  <a:cubicBezTo>
                    <a:pt x="13790" y="15233"/>
                    <a:pt x="15266" y="13209"/>
                    <a:pt x="15266" y="10287"/>
                  </a:cubicBezTo>
                  <a:cubicBezTo>
                    <a:pt x="15266" y="7702"/>
                    <a:pt x="13407" y="5894"/>
                    <a:pt x="10754" y="5894"/>
                  </a:cubicBezTo>
                  <a:cubicBezTo>
                    <a:pt x="7681" y="5894"/>
                    <a:pt x="5878" y="8199"/>
                    <a:pt x="5878" y="10581"/>
                  </a:cubicBezTo>
                  <a:cubicBezTo>
                    <a:pt x="5878" y="11509"/>
                    <a:pt x="6235" y="12504"/>
                    <a:pt x="6681" y="13045"/>
                  </a:cubicBezTo>
                  <a:cubicBezTo>
                    <a:pt x="6770" y="13152"/>
                    <a:pt x="6783" y="13246"/>
                    <a:pt x="6756" y="13355"/>
                  </a:cubicBezTo>
                  <a:cubicBezTo>
                    <a:pt x="6674" y="13696"/>
                    <a:pt x="6492" y="14430"/>
                    <a:pt x="6456" y="14580"/>
                  </a:cubicBezTo>
                  <a:cubicBezTo>
                    <a:pt x="6409" y="14777"/>
                    <a:pt x="6300" y="14819"/>
                    <a:pt x="6095" y="14724"/>
                  </a:cubicBezTo>
                  <a:cubicBezTo>
                    <a:pt x="4746" y="14096"/>
                    <a:pt x="3903" y="12124"/>
                    <a:pt x="3903" y="10540"/>
                  </a:cubicBezTo>
                  <a:cubicBezTo>
                    <a:pt x="3903" y="7133"/>
                    <a:pt x="6378" y="4005"/>
                    <a:pt x="11039" y="4005"/>
                  </a:cubicBezTo>
                  <a:cubicBezTo>
                    <a:pt x="14785" y="4005"/>
                    <a:pt x="17697" y="6674"/>
                    <a:pt x="17697" y="10242"/>
                  </a:cubicBezTo>
                  <a:cubicBezTo>
                    <a:pt x="17697" y="13964"/>
                    <a:pt x="15350" y="16960"/>
                    <a:pt x="12093" y="16960"/>
                  </a:cubicBezTo>
                  <a:cubicBezTo>
                    <a:pt x="10998" y="16960"/>
                    <a:pt x="9970" y="16391"/>
                    <a:pt x="9617" y="15720"/>
                  </a:cubicBezTo>
                  <a:cubicBezTo>
                    <a:pt x="9617" y="15720"/>
                    <a:pt x="9076" y="17782"/>
                    <a:pt x="8945" y="18287"/>
                  </a:cubicBezTo>
                  <a:cubicBezTo>
                    <a:pt x="8701" y="19225"/>
                    <a:pt x="8043" y="20401"/>
                    <a:pt x="7602" y="21118"/>
                  </a:cubicBezTo>
                  <a:cubicBezTo>
                    <a:pt x="8613" y="21431"/>
                    <a:pt x="9687" y="21600"/>
                    <a:pt x="10800" y="21600"/>
                  </a:cubicBezTo>
                  <a:cubicBezTo>
                    <a:pt x="16765" y="21600"/>
                    <a:pt x="21600" y="16765"/>
                    <a:pt x="21600" y="10800"/>
                  </a:cubicBezTo>
                  <a:cubicBezTo>
                    <a:pt x="21600" y="4835"/>
                    <a:pt x="16765" y="0"/>
                    <a:pt x="10800" y="0"/>
                  </a:cubicBezTo>
                  <a:close/>
                </a:path>
              </a:pathLst>
            </a:custGeom>
            <a:solidFill>
              <a:srgbClr val="BD081C"/>
            </a:solidFill>
            <a:ln w="3175" cap="flat">
              <a:noFill/>
              <a:miter lim="400000"/>
            </a:ln>
            <a:effectLst/>
          </p:spPr>
          <p:txBody>
            <a:bodyPr wrap="square" lIns="28575" tIns="28575" rIns="28575" bIns="28575" numCol="1" anchor="ctr">
              <a:noAutofit/>
            </a:bodyPr>
            <a:lstStyle/>
            <a:p>
              <a:pPr lvl="0" algn="ctr">
                <a:defRPr>
                  <a:solidFill>
                    <a:srgbClr val="FFFFFF"/>
                  </a:solidFill>
                </a:defRPr>
              </a:pPr>
              <a:endParaRPr sz="1500"/>
            </a:p>
          </p:txBody>
        </p:sp>
      </p:grpSp>
    </p:spTree>
    <p:extLst>
      <p:ext uri="{BB962C8B-B14F-4D97-AF65-F5344CB8AC3E}">
        <p14:creationId xmlns:p14="http://schemas.microsoft.com/office/powerpoint/2010/main" val="569759699"/>
      </p:ext>
    </p:extLst>
  </p:cSld>
  <p:clrMapOvr>
    <a:masterClrMapping/>
  </p:clrMapOvr>
  <mc:AlternateContent xmlns:mc="http://schemas.openxmlformats.org/markup-compatibility/2006" xmlns:p14="http://schemas.microsoft.com/office/powerpoint/2010/main">
    <mc:Choice Requires="p14">
      <p:transition>
        <p:dissolve/>
      </p:transition>
    </mc:Choice>
    <mc:Fallback xmlns="">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3014"/>
                </p:tgtEl>
              </p:cMediaNode>
            </p:video>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457200" y="76200"/>
            <a:ext cx="8686800" cy="987552"/>
          </a:xfrm>
        </p:spPr>
        <p:txBody>
          <a:bodyPr>
            <a:normAutofit/>
          </a:bodyPr>
          <a:lstStyle/>
          <a:p>
            <a:r>
              <a:rPr lang="en-US" dirty="0"/>
              <a:t>What </a:t>
            </a:r>
            <a:r>
              <a:rPr lang="en-US" i="1" dirty="0"/>
              <a:t>b</a:t>
            </a:r>
            <a:r>
              <a:rPr lang="en-US" dirty="0"/>
              <a:t>  Bands of </a:t>
            </a:r>
            <a:r>
              <a:rPr lang="en-US" i="1" dirty="0"/>
              <a:t>r</a:t>
            </a:r>
            <a:r>
              <a:rPr lang="en-US" dirty="0"/>
              <a:t>  Rows Gives You</a:t>
            </a:r>
          </a:p>
        </p:txBody>
      </p:sp>
      <p:sp>
        <p:nvSpPr>
          <p:cNvPr id="21507" name="Rectangle 3"/>
          <p:cNvSpPr>
            <a:spLocks noChangeArrowheads="1"/>
          </p:cNvSpPr>
          <p:nvPr/>
        </p:nvSpPr>
        <p:spPr bwMode="auto">
          <a:xfrm>
            <a:off x="2362200" y="1828800"/>
            <a:ext cx="4267200" cy="3581400"/>
          </a:xfrm>
          <a:prstGeom prst="rect">
            <a:avLst/>
          </a:prstGeom>
          <a:noFill/>
          <a:ln w="9525">
            <a:solidFill>
              <a:schemeClr val="tx1"/>
            </a:solidFill>
            <a:miter lim="800000"/>
            <a:headEnd/>
            <a:tailEnd/>
          </a:ln>
        </p:spPr>
        <p:txBody>
          <a:bodyPr wrap="none" anchor="ctr"/>
          <a:lstStyle/>
          <a:p>
            <a:endParaRPr lang="en-US"/>
          </a:p>
        </p:txBody>
      </p:sp>
      <p:sp>
        <p:nvSpPr>
          <p:cNvPr id="21513" name="Line 9"/>
          <p:cNvSpPr>
            <a:spLocks noChangeShapeType="1"/>
          </p:cNvSpPr>
          <p:nvPr/>
        </p:nvSpPr>
        <p:spPr bwMode="auto">
          <a:xfrm flipV="1">
            <a:off x="2362200" y="5334000"/>
            <a:ext cx="2057400" cy="76200"/>
          </a:xfrm>
          <a:prstGeom prst="line">
            <a:avLst/>
          </a:prstGeom>
          <a:noFill/>
          <a:ln w="25400">
            <a:solidFill>
              <a:srgbClr val="FF0000"/>
            </a:solidFill>
            <a:round/>
            <a:headEnd/>
            <a:tailEnd/>
          </a:ln>
        </p:spPr>
        <p:txBody>
          <a:bodyPr/>
          <a:lstStyle/>
          <a:p>
            <a:endParaRPr lang="en-US"/>
          </a:p>
        </p:txBody>
      </p:sp>
      <p:sp>
        <p:nvSpPr>
          <p:cNvPr id="21514" name="Freeform 10"/>
          <p:cNvSpPr>
            <a:spLocks/>
          </p:cNvSpPr>
          <p:nvPr/>
        </p:nvSpPr>
        <p:spPr bwMode="auto">
          <a:xfrm>
            <a:off x="4419600" y="5105400"/>
            <a:ext cx="88900" cy="228600"/>
          </a:xfrm>
          <a:custGeom>
            <a:avLst/>
            <a:gdLst>
              <a:gd name="T0" fmla="*/ 0 w 56"/>
              <a:gd name="T1" fmla="*/ 144 h 144"/>
              <a:gd name="T2" fmla="*/ 48 w 56"/>
              <a:gd name="T3" fmla="*/ 96 h 144"/>
              <a:gd name="T4" fmla="*/ 48 w 56"/>
              <a:gd name="T5" fmla="*/ 0 h 144"/>
              <a:gd name="T6" fmla="*/ 0 60000 65536"/>
              <a:gd name="T7" fmla="*/ 0 60000 65536"/>
              <a:gd name="T8" fmla="*/ 0 60000 65536"/>
              <a:gd name="T9" fmla="*/ 0 w 56"/>
              <a:gd name="T10" fmla="*/ 0 h 144"/>
              <a:gd name="T11" fmla="*/ 56 w 56"/>
              <a:gd name="T12" fmla="*/ 144 h 144"/>
            </a:gdLst>
            <a:ahLst/>
            <a:cxnLst>
              <a:cxn ang="T6">
                <a:pos x="T0" y="T1"/>
              </a:cxn>
              <a:cxn ang="T7">
                <a:pos x="T2" y="T3"/>
              </a:cxn>
              <a:cxn ang="T8">
                <a:pos x="T4" y="T5"/>
              </a:cxn>
            </a:cxnLst>
            <a:rect l="T9" t="T10" r="T11" b="T12"/>
            <a:pathLst>
              <a:path w="56" h="144">
                <a:moveTo>
                  <a:pt x="0" y="144"/>
                </a:moveTo>
                <a:cubicBezTo>
                  <a:pt x="20" y="132"/>
                  <a:pt x="40" y="120"/>
                  <a:pt x="48" y="96"/>
                </a:cubicBezTo>
                <a:cubicBezTo>
                  <a:pt x="56" y="72"/>
                  <a:pt x="52" y="36"/>
                  <a:pt x="48" y="0"/>
                </a:cubicBezTo>
              </a:path>
            </a:pathLst>
          </a:custGeom>
          <a:noFill/>
          <a:ln w="25400">
            <a:solidFill>
              <a:srgbClr val="FF0000"/>
            </a:solidFill>
            <a:round/>
            <a:headEnd/>
            <a:tailEnd/>
          </a:ln>
        </p:spPr>
        <p:txBody>
          <a:bodyPr/>
          <a:lstStyle/>
          <a:p>
            <a:endParaRPr lang="en-US"/>
          </a:p>
        </p:txBody>
      </p:sp>
      <p:sp>
        <p:nvSpPr>
          <p:cNvPr id="21515" name="Line 11"/>
          <p:cNvSpPr>
            <a:spLocks noChangeShapeType="1"/>
          </p:cNvSpPr>
          <p:nvPr/>
        </p:nvSpPr>
        <p:spPr bwMode="auto">
          <a:xfrm flipV="1">
            <a:off x="4495800" y="2057400"/>
            <a:ext cx="76200" cy="3048000"/>
          </a:xfrm>
          <a:prstGeom prst="line">
            <a:avLst/>
          </a:prstGeom>
          <a:noFill/>
          <a:ln w="25400">
            <a:solidFill>
              <a:srgbClr val="FF0000"/>
            </a:solidFill>
            <a:round/>
            <a:headEnd/>
            <a:tailEnd/>
          </a:ln>
        </p:spPr>
        <p:txBody>
          <a:bodyPr/>
          <a:lstStyle/>
          <a:p>
            <a:endParaRPr lang="en-US"/>
          </a:p>
        </p:txBody>
      </p:sp>
      <p:sp>
        <p:nvSpPr>
          <p:cNvPr id="21516" name="Freeform 12"/>
          <p:cNvSpPr>
            <a:spLocks/>
          </p:cNvSpPr>
          <p:nvPr/>
        </p:nvSpPr>
        <p:spPr bwMode="auto">
          <a:xfrm>
            <a:off x="4572000" y="1879600"/>
            <a:ext cx="152400" cy="177800"/>
          </a:xfrm>
          <a:custGeom>
            <a:avLst/>
            <a:gdLst>
              <a:gd name="T0" fmla="*/ 0 w 96"/>
              <a:gd name="T1" fmla="*/ 112 h 112"/>
              <a:gd name="T2" fmla="*/ 48 w 96"/>
              <a:gd name="T3" fmla="*/ 16 h 112"/>
              <a:gd name="T4" fmla="*/ 96 w 96"/>
              <a:gd name="T5" fmla="*/ 16 h 112"/>
              <a:gd name="T6" fmla="*/ 0 60000 65536"/>
              <a:gd name="T7" fmla="*/ 0 60000 65536"/>
              <a:gd name="T8" fmla="*/ 0 60000 65536"/>
              <a:gd name="T9" fmla="*/ 0 w 96"/>
              <a:gd name="T10" fmla="*/ 0 h 112"/>
              <a:gd name="T11" fmla="*/ 96 w 96"/>
              <a:gd name="T12" fmla="*/ 112 h 112"/>
            </a:gdLst>
            <a:ahLst/>
            <a:cxnLst>
              <a:cxn ang="T6">
                <a:pos x="T0" y="T1"/>
              </a:cxn>
              <a:cxn ang="T7">
                <a:pos x="T2" y="T3"/>
              </a:cxn>
              <a:cxn ang="T8">
                <a:pos x="T4" y="T5"/>
              </a:cxn>
            </a:cxnLst>
            <a:rect l="T9" t="T10" r="T11" b="T12"/>
            <a:pathLst>
              <a:path w="96" h="112">
                <a:moveTo>
                  <a:pt x="0" y="112"/>
                </a:moveTo>
                <a:cubicBezTo>
                  <a:pt x="16" y="72"/>
                  <a:pt x="32" y="32"/>
                  <a:pt x="48" y="16"/>
                </a:cubicBezTo>
                <a:cubicBezTo>
                  <a:pt x="64" y="0"/>
                  <a:pt x="80" y="8"/>
                  <a:pt x="96" y="16"/>
                </a:cubicBezTo>
              </a:path>
            </a:pathLst>
          </a:custGeom>
          <a:noFill/>
          <a:ln w="25400">
            <a:solidFill>
              <a:srgbClr val="FF0000"/>
            </a:solidFill>
            <a:round/>
            <a:headEnd/>
            <a:tailEnd/>
          </a:ln>
        </p:spPr>
        <p:txBody>
          <a:bodyPr/>
          <a:lstStyle/>
          <a:p>
            <a:endParaRPr lang="en-US"/>
          </a:p>
        </p:txBody>
      </p:sp>
      <p:sp>
        <p:nvSpPr>
          <p:cNvPr id="21517" name="Line 13"/>
          <p:cNvSpPr>
            <a:spLocks noChangeShapeType="1"/>
          </p:cNvSpPr>
          <p:nvPr/>
        </p:nvSpPr>
        <p:spPr bwMode="auto">
          <a:xfrm flipV="1">
            <a:off x="4724400" y="1828800"/>
            <a:ext cx="1905000" cy="76200"/>
          </a:xfrm>
          <a:prstGeom prst="line">
            <a:avLst/>
          </a:prstGeom>
          <a:noFill/>
          <a:ln w="25400">
            <a:solidFill>
              <a:srgbClr val="FF0000"/>
            </a:solidFill>
            <a:round/>
            <a:headEnd/>
            <a:tailEnd/>
          </a:ln>
        </p:spPr>
        <p:txBody>
          <a:bodyPr/>
          <a:lstStyle/>
          <a:p>
            <a:endParaRPr lang="en-US"/>
          </a:p>
        </p:txBody>
      </p:sp>
      <p:grpSp>
        <p:nvGrpSpPr>
          <p:cNvPr id="2" name="Group 14"/>
          <p:cNvGrpSpPr>
            <a:grpSpLocks/>
          </p:cNvGrpSpPr>
          <p:nvPr/>
        </p:nvGrpSpPr>
        <p:grpSpPr bwMode="auto">
          <a:xfrm>
            <a:off x="7740650" y="3409952"/>
            <a:ext cx="1327150" cy="2228851"/>
            <a:chOff x="4866" y="2169"/>
            <a:chExt cx="836" cy="1404"/>
          </a:xfrm>
        </p:grpSpPr>
        <p:sp>
          <p:nvSpPr>
            <p:cNvPr id="21535" name="Text Box 15"/>
            <p:cNvSpPr txBox="1">
              <a:spLocks noChangeArrowheads="1"/>
            </p:cNvSpPr>
            <p:nvPr/>
          </p:nvSpPr>
          <p:spPr bwMode="auto">
            <a:xfrm>
              <a:off x="4866" y="2169"/>
              <a:ext cx="349" cy="291"/>
            </a:xfrm>
            <a:prstGeom prst="rect">
              <a:avLst/>
            </a:prstGeom>
            <a:noFill/>
            <a:ln w="9525">
              <a:noFill/>
              <a:miter lim="800000"/>
              <a:headEnd/>
              <a:tailEnd/>
            </a:ln>
          </p:spPr>
          <p:txBody>
            <a:bodyPr wrap="none">
              <a:spAutoFit/>
            </a:bodyPr>
            <a:lstStyle/>
            <a:p>
              <a:pPr eaLnBrk="0" hangingPunct="0"/>
              <a:r>
                <a:rPr lang="en-US" sz="2400" b="1" i="1" dirty="0">
                  <a:latin typeface="Tahoma" pitchFamily="34" charset="0"/>
                </a:rPr>
                <a:t>t</a:t>
              </a:r>
              <a:r>
                <a:rPr lang="en-US" sz="2400" b="1" dirty="0">
                  <a:latin typeface="Tahoma" pitchFamily="34" charset="0"/>
                </a:rPr>
                <a:t> </a:t>
              </a:r>
              <a:r>
                <a:rPr lang="en-US" sz="2400" b="1" i="1" baseline="30000" dirty="0">
                  <a:latin typeface="Tahoma" pitchFamily="34" charset="0"/>
                </a:rPr>
                <a:t>r </a:t>
              </a:r>
            </a:p>
          </p:txBody>
        </p:sp>
        <p:sp>
          <p:nvSpPr>
            <p:cNvPr id="21536" name="Text Box 16"/>
            <p:cNvSpPr txBox="1">
              <a:spLocks noChangeArrowheads="1"/>
            </p:cNvSpPr>
            <p:nvPr/>
          </p:nvSpPr>
          <p:spPr bwMode="auto">
            <a:xfrm>
              <a:off x="4980" y="2996"/>
              <a:ext cx="722" cy="577"/>
            </a:xfrm>
            <a:prstGeom prst="rect">
              <a:avLst/>
            </a:prstGeom>
            <a:noFill/>
            <a:ln w="9525">
              <a:noFill/>
              <a:miter lim="800000"/>
              <a:headEnd/>
              <a:tailEnd/>
            </a:ln>
          </p:spPr>
          <p:txBody>
            <a:bodyPr wrap="none">
              <a:spAutoFit/>
            </a:bodyPr>
            <a:lstStyle/>
            <a:p>
              <a:pPr eaLnBrk="0" hangingPunct="0"/>
              <a:r>
                <a:rPr lang="en-US" dirty="0">
                  <a:solidFill>
                    <a:srgbClr val="008000"/>
                  </a:solidFill>
                  <a:latin typeface="Tahoma" pitchFamily="34" charset="0"/>
                </a:rPr>
                <a:t>All rows</a:t>
              </a:r>
            </a:p>
            <a:p>
              <a:pPr eaLnBrk="0" hangingPunct="0"/>
              <a:r>
                <a:rPr lang="en-US" dirty="0">
                  <a:solidFill>
                    <a:srgbClr val="008000"/>
                  </a:solidFill>
                  <a:latin typeface="Tahoma" pitchFamily="34" charset="0"/>
                </a:rPr>
                <a:t>of a band</a:t>
              </a:r>
            </a:p>
            <a:p>
              <a:pPr eaLnBrk="0" hangingPunct="0"/>
              <a:r>
                <a:rPr lang="en-US" dirty="0">
                  <a:solidFill>
                    <a:srgbClr val="008000"/>
                  </a:solidFill>
                  <a:latin typeface="Tahoma" pitchFamily="34" charset="0"/>
                </a:rPr>
                <a:t>are equal</a:t>
              </a:r>
            </a:p>
          </p:txBody>
        </p:sp>
        <p:sp>
          <p:nvSpPr>
            <p:cNvPr id="21537" name="Line 17"/>
            <p:cNvSpPr>
              <a:spLocks noChangeShapeType="1"/>
            </p:cNvSpPr>
            <p:nvPr/>
          </p:nvSpPr>
          <p:spPr bwMode="auto">
            <a:xfrm flipH="1" flipV="1">
              <a:off x="4992" y="2425"/>
              <a:ext cx="192" cy="624"/>
            </a:xfrm>
            <a:prstGeom prst="line">
              <a:avLst/>
            </a:prstGeom>
            <a:noFill/>
            <a:ln w="9525">
              <a:solidFill>
                <a:schemeClr val="tx1"/>
              </a:solidFill>
              <a:round/>
              <a:headEnd/>
              <a:tailEnd type="triangle" w="med" len="med"/>
            </a:ln>
          </p:spPr>
          <p:txBody>
            <a:bodyPr/>
            <a:lstStyle/>
            <a:p>
              <a:endParaRPr lang="en-US"/>
            </a:p>
          </p:txBody>
        </p:sp>
      </p:grpSp>
      <p:grpSp>
        <p:nvGrpSpPr>
          <p:cNvPr id="3" name="Group 18"/>
          <p:cNvGrpSpPr>
            <a:grpSpLocks/>
          </p:cNvGrpSpPr>
          <p:nvPr/>
        </p:nvGrpSpPr>
        <p:grpSpPr bwMode="auto">
          <a:xfrm>
            <a:off x="6613527" y="3398838"/>
            <a:ext cx="1308101" cy="2425700"/>
            <a:chOff x="4166" y="2141"/>
            <a:chExt cx="824" cy="1528"/>
          </a:xfrm>
        </p:grpSpPr>
        <p:sp>
          <p:nvSpPr>
            <p:cNvPr id="21532" name="Text Box 19"/>
            <p:cNvSpPr txBox="1">
              <a:spLocks noChangeArrowheads="1"/>
            </p:cNvSpPr>
            <p:nvPr/>
          </p:nvSpPr>
          <p:spPr bwMode="auto">
            <a:xfrm>
              <a:off x="4610" y="2141"/>
              <a:ext cx="380" cy="291"/>
            </a:xfrm>
            <a:prstGeom prst="rect">
              <a:avLst/>
            </a:prstGeom>
            <a:noFill/>
            <a:ln w="9525">
              <a:noFill/>
              <a:miter lim="800000"/>
              <a:headEnd/>
              <a:tailEnd/>
            </a:ln>
          </p:spPr>
          <p:txBody>
            <a:bodyPr wrap="none">
              <a:spAutoFit/>
            </a:bodyPr>
            <a:lstStyle/>
            <a:p>
              <a:pPr eaLnBrk="0" hangingPunct="0"/>
              <a:r>
                <a:rPr lang="en-US" sz="2400" b="1" dirty="0">
                  <a:latin typeface="Tahoma" pitchFamily="34" charset="0"/>
                </a:rPr>
                <a:t>1 -</a:t>
              </a:r>
            </a:p>
          </p:txBody>
        </p:sp>
        <p:sp>
          <p:nvSpPr>
            <p:cNvPr id="21533" name="Text Box 20"/>
            <p:cNvSpPr txBox="1">
              <a:spLocks noChangeArrowheads="1"/>
            </p:cNvSpPr>
            <p:nvPr/>
          </p:nvSpPr>
          <p:spPr bwMode="auto">
            <a:xfrm>
              <a:off x="4166" y="3092"/>
              <a:ext cx="753" cy="577"/>
            </a:xfrm>
            <a:prstGeom prst="rect">
              <a:avLst/>
            </a:prstGeom>
            <a:noFill/>
            <a:ln w="9525">
              <a:noFill/>
              <a:miter lim="800000"/>
              <a:headEnd/>
              <a:tailEnd/>
            </a:ln>
          </p:spPr>
          <p:txBody>
            <a:bodyPr wrap="none">
              <a:spAutoFit/>
            </a:bodyPr>
            <a:lstStyle/>
            <a:p>
              <a:pPr eaLnBrk="0" hangingPunct="0"/>
              <a:r>
                <a:rPr lang="en-US" dirty="0">
                  <a:solidFill>
                    <a:srgbClr val="008000"/>
                  </a:solidFill>
                  <a:latin typeface="Tahoma" pitchFamily="34" charset="0"/>
                </a:rPr>
                <a:t>Some row</a:t>
              </a:r>
            </a:p>
            <a:p>
              <a:pPr eaLnBrk="0" hangingPunct="0"/>
              <a:r>
                <a:rPr lang="en-US" dirty="0">
                  <a:solidFill>
                    <a:srgbClr val="008000"/>
                  </a:solidFill>
                  <a:latin typeface="Tahoma" pitchFamily="34" charset="0"/>
                </a:rPr>
                <a:t>of a band</a:t>
              </a:r>
            </a:p>
            <a:p>
              <a:pPr eaLnBrk="0" hangingPunct="0"/>
              <a:r>
                <a:rPr lang="en-US" dirty="0">
                  <a:solidFill>
                    <a:srgbClr val="008000"/>
                  </a:solidFill>
                  <a:latin typeface="Tahoma" pitchFamily="34" charset="0"/>
                </a:rPr>
                <a:t>unequal</a:t>
              </a:r>
            </a:p>
          </p:txBody>
        </p:sp>
        <p:sp>
          <p:nvSpPr>
            <p:cNvPr id="21534" name="Line 21"/>
            <p:cNvSpPr>
              <a:spLocks noChangeShapeType="1"/>
            </p:cNvSpPr>
            <p:nvPr/>
          </p:nvSpPr>
          <p:spPr bwMode="auto">
            <a:xfrm flipV="1">
              <a:off x="4512" y="2421"/>
              <a:ext cx="336" cy="651"/>
            </a:xfrm>
            <a:prstGeom prst="line">
              <a:avLst/>
            </a:prstGeom>
            <a:noFill/>
            <a:ln w="9525">
              <a:solidFill>
                <a:schemeClr val="tx1"/>
              </a:solidFill>
              <a:round/>
              <a:headEnd/>
              <a:tailEnd type="triangle" w="med" len="med"/>
            </a:ln>
          </p:spPr>
          <p:txBody>
            <a:bodyPr/>
            <a:lstStyle/>
            <a:p>
              <a:endParaRPr lang="en-US"/>
            </a:p>
          </p:txBody>
        </p:sp>
      </p:grpSp>
      <p:grpSp>
        <p:nvGrpSpPr>
          <p:cNvPr id="4" name="Group 22"/>
          <p:cNvGrpSpPr>
            <a:grpSpLocks/>
          </p:cNvGrpSpPr>
          <p:nvPr/>
        </p:nvGrpSpPr>
        <p:grpSpPr bwMode="auto">
          <a:xfrm>
            <a:off x="7223125" y="1752600"/>
            <a:ext cx="1812925" cy="2095501"/>
            <a:chOff x="4550" y="1104"/>
            <a:chExt cx="1142" cy="1320"/>
          </a:xfrm>
        </p:grpSpPr>
        <p:sp>
          <p:nvSpPr>
            <p:cNvPr id="21528" name="Text Box 23"/>
            <p:cNvSpPr txBox="1">
              <a:spLocks noChangeArrowheads="1"/>
            </p:cNvSpPr>
            <p:nvPr/>
          </p:nvSpPr>
          <p:spPr bwMode="auto">
            <a:xfrm>
              <a:off x="4550" y="2133"/>
              <a:ext cx="204" cy="291"/>
            </a:xfrm>
            <a:prstGeom prst="rect">
              <a:avLst/>
            </a:prstGeom>
            <a:noFill/>
            <a:ln w="9525">
              <a:noFill/>
              <a:miter lim="800000"/>
              <a:headEnd/>
              <a:tailEnd/>
            </a:ln>
          </p:spPr>
          <p:txBody>
            <a:bodyPr wrap="none">
              <a:spAutoFit/>
            </a:bodyPr>
            <a:lstStyle/>
            <a:p>
              <a:pPr eaLnBrk="0" hangingPunct="0"/>
              <a:r>
                <a:rPr lang="en-US" sz="2400" b="1" dirty="0">
                  <a:latin typeface="Tahoma" pitchFamily="34" charset="0"/>
                </a:rPr>
                <a:t>(</a:t>
              </a:r>
            </a:p>
          </p:txBody>
        </p:sp>
        <p:sp>
          <p:nvSpPr>
            <p:cNvPr id="21529" name="Text Box 24"/>
            <p:cNvSpPr txBox="1">
              <a:spLocks noChangeArrowheads="1"/>
            </p:cNvSpPr>
            <p:nvPr/>
          </p:nvSpPr>
          <p:spPr bwMode="auto">
            <a:xfrm>
              <a:off x="5078" y="2133"/>
              <a:ext cx="324" cy="291"/>
            </a:xfrm>
            <a:prstGeom prst="rect">
              <a:avLst/>
            </a:prstGeom>
            <a:noFill/>
            <a:ln w="9525">
              <a:noFill/>
              <a:miter lim="800000"/>
              <a:headEnd/>
              <a:tailEnd/>
            </a:ln>
          </p:spPr>
          <p:txBody>
            <a:bodyPr wrap="none">
              <a:spAutoFit/>
            </a:bodyPr>
            <a:lstStyle/>
            <a:p>
              <a:pPr eaLnBrk="0" hangingPunct="0"/>
              <a:r>
                <a:rPr lang="en-US" sz="2400" b="1" dirty="0">
                  <a:latin typeface="Tahoma" pitchFamily="34" charset="0"/>
                </a:rPr>
                <a:t>)</a:t>
              </a:r>
              <a:r>
                <a:rPr lang="en-US" sz="2400" b="1" i="1" baseline="30000" dirty="0">
                  <a:latin typeface="Tahoma" pitchFamily="34" charset="0"/>
                </a:rPr>
                <a:t>b </a:t>
              </a:r>
            </a:p>
          </p:txBody>
        </p:sp>
        <p:sp>
          <p:nvSpPr>
            <p:cNvPr id="21530" name="Text Box 25"/>
            <p:cNvSpPr txBox="1">
              <a:spLocks noChangeArrowheads="1"/>
            </p:cNvSpPr>
            <p:nvPr/>
          </p:nvSpPr>
          <p:spPr bwMode="auto">
            <a:xfrm>
              <a:off x="4977" y="1104"/>
              <a:ext cx="715" cy="577"/>
            </a:xfrm>
            <a:prstGeom prst="rect">
              <a:avLst/>
            </a:prstGeom>
            <a:noFill/>
            <a:ln w="9525">
              <a:noFill/>
              <a:miter lim="800000"/>
              <a:headEnd/>
              <a:tailEnd/>
            </a:ln>
          </p:spPr>
          <p:txBody>
            <a:bodyPr wrap="none">
              <a:spAutoFit/>
            </a:bodyPr>
            <a:lstStyle/>
            <a:p>
              <a:pPr eaLnBrk="0" hangingPunct="0"/>
              <a:endParaRPr lang="en-US" dirty="0">
                <a:solidFill>
                  <a:srgbClr val="008000"/>
                </a:solidFill>
                <a:latin typeface="Tahoma" pitchFamily="34" charset="0"/>
              </a:endParaRPr>
            </a:p>
            <a:p>
              <a:pPr eaLnBrk="0" hangingPunct="0"/>
              <a:r>
                <a:rPr lang="en-US" dirty="0">
                  <a:solidFill>
                    <a:srgbClr val="008000"/>
                  </a:solidFill>
                  <a:latin typeface="Tahoma" pitchFamily="34" charset="0"/>
                </a:rPr>
                <a:t>No bands</a:t>
              </a:r>
            </a:p>
            <a:p>
              <a:pPr eaLnBrk="0" hangingPunct="0"/>
              <a:r>
                <a:rPr lang="en-US" dirty="0">
                  <a:solidFill>
                    <a:srgbClr val="008000"/>
                  </a:solidFill>
                  <a:latin typeface="Tahoma" pitchFamily="34" charset="0"/>
                </a:rPr>
                <a:t>identical</a:t>
              </a:r>
            </a:p>
          </p:txBody>
        </p:sp>
        <p:sp>
          <p:nvSpPr>
            <p:cNvPr id="21531" name="Line 26"/>
            <p:cNvSpPr>
              <a:spLocks noChangeShapeType="1"/>
            </p:cNvSpPr>
            <p:nvPr/>
          </p:nvSpPr>
          <p:spPr bwMode="auto">
            <a:xfrm flipH="1">
              <a:off x="5228" y="1680"/>
              <a:ext cx="52" cy="460"/>
            </a:xfrm>
            <a:prstGeom prst="line">
              <a:avLst/>
            </a:prstGeom>
            <a:noFill/>
            <a:ln w="9525">
              <a:solidFill>
                <a:schemeClr val="tx1"/>
              </a:solidFill>
              <a:round/>
              <a:headEnd/>
              <a:tailEnd type="triangle" w="med" len="med"/>
            </a:ln>
          </p:spPr>
          <p:txBody>
            <a:bodyPr/>
            <a:lstStyle/>
            <a:p>
              <a:endParaRPr lang="en-US"/>
            </a:p>
          </p:txBody>
        </p:sp>
      </p:grpSp>
      <p:grpSp>
        <p:nvGrpSpPr>
          <p:cNvPr id="5" name="Group 27"/>
          <p:cNvGrpSpPr>
            <a:grpSpLocks/>
          </p:cNvGrpSpPr>
          <p:nvPr/>
        </p:nvGrpSpPr>
        <p:grpSpPr bwMode="auto">
          <a:xfrm>
            <a:off x="6705600" y="1903413"/>
            <a:ext cx="1128713" cy="1955801"/>
            <a:chOff x="4214" y="1171"/>
            <a:chExt cx="711" cy="1232"/>
          </a:xfrm>
        </p:grpSpPr>
        <p:sp>
          <p:nvSpPr>
            <p:cNvPr id="21525" name="Text Box 28"/>
            <p:cNvSpPr txBox="1">
              <a:spLocks noChangeArrowheads="1"/>
            </p:cNvSpPr>
            <p:nvPr/>
          </p:nvSpPr>
          <p:spPr bwMode="auto">
            <a:xfrm>
              <a:off x="4272" y="2112"/>
              <a:ext cx="380" cy="291"/>
            </a:xfrm>
            <a:prstGeom prst="rect">
              <a:avLst/>
            </a:prstGeom>
            <a:noFill/>
            <a:ln w="9525">
              <a:noFill/>
              <a:miter lim="800000"/>
              <a:headEnd/>
              <a:tailEnd/>
            </a:ln>
          </p:spPr>
          <p:txBody>
            <a:bodyPr wrap="none">
              <a:spAutoFit/>
            </a:bodyPr>
            <a:lstStyle/>
            <a:p>
              <a:pPr eaLnBrk="0" hangingPunct="0"/>
              <a:r>
                <a:rPr lang="en-US" sz="2400" b="1" dirty="0">
                  <a:latin typeface="Tahoma" pitchFamily="34" charset="0"/>
                </a:rPr>
                <a:t>1 -</a:t>
              </a:r>
            </a:p>
          </p:txBody>
        </p:sp>
        <p:sp>
          <p:nvSpPr>
            <p:cNvPr id="21526" name="Text Box 29"/>
            <p:cNvSpPr txBox="1">
              <a:spLocks noChangeArrowheads="1"/>
            </p:cNvSpPr>
            <p:nvPr/>
          </p:nvSpPr>
          <p:spPr bwMode="auto">
            <a:xfrm>
              <a:off x="4214" y="1171"/>
              <a:ext cx="711" cy="577"/>
            </a:xfrm>
            <a:prstGeom prst="rect">
              <a:avLst/>
            </a:prstGeom>
            <a:noFill/>
            <a:ln w="9525">
              <a:noFill/>
              <a:miter lim="800000"/>
              <a:headEnd/>
              <a:tailEnd/>
            </a:ln>
          </p:spPr>
          <p:txBody>
            <a:bodyPr wrap="none">
              <a:spAutoFit/>
            </a:bodyPr>
            <a:lstStyle/>
            <a:p>
              <a:pPr eaLnBrk="0" hangingPunct="0"/>
              <a:r>
                <a:rPr lang="en-US" dirty="0">
                  <a:solidFill>
                    <a:srgbClr val="008000"/>
                  </a:solidFill>
                  <a:latin typeface="Tahoma" pitchFamily="34" charset="0"/>
                </a:rPr>
                <a:t>At least</a:t>
              </a:r>
            </a:p>
            <a:p>
              <a:pPr eaLnBrk="0" hangingPunct="0"/>
              <a:r>
                <a:rPr lang="en-US" dirty="0">
                  <a:solidFill>
                    <a:srgbClr val="008000"/>
                  </a:solidFill>
                  <a:latin typeface="Tahoma" pitchFamily="34" charset="0"/>
                </a:rPr>
                <a:t>one band</a:t>
              </a:r>
            </a:p>
            <a:p>
              <a:pPr eaLnBrk="0" hangingPunct="0"/>
              <a:r>
                <a:rPr lang="en-US" dirty="0">
                  <a:solidFill>
                    <a:srgbClr val="008000"/>
                  </a:solidFill>
                  <a:latin typeface="Tahoma" pitchFamily="34" charset="0"/>
                </a:rPr>
                <a:t>identical</a:t>
              </a:r>
            </a:p>
          </p:txBody>
        </p:sp>
        <p:sp>
          <p:nvSpPr>
            <p:cNvPr id="21527" name="Line 30"/>
            <p:cNvSpPr>
              <a:spLocks noChangeShapeType="1"/>
            </p:cNvSpPr>
            <p:nvPr/>
          </p:nvSpPr>
          <p:spPr bwMode="auto">
            <a:xfrm>
              <a:off x="4483" y="1728"/>
              <a:ext cx="105" cy="308"/>
            </a:xfrm>
            <a:prstGeom prst="line">
              <a:avLst/>
            </a:prstGeom>
            <a:noFill/>
            <a:ln w="9525">
              <a:solidFill>
                <a:schemeClr val="tx1"/>
              </a:solidFill>
              <a:round/>
              <a:headEnd/>
              <a:tailEnd type="triangle" w="med" len="med"/>
            </a:ln>
          </p:spPr>
          <p:txBody>
            <a:bodyPr/>
            <a:lstStyle/>
            <a:p>
              <a:endParaRPr lang="en-US"/>
            </a:p>
          </p:txBody>
        </p:sp>
      </p:grpSp>
      <p:sp>
        <p:nvSpPr>
          <p:cNvPr id="21524" name="Line 33"/>
          <p:cNvSpPr>
            <a:spLocks noChangeShapeType="1"/>
          </p:cNvSpPr>
          <p:nvPr/>
        </p:nvSpPr>
        <p:spPr bwMode="auto">
          <a:xfrm flipH="1">
            <a:off x="4495798" y="3816352"/>
            <a:ext cx="2352673" cy="374648"/>
          </a:xfrm>
          <a:prstGeom prst="line">
            <a:avLst/>
          </a:prstGeom>
          <a:noFill/>
          <a:ln w="9525">
            <a:solidFill>
              <a:schemeClr val="tx1"/>
            </a:solidFill>
            <a:round/>
            <a:headEnd/>
            <a:tailEnd type="triangle" w="med" len="med"/>
          </a:ln>
        </p:spPr>
        <p:txBody>
          <a:bodyPr/>
          <a:lstStyle/>
          <a:p>
            <a:endParaRPr lang="en-US"/>
          </a:p>
        </p:txBody>
      </p:sp>
      <p:sp>
        <p:nvSpPr>
          <p:cNvPr id="35" name="Date Placeholder 34"/>
          <p:cNvSpPr>
            <a:spLocks noGrp="1"/>
          </p:cNvSpPr>
          <p:nvPr>
            <p:ph type="dt" sz="half" idx="10"/>
          </p:nvPr>
        </p:nvSpPr>
        <p:spPr/>
        <p:txBody>
          <a:bodyPr/>
          <a:lstStyle/>
          <a:p>
            <a:fld id="{15BF7738-4048-8648-8A04-BCBDE4651B4C}" type="datetime1">
              <a:rPr lang="en-US" smtClean="0"/>
              <a:t>3/30/2018</a:t>
            </a:fld>
            <a:endParaRPr lang="en-US"/>
          </a:p>
        </p:txBody>
      </p:sp>
      <p:sp>
        <p:nvSpPr>
          <p:cNvPr id="36" name="Slide Number Placeholder 35"/>
          <p:cNvSpPr>
            <a:spLocks noGrp="1"/>
          </p:cNvSpPr>
          <p:nvPr>
            <p:ph type="sldNum" sz="quarter" idx="12"/>
          </p:nvPr>
        </p:nvSpPr>
        <p:spPr/>
        <p:txBody>
          <a:bodyPr/>
          <a:lstStyle/>
          <a:p>
            <a:fld id="{19B12225-5612-419B-A8D5-4B8EEE4C217E}" type="slidenum">
              <a:rPr lang="en-US" smtClean="0"/>
              <a:pPr/>
              <a:t>50</a:t>
            </a:fld>
            <a:endParaRPr lang="en-US"/>
          </a:p>
        </p:txBody>
      </p:sp>
      <p:sp>
        <p:nvSpPr>
          <p:cNvPr id="37" name="Footer Placeholder 36"/>
          <p:cNvSpPr>
            <a:spLocks noGrp="1"/>
          </p:cNvSpPr>
          <p:nvPr>
            <p:ph type="ftr" sz="quarter" idx="11"/>
          </p:nvPr>
        </p:nvSpPr>
        <p:spPr/>
        <p:txBody>
          <a:bodyPr/>
          <a:lstStyle/>
          <a:p>
            <a:r>
              <a:rPr lang="en-US"/>
              <a:t>Jure Leskovec, Stanford CS246: Mining Massive Datasets</a:t>
            </a:r>
          </a:p>
        </p:txBody>
      </p:sp>
      <p:sp>
        <p:nvSpPr>
          <p:cNvPr id="38" name="Text Box 4"/>
          <p:cNvSpPr txBox="1">
            <a:spLocks noChangeArrowheads="1"/>
          </p:cNvSpPr>
          <p:nvPr/>
        </p:nvSpPr>
        <p:spPr bwMode="auto">
          <a:xfrm>
            <a:off x="1678584" y="5562600"/>
            <a:ext cx="4341216" cy="369332"/>
          </a:xfrm>
          <a:prstGeom prst="rect">
            <a:avLst/>
          </a:prstGeom>
          <a:noFill/>
          <a:ln w="9525">
            <a:noFill/>
            <a:miter lim="800000"/>
            <a:headEnd/>
            <a:tailEnd/>
          </a:ln>
        </p:spPr>
        <p:txBody>
          <a:bodyPr wrap="square">
            <a:spAutoFit/>
          </a:bodyPr>
          <a:lstStyle/>
          <a:p>
            <a:pPr algn="ctr" eaLnBrk="0" hangingPunct="0"/>
            <a:r>
              <a:rPr lang="en-US" dirty="0">
                <a:solidFill>
                  <a:srgbClr val="008000"/>
                </a:solidFill>
                <a:latin typeface="Tahoma" pitchFamily="34" charset="0"/>
              </a:rPr>
              <a:t>       Similarity </a:t>
            </a:r>
            <a:r>
              <a:rPr lang="en-US" i="1" dirty="0">
                <a:latin typeface="Tahoma" pitchFamily="34" charset="0"/>
              </a:rPr>
              <a:t>t=</a:t>
            </a:r>
            <a:r>
              <a:rPr lang="en-US" i="1" dirty="0" err="1">
                <a:latin typeface="Tahoma" pitchFamily="34" charset="0"/>
              </a:rPr>
              <a:t>sim</a:t>
            </a:r>
            <a:r>
              <a:rPr lang="en-US" i="1" dirty="0">
                <a:latin typeface="Tahoma" pitchFamily="34" charset="0"/>
              </a:rPr>
              <a:t>(C</a:t>
            </a:r>
            <a:r>
              <a:rPr lang="en-US" i="1" baseline="-25000" dirty="0">
                <a:latin typeface="Tahoma" pitchFamily="34" charset="0"/>
              </a:rPr>
              <a:t>1</a:t>
            </a:r>
            <a:r>
              <a:rPr lang="en-US" i="1" dirty="0">
                <a:latin typeface="Tahoma" pitchFamily="34" charset="0"/>
              </a:rPr>
              <a:t>, C</a:t>
            </a:r>
            <a:r>
              <a:rPr lang="en-US" i="1" baseline="-25000" dirty="0">
                <a:latin typeface="Tahoma" pitchFamily="34" charset="0"/>
              </a:rPr>
              <a:t>2</a:t>
            </a:r>
            <a:r>
              <a:rPr lang="en-US" i="1" dirty="0">
                <a:latin typeface="Tahoma" pitchFamily="34" charset="0"/>
              </a:rPr>
              <a:t>)</a:t>
            </a:r>
            <a:r>
              <a:rPr lang="en-US" dirty="0">
                <a:solidFill>
                  <a:srgbClr val="008000"/>
                </a:solidFill>
                <a:latin typeface="Tahoma" pitchFamily="34" charset="0"/>
              </a:rPr>
              <a:t> of two sets</a:t>
            </a:r>
          </a:p>
        </p:txBody>
      </p:sp>
      <p:sp>
        <p:nvSpPr>
          <p:cNvPr id="39" name="Text Box 5"/>
          <p:cNvSpPr txBox="1">
            <a:spLocks noChangeArrowheads="1"/>
          </p:cNvSpPr>
          <p:nvPr/>
        </p:nvSpPr>
        <p:spPr bwMode="auto">
          <a:xfrm>
            <a:off x="1066800" y="3444081"/>
            <a:ext cx="1238250" cy="915988"/>
          </a:xfrm>
          <a:prstGeom prst="rect">
            <a:avLst/>
          </a:prstGeom>
          <a:noFill/>
          <a:ln w="9525">
            <a:noFill/>
            <a:miter lim="800000"/>
            <a:headEnd/>
            <a:tailEnd/>
          </a:ln>
        </p:spPr>
        <p:txBody>
          <a:bodyPr wrap="none">
            <a:spAutoFit/>
          </a:bodyPr>
          <a:lstStyle/>
          <a:p>
            <a:pPr algn="ctr" eaLnBrk="0" hangingPunct="0"/>
            <a:r>
              <a:rPr lang="en-US" dirty="0">
                <a:solidFill>
                  <a:srgbClr val="008000"/>
                </a:solidFill>
                <a:latin typeface="Tahoma" pitchFamily="34" charset="0"/>
              </a:rPr>
              <a:t>Probability</a:t>
            </a:r>
          </a:p>
          <a:p>
            <a:pPr algn="ctr" eaLnBrk="0" hangingPunct="0"/>
            <a:r>
              <a:rPr lang="en-US" dirty="0">
                <a:solidFill>
                  <a:srgbClr val="008000"/>
                </a:solidFill>
                <a:latin typeface="Tahoma" pitchFamily="34" charset="0"/>
              </a:rPr>
              <a:t>of sharing</a:t>
            </a:r>
          </a:p>
          <a:p>
            <a:pPr algn="ctr" eaLnBrk="0" hangingPunct="0"/>
            <a:r>
              <a:rPr lang="en-US" dirty="0">
                <a:solidFill>
                  <a:srgbClr val="008000"/>
                </a:solidFill>
                <a:latin typeface="Tahoma" pitchFamily="34" charset="0"/>
              </a:rPr>
              <a:t>a bucket</a:t>
            </a:r>
          </a:p>
        </p:txBody>
      </p:sp>
      <p:sp>
        <p:nvSpPr>
          <p:cNvPr id="40" name="Line 6"/>
          <p:cNvSpPr>
            <a:spLocks noChangeShapeType="1"/>
          </p:cNvSpPr>
          <p:nvPr/>
        </p:nvSpPr>
        <p:spPr bwMode="auto">
          <a:xfrm>
            <a:off x="5943600" y="5779532"/>
            <a:ext cx="566738" cy="0"/>
          </a:xfrm>
          <a:prstGeom prst="line">
            <a:avLst/>
          </a:prstGeom>
          <a:noFill/>
          <a:ln w="9525">
            <a:solidFill>
              <a:schemeClr val="tx1"/>
            </a:solidFill>
            <a:round/>
            <a:headEnd/>
            <a:tailEnd type="triangle" w="med" len="med"/>
          </a:ln>
        </p:spPr>
        <p:txBody>
          <a:bodyPr/>
          <a:lstStyle/>
          <a:p>
            <a:endParaRPr lang="en-US"/>
          </a:p>
        </p:txBody>
      </p:sp>
      <p:sp>
        <p:nvSpPr>
          <p:cNvPr id="41" name="Line 7"/>
          <p:cNvSpPr>
            <a:spLocks noChangeShapeType="1"/>
          </p:cNvSpPr>
          <p:nvPr/>
        </p:nvSpPr>
        <p:spPr bwMode="auto">
          <a:xfrm flipV="1">
            <a:off x="1752600" y="2743200"/>
            <a:ext cx="0" cy="685800"/>
          </a:xfrm>
          <a:prstGeom prst="line">
            <a:avLst/>
          </a:prstGeom>
          <a:noFill/>
          <a:ln w="9525">
            <a:solidFill>
              <a:schemeClr val="tx1"/>
            </a:solidFill>
            <a:round/>
            <a:headEnd/>
            <a:tailEnd type="triangle" w="med" len="med"/>
          </a:ln>
        </p:spPr>
        <p:txBody>
          <a:bodyPr/>
          <a:lstStyle/>
          <a:p>
            <a:endParaRPr lang="en-US"/>
          </a:p>
        </p:txBody>
      </p:sp>
    </p:spTree>
    <p:extLst>
      <p:ext uri="{BB962C8B-B14F-4D97-AF65-F5344CB8AC3E}">
        <p14:creationId xmlns:p14="http://schemas.microsoft.com/office/powerpoint/2010/main" val="2744563210"/>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dirty="0"/>
              <a:t>Example: </a:t>
            </a:r>
            <a:r>
              <a:rPr lang="en-US" i="1" dirty="0"/>
              <a:t>b</a:t>
            </a:r>
            <a:r>
              <a:rPr lang="en-US" dirty="0"/>
              <a:t>  = 20; </a:t>
            </a:r>
            <a:r>
              <a:rPr lang="en-US" i="1" dirty="0"/>
              <a:t>r</a:t>
            </a:r>
            <a:r>
              <a:rPr lang="en-US" dirty="0"/>
              <a:t>  = 5</a:t>
            </a:r>
          </a:p>
        </p:txBody>
      </p:sp>
      <p:sp>
        <p:nvSpPr>
          <p:cNvPr id="9" name="Content Placeholder 8"/>
          <p:cNvSpPr>
            <a:spLocks noGrp="1"/>
          </p:cNvSpPr>
          <p:nvPr>
            <p:ph idx="1"/>
          </p:nvPr>
        </p:nvSpPr>
        <p:spPr/>
        <p:txBody>
          <a:bodyPr/>
          <a:lstStyle/>
          <a:p>
            <a:r>
              <a:rPr lang="en-US" b="1" dirty="0">
                <a:solidFill>
                  <a:srgbClr val="0000FF"/>
                </a:solidFill>
              </a:rPr>
              <a:t>Similarity threshold s</a:t>
            </a:r>
          </a:p>
          <a:p>
            <a:r>
              <a:rPr lang="en-US" b="1" dirty="0">
                <a:solidFill>
                  <a:srgbClr val="D60093"/>
                </a:solidFill>
              </a:rPr>
              <a:t>Prob. that at least 1 band is identical:</a:t>
            </a:r>
          </a:p>
        </p:txBody>
      </p:sp>
      <p:sp>
        <p:nvSpPr>
          <p:cNvPr id="5" name="Date Placeholder 4"/>
          <p:cNvSpPr>
            <a:spLocks noGrp="1"/>
          </p:cNvSpPr>
          <p:nvPr>
            <p:ph type="dt" sz="half" idx="10"/>
          </p:nvPr>
        </p:nvSpPr>
        <p:spPr/>
        <p:txBody>
          <a:bodyPr/>
          <a:lstStyle/>
          <a:p>
            <a:fld id="{F4251D34-C64B-F145-8CA2-65A0506F5C9E}" type="datetime1">
              <a:rPr lang="en-US" smtClean="0"/>
              <a:t>3/30/2018</a:t>
            </a:fld>
            <a:endParaRPr lang="en-US"/>
          </a:p>
        </p:txBody>
      </p:sp>
      <p:sp>
        <p:nvSpPr>
          <p:cNvPr id="7" name="Footer Placeholder 6"/>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51</a:t>
            </a:fld>
            <a:endParaRPr lang="en-US"/>
          </a:p>
        </p:txBody>
      </p:sp>
      <p:graphicFrame>
        <p:nvGraphicFramePr>
          <p:cNvPr id="68611" name="Group 3"/>
          <p:cNvGraphicFramePr>
            <a:graphicFrameLocks noGrp="1"/>
          </p:cNvGraphicFramePr>
          <p:nvPr>
            <p:extLst>
              <p:ext uri="{D42A27DB-BD31-4B8C-83A1-F6EECF244321}">
                <p14:modId xmlns:p14="http://schemas.microsoft.com/office/powerpoint/2010/main" val="156607309"/>
              </p:ext>
            </p:extLst>
          </p:nvPr>
        </p:nvGraphicFramePr>
        <p:xfrm>
          <a:off x="3124200" y="2484120"/>
          <a:ext cx="3124200" cy="4145280"/>
        </p:xfrm>
        <a:graphic>
          <a:graphicData uri="http://schemas.openxmlformats.org/drawingml/2006/table">
            <a:tbl>
              <a:tblPr/>
              <a:tblGrid>
                <a:gridCol w="762000">
                  <a:extLst>
                    <a:ext uri="{9D8B030D-6E8A-4147-A177-3AD203B41FA5}">
                      <a16:colId xmlns="" xmlns:a16="http://schemas.microsoft.com/office/drawing/2014/main" val="20000"/>
                    </a:ext>
                  </a:extLst>
                </a:gridCol>
                <a:gridCol w="2362200">
                  <a:extLst>
                    <a:ext uri="{9D8B030D-6E8A-4147-A177-3AD203B41FA5}">
                      <a16:colId xmlns="" xmlns:a16="http://schemas.microsoft.com/office/drawing/2014/main" val="20001"/>
                    </a:ext>
                  </a:extLst>
                </a:gridCol>
              </a:tblGrid>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1" i="1" u="none" strike="noStrike" cap="none" normalizeH="0" baseline="0" dirty="0">
                          <a:ln>
                            <a:noFill/>
                          </a:ln>
                          <a:solidFill>
                            <a:schemeClr val="tx1"/>
                          </a:solidFill>
                          <a:effectLst/>
                          <a:latin typeface="Arial" charset="0"/>
                          <a:ea typeface="ＭＳ Ｐゴシック" charset="-128"/>
                          <a:cs typeface="ＭＳ Ｐゴシック" charset="-128"/>
                        </a:rPr>
                        <a:t> 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1" i="0" u="none" strike="noStrike" cap="none" normalizeH="0" baseline="0">
                          <a:ln>
                            <a:noFill/>
                          </a:ln>
                          <a:solidFill>
                            <a:schemeClr val="tx1"/>
                          </a:solidFill>
                          <a:effectLst/>
                          <a:latin typeface="Arial" charset="0"/>
                          <a:ea typeface="ＭＳ Ｐゴシック" charset="-128"/>
                          <a:cs typeface="ＭＳ Ｐゴシック" charset="-128"/>
                        </a:rPr>
                        <a:t> 1-(1-s</a:t>
                      </a:r>
                      <a:r>
                        <a:rPr kumimoji="0" lang="en-US" sz="2800" b="1" i="0" u="none" strike="noStrike" cap="none" normalizeH="0" baseline="30000">
                          <a:ln>
                            <a:noFill/>
                          </a:ln>
                          <a:solidFill>
                            <a:schemeClr val="tx1"/>
                          </a:solidFill>
                          <a:effectLst/>
                          <a:latin typeface="Arial" charset="0"/>
                          <a:ea typeface="ＭＳ Ｐゴシック" charset="-128"/>
                          <a:cs typeface="ＭＳ Ｐゴシック" charset="-128"/>
                        </a:rPr>
                        <a:t>r</a:t>
                      </a:r>
                      <a:r>
                        <a:rPr kumimoji="0" lang="en-US" sz="2800" b="1" i="0" u="none" strike="noStrike" cap="none" normalizeH="0" baseline="0">
                          <a:ln>
                            <a:noFill/>
                          </a:ln>
                          <a:solidFill>
                            <a:schemeClr val="tx1"/>
                          </a:solidFill>
                          <a:effectLst/>
                          <a:latin typeface="Arial" charset="0"/>
                          <a:ea typeface="ＭＳ Ｐゴシック" charset="-128"/>
                          <a:cs typeface="ＭＳ Ｐゴシック" charset="-128"/>
                        </a:rPr>
                        <a:t>)</a:t>
                      </a:r>
                      <a:r>
                        <a:rPr kumimoji="0" lang="en-US" sz="2800" b="1" i="0" u="none" strike="noStrike" cap="none" normalizeH="0" baseline="30000">
                          <a:ln>
                            <a:noFill/>
                          </a:ln>
                          <a:solidFill>
                            <a:schemeClr val="tx1"/>
                          </a:solidFill>
                          <a:effectLst/>
                          <a:latin typeface="Arial" charset="0"/>
                          <a:ea typeface="ＭＳ Ｐゴシック" charset="-128"/>
                          <a:cs typeface="ＭＳ Ｐゴシック" charset="-128"/>
                        </a:rPr>
                        <a:t>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0"/>
                  </a:ext>
                </a:extLst>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0.2</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   0.006</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1"/>
                  </a:ext>
                </a:extLst>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0.3</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   0.047</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2"/>
                  </a:ext>
                </a:extLst>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0.4</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   0.186</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3"/>
                  </a:ext>
                </a:extLst>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0.5</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   0.470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4"/>
                  </a:ext>
                </a:extLst>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0.6</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   0.802</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5"/>
                  </a:ext>
                </a:extLst>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0.7</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   0.975</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6"/>
                  </a:ext>
                </a:extLst>
              </a:tr>
              <a:tr h="508000">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0.8</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Arial" charset="0"/>
                          <a:ea typeface="ＭＳ Ｐゴシック" charset="-128"/>
                          <a:cs typeface="ＭＳ Ｐゴシック" charset="-128"/>
                        </a:rPr>
                        <a:t>   0.9996</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 xmlns:a16="http://schemas.microsoft.com/office/drawing/2014/main" val="10007"/>
                  </a:ext>
                </a:extLst>
              </a:tr>
            </a:tbl>
          </a:graphicData>
        </a:graphic>
      </p:graphicFrame>
    </p:spTree>
    <p:extLst>
      <p:ext uri="{BB962C8B-B14F-4D97-AF65-F5344CB8AC3E}">
        <p14:creationId xmlns:p14="http://schemas.microsoft.com/office/powerpoint/2010/main" val="674377494"/>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Picking </a:t>
            </a:r>
            <a:r>
              <a:rPr lang="en-US" i="1" dirty="0"/>
              <a:t>r</a:t>
            </a:r>
            <a:r>
              <a:rPr lang="en-US" dirty="0"/>
              <a:t> and </a:t>
            </a:r>
            <a:r>
              <a:rPr lang="en-US" i="1" dirty="0"/>
              <a:t>b</a:t>
            </a:r>
            <a:r>
              <a:rPr lang="en-US" dirty="0"/>
              <a:t>: The S-curve</a:t>
            </a:r>
          </a:p>
        </p:txBody>
      </p:sp>
      <p:sp>
        <p:nvSpPr>
          <p:cNvPr id="3" name="Content Placeholder 2"/>
          <p:cNvSpPr>
            <a:spLocks noGrp="1"/>
          </p:cNvSpPr>
          <p:nvPr>
            <p:ph idx="1"/>
          </p:nvPr>
        </p:nvSpPr>
        <p:spPr>
          <a:xfrm>
            <a:off x="457200" y="1371601"/>
            <a:ext cx="8229600" cy="1371600"/>
          </a:xfrm>
        </p:spPr>
        <p:txBody>
          <a:bodyPr/>
          <a:lstStyle/>
          <a:p>
            <a:r>
              <a:rPr lang="en-US" b="1" dirty="0">
                <a:solidFill>
                  <a:srgbClr val="D60093"/>
                </a:solidFill>
              </a:rPr>
              <a:t>Picking </a:t>
            </a:r>
            <a:r>
              <a:rPr lang="en-US" b="1" i="1" dirty="0">
                <a:solidFill>
                  <a:srgbClr val="D60093"/>
                </a:solidFill>
              </a:rPr>
              <a:t>r</a:t>
            </a:r>
            <a:r>
              <a:rPr lang="en-US" b="1" dirty="0">
                <a:solidFill>
                  <a:srgbClr val="D60093"/>
                </a:solidFill>
              </a:rPr>
              <a:t> and </a:t>
            </a:r>
            <a:r>
              <a:rPr lang="en-US" b="1" i="1" dirty="0">
                <a:solidFill>
                  <a:srgbClr val="D60093"/>
                </a:solidFill>
              </a:rPr>
              <a:t>b</a:t>
            </a:r>
            <a:r>
              <a:rPr lang="en-US" b="1" dirty="0">
                <a:solidFill>
                  <a:srgbClr val="D60093"/>
                </a:solidFill>
              </a:rPr>
              <a:t> to get the best S-curve</a:t>
            </a:r>
          </a:p>
          <a:p>
            <a:pPr lvl="1"/>
            <a:r>
              <a:rPr lang="en-US" dirty="0"/>
              <a:t>50 hash-functions (r=5, b=10)</a:t>
            </a:r>
          </a:p>
        </p:txBody>
      </p:sp>
      <p:sp>
        <p:nvSpPr>
          <p:cNvPr id="4" name="Date Placeholder 3"/>
          <p:cNvSpPr>
            <a:spLocks noGrp="1"/>
          </p:cNvSpPr>
          <p:nvPr>
            <p:ph type="dt" sz="half" idx="10"/>
          </p:nvPr>
        </p:nvSpPr>
        <p:spPr/>
        <p:txBody>
          <a:bodyPr/>
          <a:lstStyle/>
          <a:p>
            <a:fld id="{50A26DD1-8119-B34F-92DF-3BC879223D1D}" type="datetime1">
              <a:rPr lang="en-US" smtClean="0"/>
              <a:t>3/30/2018</a:t>
            </a:fld>
            <a:endParaRPr lang="en-US"/>
          </a:p>
        </p:txBody>
      </p:sp>
      <p:sp>
        <p:nvSpPr>
          <p:cNvPr id="5" name="Footer Placeholder 4"/>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52</a:t>
            </a:fld>
            <a:endParaRPr lang="en-US"/>
          </a:p>
        </p:txBody>
      </p:sp>
      <p:pic>
        <p:nvPicPr>
          <p:cNvPr id="1028" name="Picture 4"/>
          <p:cNvPicPr>
            <a:picLocks noChangeAspect="1" noChangeArrowheads="1"/>
          </p:cNvPicPr>
          <p:nvPr/>
        </p:nvPicPr>
        <p:blipFill>
          <a:blip r:embed="rId2" cstate="print"/>
          <a:srcRect/>
          <a:stretch>
            <a:fillRect/>
          </a:stretch>
        </p:blipFill>
        <p:spPr bwMode="auto">
          <a:xfrm>
            <a:off x="1828800" y="2427288"/>
            <a:ext cx="3906650" cy="3516312"/>
          </a:xfrm>
          <a:prstGeom prst="rect">
            <a:avLst/>
          </a:prstGeom>
          <a:noFill/>
          <a:ln w="9525">
            <a:noFill/>
            <a:miter lim="800000"/>
            <a:headEnd/>
            <a:tailEnd/>
          </a:ln>
          <a:effectLst/>
        </p:spPr>
      </p:pic>
      <p:cxnSp>
        <p:nvCxnSpPr>
          <p:cNvPr id="15" name="Straight Connector 14"/>
          <p:cNvCxnSpPr/>
          <p:nvPr/>
        </p:nvCxnSpPr>
        <p:spPr>
          <a:xfrm rot="5400000" flipH="1" flipV="1">
            <a:off x="2763252" y="4107700"/>
            <a:ext cx="2803360" cy="52136"/>
          </a:xfrm>
          <a:prstGeom prst="line">
            <a:avLst/>
          </a:prstGeom>
          <a:ln w="38100">
            <a:solidFill>
              <a:srgbClr val="FF0000"/>
            </a:solidFill>
          </a:ln>
        </p:spPr>
        <p:style>
          <a:lnRef idx="1">
            <a:schemeClr val="dk1"/>
          </a:lnRef>
          <a:fillRef idx="0">
            <a:schemeClr val="dk1"/>
          </a:fillRef>
          <a:effectRef idx="0">
            <a:schemeClr val="dk1"/>
          </a:effectRef>
          <a:fontRef idx="minor">
            <a:schemeClr val="tx1"/>
          </a:fontRef>
        </p:style>
      </p:cxnSp>
      <p:sp>
        <p:nvSpPr>
          <p:cNvPr id="19" name="Freeform 18"/>
          <p:cNvSpPr/>
          <p:nvPr/>
        </p:nvSpPr>
        <p:spPr>
          <a:xfrm>
            <a:off x="4193674" y="2718720"/>
            <a:ext cx="566821" cy="1053431"/>
          </a:xfrm>
          <a:custGeom>
            <a:avLst/>
            <a:gdLst>
              <a:gd name="connsiteX0" fmla="*/ 0 w 566821"/>
              <a:gd name="connsiteY0" fmla="*/ 1053431 h 1053431"/>
              <a:gd name="connsiteX1" fmla="*/ 32084 w 566821"/>
              <a:gd name="connsiteY1" fmla="*/ 0 h 1053431"/>
              <a:gd name="connsiteX2" fmla="*/ 566821 w 566821"/>
              <a:gd name="connsiteY2" fmla="*/ 0 h 1053431"/>
              <a:gd name="connsiteX3" fmla="*/ 422442 w 566821"/>
              <a:gd name="connsiteY3" fmla="*/ 96252 h 1053431"/>
              <a:gd name="connsiteX4" fmla="*/ 288758 w 566821"/>
              <a:gd name="connsiteY4" fmla="*/ 288757 h 1053431"/>
              <a:gd name="connsiteX5" fmla="*/ 165768 w 566821"/>
              <a:gd name="connsiteY5" fmla="*/ 572168 h 1053431"/>
              <a:gd name="connsiteX6" fmla="*/ 0 w 566821"/>
              <a:gd name="connsiteY6" fmla="*/ 1053431 h 1053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6821" h="1053431">
                <a:moveTo>
                  <a:pt x="0" y="1053431"/>
                </a:moveTo>
                <a:lnTo>
                  <a:pt x="32084" y="0"/>
                </a:lnTo>
                <a:lnTo>
                  <a:pt x="566821" y="0"/>
                </a:lnTo>
                <a:lnTo>
                  <a:pt x="422442" y="96252"/>
                </a:lnTo>
                <a:lnTo>
                  <a:pt x="288758" y="288757"/>
                </a:lnTo>
                <a:lnTo>
                  <a:pt x="165768" y="572168"/>
                </a:lnTo>
                <a:lnTo>
                  <a:pt x="0" y="1053431"/>
                </a:lnTo>
                <a:close/>
              </a:path>
            </a:pathLst>
          </a:custGeom>
          <a:solidFill>
            <a:schemeClr val="accent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Freeform 19"/>
          <p:cNvSpPr/>
          <p:nvPr/>
        </p:nvSpPr>
        <p:spPr>
          <a:xfrm>
            <a:off x="3183021" y="3996741"/>
            <a:ext cx="973221" cy="1550736"/>
          </a:xfrm>
          <a:custGeom>
            <a:avLst/>
            <a:gdLst>
              <a:gd name="connsiteX0" fmla="*/ 973221 w 973221"/>
              <a:gd name="connsiteY0" fmla="*/ 0 h 1550736"/>
              <a:gd name="connsiteX1" fmla="*/ 941137 w 973221"/>
              <a:gd name="connsiteY1" fmla="*/ 1545389 h 1550736"/>
              <a:gd name="connsiteX2" fmla="*/ 0 w 973221"/>
              <a:gd name="connsiteY2" fmla="*/ 1550736 h 1550736"/>
              <a:gd name="connsiteX3" fmla="*/ 315495 w 973221"/>
              <a:gd name="connsiteY3" fmla="*/ 1374273 h 1550736"/>
              <a:gd name="connsiteX4" fmla="*/ 577516 w 973221"/>
              <a:gd name="connsiteY4" fmla="*/ 1016000 h 1550736"/>
              <a:gd name="connsiteX5" fmla="*/ 802105 w 973221"/>
              <a:gd name="connsiteY5" fmla="*/ 534736 h 1550736"/>
              <a:gd name="connsiteX6" fmla="*/ 973221 w 973221"/>
              <a:gd name="connsiteY6" fmla="*/ 0 h 155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3221" h="1550736">
                <a:moveTo>
                  <a:pt x="973221" y="0"/>
                </a:moveTo>
                <a:lnTo>
                  <a:pt x="941137" y="1545389"/>
                </a:lnTo>
                <a:lnTo>
                  <a:pt x="0" y="1550736"/>
                </a:lnTo>
                <a:lnTo>
                  <a:pt x="315495" y="1374273"/>
                </a:lnTo>
                <a:lnTo>
                  <a:pt x="577516" y="1016000"/>
                </a:lnTo>
                <a:lnTo>
                  <a:pt x="802105" y="534736"/>
                </a:lnTo>
                <a:lnTo>
                  <a:pt x="973221"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5791200" y="4876800"/>
            <a:ext cx="3101618" cy="646331"/>
          </a:xfrm>
          <a:prstGeom prst="rect">
            <a:avLst/>
          </a:prstGeom>
          <a:noFill/>
        </p:spPr>
        <p:txBody>
          <a:bodyPr wrap="none" rtlCol="0">
            <a:spAutoFit/>
          </a:bodyPr>
          <a:lstStyle/>
          <a:p>
            <a:r>
              <a:rPr lang="en-US" b="1" dirty="0">
                <a:solidFill>
                  <a:schemeClr val="accent2"/>
                </a:solidFill>
              </a:rPr>
              <a:t>Blue area</a:t>
            </a:r>
            <a:r>
              <a:rPr lang="en-US" b="1" dirty="0"/>
              <a:t>:</a:t>
            </a:r>
            <a:r>
              <a:rPr lang="en-US" dirty="0"/>
              <a:t> False Negative rate</a:t>
            </a:r>
          </a:p>
          <a:p>
            <a:r>
              <a:rPr lang="en-US" b="1" dirty="0">
                <a:solidFill>
                  <a:schemeClr val="accent4"/>
                </a:solidFill>
              </a:rPr>
              <a:t>Green area</a:t>
            </a:r>
            <a:r>
              <a:rPr lang="en-US" b="1" dirty="0"/>
              <a:t>:</a:t>
            </a:r>
            <a:r>
              <a:rPr lang="en-US" dirty="0"/>
              <a:t> False Positive rate</a:t>
            </a:r>
          </a:p>
        </p:txBody>
      </p:sp>
      <p:sp>
        <p:nvSpPr>
          <p:cNvPr id="22" name="TextBox 21"/>
          <p:cNvSpPr txBox="1"/>
          <p:nvPr/>
        </p:nvSpPr>
        <p:spPr>
          <a:xfrm>
            <a:off x="3505200" y="5791200"/>
            <a:ext cx="1095172" cy="369332"/>
          </a:xfrm>
          <a:prstGeom prst="rect">
            <a:avLst/>
          </a:prstGeom>
          <a:noFill/>
        </p:spPr>
        <p:txBody>
          <a:bodyPr wrap="none" rtlCol="0">
            <a:spAutoFit/>
          </a:bodyPr>
          <a:lstStyle/>
          <a:p>
            <a:r>
              <a:rPr lang="en-US" dirty="0"/>
              <a:t>Similarity</a:t>
            </a:r>
          </a:p>
        </p:txBody>
      </p:sp>
      <p:sp>
        <p:nvSpPr>
          <p:cNvPr id="23" name="TextBox 22"/>
          <p:cNvSpPr txBox="1"/>
          <p:nvPr/>
        </p:nvSpPr>
        <p:spPr>
          <a:xfrm rot="16200000">
            <a:off x="784387" y="3940013"/>
            <a:ext cx="2305759" cy="369332"/>
          </a:xfrm>
          <a:prstGeom prst="rect">
            <a:avLst/>
          </a:prstGeom>
          <a:noFill/>
        </p:spPr>
        <p:txBody>
          <a:bodyPr wrap="none" rtlCol="0">
            <a:spAutoFit/>
          </a:bodyPr>
          <a:lstStyle/>
          <a:p>
            <a:r>
              <a:rPr lang="en-US" dirty="0"/>
              <a:t>Prob. sharing a bucket</a:t>
            </a:r>
          </a:p>
        </p:txBody>
      </p:sp>
    </p:spTree>
    <p:extLst>
      <p:ext uri="{BB962C8B-B14F-4D97-AF65-F5344CB8AC3E}">
        <p14:creationId xmlns:p14="http://schemas.microsoft.com/office/powerpoint/2010/main" val="1707988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Lst>
  </p:timing>
</p:sld>
</file>

<file path=ppt/slides/slide5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en-US"/>
              <a:t>LSH Summary</a:t>
            </a:r>
          </a:p>
        </p:txBody>
      </p:sp>
      <p:sp>
        <p:nvSpPr>
          <p:cNvPr id="23555" name="Rectangle 3"/>
          <p:cNvSpPr>
            <a:spLocks noGrp="1" noChangeArrowheads="1"/>
          </p:cNvSpPr>
          <p:nvPr>
            <p:ph idx="1"/>
          </p:nvPr>
        </p:nvSpPr>
        <p:spPr>
          <a:xfrm>
            <a:off x="457200" y="1295400"/>
            <a:ext cx="7924800" cy="5257801"/>
          </a:xfrm>
        </p:spPr>
        <p:txBody>
          <a:bodyPr/>
          <a:lstStyle/>
          <a:p>
            <a:pPr>
              <a:lnSpc>
                <a:spcPct val="90000"/>
              </a:lnSpc>
            </a:pPr>
            <a:r>
              <a:rPr lang="en-US" dirty="0">
                <a:solidFill>
                  <a:srgbClr val="0000FF"/>
                </a:solidFill>
              </a:rPr>
              <a:t>Tune </a:t>
            </a:r>
            <a:r>
              <a:rPr lang="en-US" b="1" i="1" dirty="0">
                <a:solidFill>
                  <a:srgbClr val="0000FF"/>
                </a:solidFill>
              </a:rPr>
              <a:t>M, b, r</a:t>
            </a:r>
            <a:r>
              <a:rPr lang="en-US" dirty="0">
                <a:solidFill>
                  <a:srgbClr val="0000FF"/>
                </a:solidFill>
              </a:rPr>
              <a:t> to get almost all pairs with similar signatures, but eliminate most pairs that do not have similar signatures</a:t>
            </a:r>
          </a:p>
          <a:p>
            <a:pPr lvl="8">
              <a:lnSpc>
                <a:spcPct val="90000"/>
              </a:lnSpc>
            </a:pPr>
            <a:endParaRPr lang="en-US" dirty="0"/>
          </a:p>
          <a:p>
            <a:pPr>
              <a:lnSpc>
                <a:spcPct val="90000"/>
              </a:lnSpc>
            </a:pPr>
            <a:r>
              <a:rPr lang="en-US" dirty="0"/>
              <a:t>Check in main memory that </a:t>
            </a:r>
            <a:r>
              <a:rPr lang="en-US" b="1" dirty="0"/>
              <a:t>candidate pairs</a:t>
            </a:r>
            <a:r>
              <a:rPr lang="en-US" dirty="0"/>
              <a:t> really do have </a:t>
            </a:r>
            <a:r>
              <a:rPr lang="en-US" b="1" dirty="0"/>
              <a:t>similar signatures</a:t>
            </a:r>
          </a:p>
          <a:p>
            <a:pPr lvl="8">
              <a:lnSpc>
                <a:spcPct val="90000"/>
              </a:lnSpc>
            </a:pPr>
            <a:endParaRPr lang="en-US" dirty="0"/>
          </a:p>
          <a:p>
            <a:pPr>
              <a:lnSpc>
                <a:spcPct val="90000"/>
              </a:lnSpc>
            </a:pPr>
            <a:r>
              <a:rPr lang="en-US" b="1" dirty="0">
                <a:solidFill>
                  <a:srgbClr val="D60093"/>
                </a:solidFill>
              </a:rPr>
              <a:t>Optional:</a:t>
            </a:r>
            <a:r>
              <a:rPr lang="en-US" dirty="0">
                <a:solidFill>
                  <a:srgbClr val="D60093"/>
                </a:solidFill>
              </a:rPr>
              <a:t> </a:t>
            </a:r>
            <a:r>
              <a:rPr lang="en-US" dirty="0"/>
              <a:t>In another pass through data, check that the remaining candidate pairs really represent similar documents</a:t>
            </a:r>
          </a:p>
        </p:txBody>
      </p:sp>
      <p:sp>
        <p:nvSpPr>
          <p:cNvPr id="4" name="Date Placeholder 3"/>
          <p:cNvSpPr>
            <a:spLocks noGrp="1"/>
          </p:cNvSpPr>
          <p:nvPr>
            <p:ph type="dt" sz="half" idx="10"/>
          </p:nvPr>
        </p:nvSpPr>
        <p:spPr/>
        <p:txBody>
          <a:bodyPr/>
          <a:lstStyle/>
          <a:p>
            <a:fld id="{9787F245-994A-1747-B03A-DFF4E62257CA}" type="datetime1">
              <a:rPr lang="en-US" smtClean="0"/>
              <a:t>3/30/2018</a:t>
            </a:fld>
            <a:endParaRPr lang="en-US"/>
          </a:p>
        </p:txBody>
      </p:sp>
      <p:sp>
        <p:nvSpPr>
          <p:cNvPr id="5" name="Slide Number Placeholder 4"/>
          <p:cNvSpPr>
            <a:spLocks noGrp="1"/>
          </p:cNvSpPr>
          <p:nvPr>
            <p:ph type="sldNum" sz="quarter" idx="12"/>
          </p:nvPr>
        </p:nvSpPr>
        <p:spPr/>
        <p:txBody>
          <a:bodyPr/>
          <a:lstStyle/>
          <a:p>
            <a:fld id="{19B12225-5612-419B-A8D5-4B8EEE4C217E}" type="slidenum">
              <a:rPr lang="en-US" smtClean="0"/>
              <a:pPr/>
              <a:t>53</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Tree>
    <p:extLst>
      <p:ext uri="{BB962C8B-B14F-4D97-AF65-F5344CB8AC3E}">
        <p14:creationId xmlns:p14="http://schemas.microsoft.com/office/powerpoint/2010/main" val="26459885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r>
              <a:rPr lang="en-US"/>
              <a:t>Summary: 3 Steps</a:t>
            </a:r>
            <a:endParaRPr lang="en-US" dirty="0"/>
          </a:p>
        </p:txBody>
      </p:sp>
      <p:sp>
        <p:nvSpPr>
          <p:cNvPr id="62467" name="Rectangle 3"/>
          <p:cNvSpPr>
            <a:spLocks noGrp="1" noChangeArrowheads="1"/>
          </p:cNvSpPr>
          <p:nvPr>
            <p:ph idx="1"/>
          </p:nvPr>
        </p:nvSpPr>
        <p:spPr>
          <a:xfrm>
            <a:off x="457200" y="1295400"/>
            <a:ext cx="8915400" cy="5257801"/>
          </a:xfrm>
        </p:spPr>
        <p:txBody>
          <a:bodyPr>
            <a:normAutofit fontScale="92500"/>
          </a:bodyPr>
          <a:lstStyle/>
          <a:p>
            <a:r>
              <a:rPr lang="en-US" b="1" dirty="0">
                <a:solidFill>
                  <a:srgbClr val="D60093"/>
                </a:solidFill>
              </a:rPr>
              <a:t>Shingling:</a:t>
            </a:r>
            <a:r>
              <a:rPr lang="en-US" dirty="0"/>
              <a:t> Convert documents to set representation</a:t>
            </a:r>
          </a:p>
          <a:p>
            <a:pPr lvl="1"/>
            <a:r>
              <a:rPr lang="en-US" dirty="0">
                <a:solidFill>
                  <a:srgbClr val="0000FF"/>
                </a:solidFill>
              </a:rPr>
              <a:t>We used hashing to assign each shingle an ID</a:t>
            </a:r>
          </a:p>
          <a:p>
            <a:r>
              <a:rPr lang="en-US" b="1" dirty="0">
                <a:solidFill>
                  <a:srgbClr val="D60093"/>
                </a:solidFill>
              </a:rPr>
              <a:t>Min-Hashing: </a:t>
            </a:r>
            <a:r>
              <a:rPr lang="en-US" dirty="0"/>
              <a:t>Convert large sets to short signatures, while preserving similarity</a:t>
            </a:r>
          </a:p>
          <a:p>
            <a:pPr lvl="1"/>
            <a:r>
              <a:rPr lang="en-US" dirty="0">
                <a:solidFill>
                  <a:srgbClr val="0000FF"/>
                </a:solidFill>
              </a:rPr>
              <a:t>We used </a:t>
            </a:r>
            <a:r>
              <a:rPr lang="en-US" b="1" dirty="0">
                <a:solidFill>
                  <a:srgbClr val="0000FF"/>
                </a:solidFill>
              </a:rPr>
              <a:t>similarity preserving hashing</a:t>
            </a:r>
            <a:r>
              <a:rPr lang="en-US" dirty="0">
                <a:solidFill>
                  <a:srgbClr val="0000FF"/>
                </a:solidFill>
              </a:rPr>
              <a:t> to generate signatures with property </a:t>
            </a:r>
            <a:r>
              <a:rPr lang="en-US" b="1" dirty="0" err="1">
                <a:solidFill>
                  <a:srgbClr val="0000FF"/>
                </a:solidFill>
              </a:rPr>
              <a:t>Pr</a:t>
            </a:r>
            <a:r>
              <a:rPr lang="en-US" b="1" dirty="0">
                <a:solidFill>
                  <a:srgbClr val="0000FF"/>
                </a:solidFill>
              </a:rPr>
              <a:t>[</a:t>
            </a:r>
            <a:r>
              <a:rPr lang="en-US" b="1" i="1" dirty="0">
                <a:solidFill>
                  <a:srgbClr val="0000FF"/>
                </a:solidFill>
              </a:rPr>
              <a:t>h</a:t>
            </a:r>
            <a:r>
              <a:rPr lang="en-US" b="1" baseline="-25000" dirty="0">
                <a:solidFill>
                  <a:srgbClr val="0000FF"/>
                </a:solidFill>
                <a:sym typeface="Symbol"/>
              </a:rPr>
              <a:t></a:t>
            </a:r>
            <a:r>
              <a:rPr lang="en-US" b="1" dirty="0">
                <a:solidFill>
                  <a:srgbClr val="0000FF"/>
                </a:solidFill>
              </a:rPr>
              <a:t>(C</a:t>
            </a:r>
            <a:r>
              <a:rPr lang="en-US" b="1" baseline="-25000" dirty="0">
                <a:solidFill>
                  <a:srgbClr val="0000FF"/>
                </a:solidFill>
              </a:rPr>
              <a:t>1</a:t>
            </a:r>
            <a:r>
              <a:rPr lang="en-US" b="1" dirty="0">
                <a:solidFill>
                  <a:srgbClr val="0000FF"/>
                </a:solidFill>
              </a:rPr>
              <a:t>) = </a:t>
            </a:r>
            <a:r>
              <a:rPr lang="en-US" b="1" i="1" dirty="0">
                <a:solidFill>
                  <a:srgbClr val="0000FF"/>
                </a:solidFill>
              </a:rPr>
              <a:t>h</a:t>
            </a:r>
            <a:r>
              <a:rPr lang="en-US" b="1" baseline="-25000" dirty="0">
                <a:solidFill>
                  <a:srgbClr val="0000FF"/>
                </a:solidFill>
                <a:sym typeface="Symbol"/>
              </a:rPr>
              <a:t></a:t>
            </a:r>
            <a:r>
              <a:rPr lang="en-US" b="1" dirty="0">
                <a:solidFill>
                  <a:srgbClr val="0000FF"/>
                </a:solidFill>
              </a:rPr>
              <a:t>(C</a:t>
            </a:r>
            <a:r>
              <a:rPr lang="en-US" b="1" baseline="-25000" dirty="0">
                <a:solidFill>
                  <a:srgbClr val="0000FF"/>
                </a:solidFill>
              </a:rPr>
              <a:t>2</a:t>
            </a:r>
            <a:r>
              <a:rPr lang="en-US" b="1" dirty="0">
                <a:solidFill>
                  <a:srgbClr val="0000FF"/>
                </a:solidFill>
              </a:rPr>
              <a:t>)] = </a:t>
            </a:r>
            <a:r>
              <a:rPr lang="en-US" b="1" i="1" dirty="0" err="1">
                <a:solidFill>
                  <a:srgbClr val="0000FF"/>
                </a:solidFill>
              </a:rPr>
              <a:t>sim</a:t>
            </a:r>
            <a:r>
              <a:rPr lang="en-US" b="1" dirty="0">
                <a:solidFill>
                  <a:srgbClr val="0000FF"/>
                </a:solidFill>
              </a:rPr>
              <a:t>(C</a:t>
            </a:r>
            <a:r>
              <a:rPr lang="en-US" b="1" baseline="-25000" dirty="0">
                <a:solidFill>
                  <a:srgbClr val="0000FF"/>
                </a:solidFill>
              </a:rPr>
              <a:t>1</a:t>
            </a:r>
            <a:r>
              <a:rPr lang="en-US" b="1" dirty="0">
                <a:solidFill>
                  <a:srgbClr val="0000FF"/>
                </a:solidFill>
              </a:rPr>
              <a:t>, C</a:t>
            </a:r>
            <a:r>
              <a:rPr lang="en-US" b="1" baseline="-25000" dirty="0">
                <a:solidFill>
                  <a:srgbClr val="0000FF"/>
                </a:solidFill>
              </a:rPr>
              <a:t>2</a:t>
            </a:r>
            <a:r>
              <a:rPr lang="en-US" b="1" dirty="0">
                <a:solidFill>
                  <a:srgbClr val="0000FF"/>
                </a:solidFill>
              </a:rPr>
              <a:t>)</a:t>
            </a:r>
            <a:endParaRPr lang="en-US" dirty="0">
              <a:solidFill>
                <a:srgbClr val="0000FF"/>
              </a:solidFill>
            </a:endParaRPr>
          </a:p>
          <a:p>
            <a:pPr lvl="1"/>
            <a:r>
              <a:rPr lang="en-US" dirty="0">
                <a:solidFill>
                  <a:srgbClr val="0000FF"/>
                </a:solidFill>
              </a:rPr>
              <a:t>We used hashing to get around generating random permutations</a:t>
            </a:r>
          </a:p>
          <a:p>
            <a:r>
              <a:rPr lang="en-US" b="1" dirty="0">
                <a:solidFill>
                  <a:srgbClr val="D60093"/>
                </a:solidFill>
              </a:rPr>
              <a:t>Locality-Sensitive Hashing: </a:t>
            </a:r>
            <a:r>
              <a:rPr lang="en-US" dirty="0"/>
              <a:t>Focus on pairs of signatures likely to be from similar documents</a:t>
            </a:r>
          </a:p>
          <a:p>
            <a:pPr lvl="1"/>
            <a:r>
              <a:rPr lang="en-US" dirty="0">
                <a:solidFill>
                  <a:srgbClr val="0000FF"/>
                </a:solidFill>
              </a:rPr>
              <a:t>We used hashing to find </a:t>
            </a:r>
            <a:r>
              <a:rPr lang="en-US" b="1" dirty="0">
                <a:solidFill>
                  <a:srgbClr val="0000FF"/>
                </a:solidFill>
              </a:rPr>
              <a:t>candidate pairs</a:t>
            </a:r>
            <a:r>
              <a:rPr lang="en-US" dirty="0">
                <a:solidFill>
                  <a:srgbClr val="0000FF"/>
                </a:solidFill>
              </a:rPr>
              <a:t> of similarity </a:t>
            </a:r>
            <a:r>
              <a:rPr lang="en-US" dirty="0">
                <a:solidFill>
                  <a:srgbClr val="0000FF"/>
                </a:solidFill>
                <a:sym typeface="Symbol"/>
              </a:rPr>
              <a:t> </a:t>
            </a:r>
            <a:r>
              <a:rPr lang="en-US" b="1" dirty="0">
                <a:solidFill>
                  <a:srgbClr val="0000FF"/>
                </a:solidFill>
              </a:rPr>
              <a:t>s</a:t>
            </a:r>
            <a:endParaRPr lang="en-US" b="1" dirty="0"/>
          </a:p>
          <a:p>
            <a:pPr lvl="1"/>
            <a:endParaRPr lang="en-US" dirty="0"/>
          </a:p>
        </p:txBody>
      </p:sp>
      <p:sp>
        <p:nvSpPr>
          <p:cNvPr id="5" name="Date Placeholder 4"/>
          <p:cNvSpPr>
            <a:spLocks noGrp="1"/>
          </p:cNvSpPr>
          <p:nvPr>
            <p:ph type="dt" sz="half" idx="10"/>
          </p:nvPr>
        </p:nvSpPr>
        <p:spPr/>
        <p:txBody>
          <a:bodyPr/>
          <a:lstStyle/>
          <a:p>
            <a:fld id="{F065927B-392B-BA4F-9A86-F3B6E6069D05}"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4" name="Slide Number Placeholder 5"/>
          <p:cNvSpPr>
            <a:spLocks noGrp="1"/>
          </p:cNvSpPr>
          <p:nvPr>
            <p:ph type="sldNum" sz="quarter" idx="12"/>
          </p:nvPr>
        </p:nvSpPr>
        <p:spPr/>
        <p:txBody>
          <a:bodyPr/>
          <a:lstStyle/>
          <a:p>
            <a:fld id="{39524C00-7883-447F-993D-93A8BDF0ACB6}" type="slidenum">
              <a:rPr lang="en-US" smtClean="0"/>
              <a:pPr/>
              <a:t>54</a:t>
            </a:fld>
            <a:endParaRPr lang="en-US"/>
          </a:p>
        </p:txBody>
      </p:sp>
    </p:spTree>
    <p:extLst>
      <p:ext uri="{BB962C8B-B14F-4D97-AF65-F5344CB8AC3E}">
        <p14:creationId xmlns:p14="http://schemas.microsoft.com/office/powerpoint/2010/main" val="17096594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2"/>
          <p:cNvSpPr>
            <a:spLocks noGrp="1" noChangeArrowheads="1"/>
          </p:cNvSpPr>
          <p:nvPr>
            <p:ph type="title"/>
          </p:nvPr>
        </p:nvSpPr>
        <p:spPr/>
        <p:txBody>
          <a:bodyPr/>
          <a:lstStyle/>
          <a:p>
            <a:r>
              <a:rPr lang="en-US" dirty="0"/>
              <a:t>A Common Metaphor</a:t>
            </a:r>
          </a:p>
        </p:txBody>
      </p:sp>
      <p:sp>
        <p:nvSpPr>
          <p:cNvPr id="187395" name="Rectangle 3"/>
          <p:cNvSpPr>
            <a:spLocks noGrp="1" noChangeArrowheads="1"/>
          </p:cNvSpPr>
          <p:nvPr>
            <p:ph idx="1"/>
          </p:nvPr>
        </p:nvSpPr>
        <p:spPr>
          <a:xfrm>
            <a:off x="457200" y="1295400"/>
            <a:ext cx="8229600" cy="5410200"/>
          </a:xfrm>
        </p:spPr>
        <p:txBody>
          <a:bodyPr>
            <a:normAutofit/>
          </a:bodyPr>
          <a:lstStyle/>
          <a:p>
            <a:pPr>
              <a:lnSpc>
                <a:spcPct val="90000"/>
              </a:lnSpc>
            </a:pPr>
            <a:r>
              <a:rPr lang="en-US" b="1" dirty="0"/>
              <a:t>Many problems can be expressed as </a:t>
            </a:r>
            <a:br>
              <a:rPr lang="en-US" b="1" dirty="0"/>
            </a:br>
            <a:r>
              <a:rPr lang="en-US" b="1" dirty="0"/>
              <a:t>finding “similar” sets:</a:t>
            </a:r>
          </a:p>
          <a:p>
            <a:pPr lvl="1">
              <a:lnSpc>
                <a:spcPct val="90000"/>
              </a:lnSpc>
            </a:pPr>
            <a:r>
              <a:rPr lang="en-US" b="1" dirty="0">
                <a:solidFill>
                  <a:srgbClr val="0000FF"/>
                </a:solidFill>
              </a:rPr>
              <a:t>Find near-neighbors in </a:t>
            </a:r>
            <a:r>
              <a:rPr lang="en-US" b="1" u="sng" dirty="0">
                <a:solidFill>
                  <a:srgbClr val="0000FF"/>
                </a:solidFill>
              </a:rPr>
              <a:t>high-dimensional</a:t>
            </a:r>
            <a:r>
              <a:rPr lang="en-US" b="1" dirty="0">
                <a:solidFill>
                  <a:srgbClr val="0000FF"/>
                </a:solidFill>
              </a:rPr>
              <a:t> space</a:t>
            </a:r>
          </a:p>
          <a:p>
            <a:pPr>
              <a:lnSpc>
                <a:spcPct val="90000"/>
              </a:lnSpc>
            </a:pPr>
            <a:r>
              <a:rPr lang="en-US" b="1" dirty="0">
                <a:solidFill>
                  <a:srgbClr val="FF0066"/>
                </a:solidFill>
              </a:rPr>
              <a:t>Examples:</a:t>
            </a:r>
          </a:p>
          <a:p>
            <a:pPr lvl="1">
              <a:lnSpc>
                <a:spcPct val="90000"/>
              </a:lnSpc>
            </a:pPr>
            <a:r>
              <a:rPr lang="en-US" b="1" dirty="0"/>
              <a:t>Pages with similar words</a:t>
            </a:r>
          </a:p>
          <a:p>
            <a:pPr lvl="2">
              <a:lnSpc>
                <a:spcPct val="90000"/>
              </a:lnSpc>
            </a:pPr>
            <a:r>
              <a:rPr lang="en-US" dirty="0"/>
              <a:t>For duplicate detection, classification by topic</a:t>
            </a:r>
          </a:p>
          <a:p>
            <a:pPr lvl="1">
              <a:lnSpc>
                <a:spcPct val="90000"/>
              </a:lnSpc>
            </a:pPr>
            <a:r>
              <a:rPr lang="en-US" b="1" dirty="0"/>
              <a:t>Customers who purchased similar products</a:t>
            </a:r>
          </a:p>
          <a:p>
            <a:pPr lvl="2">
              <a:lnSpc>
                <a:spcPct val="90000"/>
              </a:lnSpc>
            </a:pPr>
            <a:r>
              <a:rPr lang="en-US" dirty="0"/>
              <a:t>Products with similar customer sets</a:t>
            </a:r>
          </a:p>
          <a:p>
            <a:pPr lvl="1">
              <a:lnSpc>
                <a:spcPct val="90000"/>
              </a:lnSpc>
            </a:pPr>
            <a:r>
              <a:rPr lang="en-US" b="1" dirty="0"/>
              <a:t>Images with similar features</a:t>
            </a:r>
          </a:p>
          <a:p>
            <a:pPr lvl="2">
              <a:lnSpc>
                <a:spcPct val="90000"/>
              </a:lnSpc>
            </a:pPr>
            <a:r>
              <a:rPr lang="en-US" dirty="0"/>
              <a:t>Image completion</a:t>
            </a:r>
          </a:p>
          <a:p>
            <a:pPr lvl="1">
              <a:lnSpc>
                <a:spcPct val="90000"/>
              </a:lnSpc>
            </a:pPr>
            <a:r>
              <a:rPr lang="en-US" b="1" dirty="0"/>
              <a:t>Recommendations and search</a:t>
            </a:r>
          </a:p>
        </p:txBody>
      </p:sp>
      <p:sp>
        <p:nvSpPr>
          <p:cNvPr id="4" name="Date Placeholder 3"/>
          <p:cNvSpPr>
            <a:spLocks noGrp="1"/>
          </p:cNvSpPr>
          <p:nvPr>
            <p:ph type="dt" sz="half" idx="10"/>
          </p:nvPr>
        </p:nvSpPr>
        <p:spPr/>
        <p:txBody>
          <a:bodyPr/>
          <a:lstStyle/>
          <a:p>
            <a:fld id="{FF657AD3-EC80-6B4F-9D35-B395447D089C}" type="datetime1">
              <a:rPr lang="en-US" smtClean="0"/>
              <a:t>3/30/2018</a:t>
            </a:fld>
            <a:endParaRPr lang="en-US"/>
          </a:p>
        </p:txBody>
      </p:sp>
      <p:sp>
        <p:nvSpPr>
          <p:cNvPr id="6" name="Footer Placeholder 5"/>
          <p:cNvSpPr>
            <a:spLocks noGrp="1"/>
          </p:cNvSpPr>
          <p:nvPr>
            <p:ph type="ftr" sz="quarter" idx="11"/>
          </p:nvPr>
        </p:nvSpPr>
        <p:spPr/>
        <p:txBody>
          <a:bodyPr/>
          <a:lstStyle/>
          <a:p>
            <a:r>
              <a:rPr lang="en-US"/>
              <a:t>Jure Leskovec, Stanford CS246: Mining Massive Datasets</a:t>
            </a:r>
          </a:p>
        </p:txBody>
      </p:sp>
      <p:sp>
        <p:nvSpPr>
          <p:cNvPr id="5" name="Slide Number Placeholder 4"/>
          <p:cNvSpPr>
            <a:spLocks noGrp="1"/>
          </p:cNvSpPr>
          <p:nvPr>
            <p:ph type="sldNum" sz="quarter" idx="12"/>
          </p:nvPr>
        </p:nvSpPr>
        <p:spPr/>
        <p:txBody>
          <a:bodyPr/>
          <a:lstStyle/>
          <a:p>
            <a:fld id="{19B12225-5612-419B-A8D5-4B8EEE4C217E}" type="slidenum">
              <a:rPr lang="en-US" smtClean="0"/>
              <a:pPr/>
              <a:t>6</a:t>
            </a:fld>
            <a:endParaRPr lang="en-US"/>
          </a:p>
        </p:txBody>
      </p:sp>
      <p:pic>
        <p:nvPicPr>
          <p:cNvPr id="7" name="Picture 2" descr="teaser_input"/>
          <p:cNvPicPr>
            <a:picLocks noChangeAspect="1" noChangeArrowheads="1"/>
          </p:cNvPicPr>
          <p:nvPr/>
        </p:nvPicPr>
        <p:blipFill>
          <a:blip r:embed="rId3" cstate="print"/>
          <a:srcRect/>
          <a:stretch>
            <a:fillRect/>
          </a:stretch>
        </p:blipFill>
        <p:spPr bwMode="auto">
          <a:xfrm>
            <a:off x="7417594" y="4800600"/>
            <a:ext cx="1421606" cy="1066800"/>
          </a:xfrm>
          <a:prstGeom prst="rect">
            <a:avLst/>
          </a:prstGeom>
          <a:noFill/>
        </p:spPr>
      </p:pic>
    </p:spTree>
    <p:extLst>
      <p:ext uri="{BB962C8B-B14F-4D97-AF65-F5344CB8AC3E}">
        <p14:creationId xmlns:p14="http://schemas.microsoft.com/office/powerpoint/2010/main" val="3945695935"/>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for today’s lecture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457200" y="1295400"/>
                <a:ext cx="8610600" cy="5562600"/>
              </a:xfrm>
            </p:spPr>
            <p:txBody>
              <a:bodyPr>
                <a:normAutofit/>
              </a:bodyPr>
              <a:lstStyle/>
              <a:p>
                <a:r>
                  <a:rPr lang="en-US" b="1" dirty="0">
                    <a:solidFill>
                      <a:srgbClr val="FF0066"/>
                    </a:solidFill>
                  </a:rPr>
                  <a:t>Given: High dimensional data points </a:t>
                </a:r>
                <a14:m>
                  <m:oMath xmlns:m="http://schemas.openxmlformats.org/officeDocument/2006/math">
                    <m:sSub>
                      <m:sSubPr>
                        <m:ctrlPr>
                          <a:rPr lang="en-US" b="1" i="1" dirty="0" smtClean="0">
                            <a:solidFill>
                              <a:srgbClr val="FF0066"/>
                            </a:solidFill>
                            <a:latin typeface="Cambria Math" panose="02040503050406030204" pitchFamily="18" charset="0"/>
                          </a:rPr>
                        </m:ctrlPr>
                      </m:sSubPr>
                      <m:e>
                        <m:r>
                          <a:rPr lang="en-US" b="1" i="1" dirty="0" smtClean="0">
                            <a:solidFill>
                              <a:srgbClr val="FF0066"/>
                            </a:solidFill>
                            <a:latin typeface="Cambria Math"/>
                          </a:rPr>
                          <m:t>𝒙</m:t>
                        </m:r>
                      </m:e>
                      <m:sub>
                        <m:r>
                          <a:rPr lang="en-US" b="1" i="1" dirty="0" smtClean="0">
                            <a:solidFill>
                              <a:srgbClr val="FF0066"/>
                            </a:solidFill>
                            <a:latin typeface="Cambria Math"/>
                          </a:rPr>
                          <m:t>𝟏</m:t>
                        </m:r>
                      </m:sub>
                    </m:sSub>
                    <m:r>
                      <a:rPr lang="en-US" b="1" i="1" dirty="0" smtClean="0">
                        <a:solidFill>
                          <a:srgbClr val="FF0066"/>
                        </a:solidFill>
                        <a:latin typeface="Cambria Math"/>
                      </a:rPr>
                      <m:t>, </m:t>
                    </m:r>
                    <m:sSub>
                      <m:sSubPr>
                        <m:ctrlPr>
                          <a:rPr lang="en-US" b="1" i="1" dirty="0" smtClean="0">
                            <a:solidFill>
                              <a:srgbClr val="FF0066"/>
                            </a:solidFill>
                            <a:latin typeface="Cambria Math" panose="02040503050406030204" pitchFamily="18" charset="0"/>
                          </a:rPr>
                        </m:ctrlPr>
                      </m:sSubPr>
                      <m:e>
                        <m:r>
                          <a:rPr lang="en-US" b="1" i="1" dirty="0" smtClean="0">
                            <a:solidFill>
                              <a:srgbClr val="FF0066"/>
                            </a:solidFill>
                            <a:latin typeface="Cambria Math"/>
                          </a:rPr>
                          <m:t>𝒙</m:t>
                        </m:r>
                      </m:e>
                      <m:sub>
                        <m:r>
                          <a:rPr lang="en-US" b="1" i="1" dirty="0" smtClean="0">
                            <a:solidFill>
                              <a:srgbClr val="FF0066"/>
                            </a:solidFill>
                            <a:latin typeface="Cambria Math"/>
                          </a:rPr>
                          <m:t>𝟐</m:t>
                        </m:r>
                      </m:sub>
                    </m:sSub>
                    <m:r>
                      <a:rPr lang="en-US" b="1" i="1" dirty="0" smtClean="0">
                        <a:solidFill>
                          <a:srgbClr val="FF0066"/>
                        </a:solidFill>
                        <a:latin typeface="Cambria Math"/>
                      </a:rPr>
                      <m:t>, …</m:t>
                    </m:r>
                  </m:oMath>
                </a14:m>
                <a:endParaRPr lang="en-US" b="1" dirty="0">
                  <a:solidFill>
                    <a:srgbClr val="FF0066"/>
                  </a:solidFill>
                </a:endParaRPr>
              </a:p>
              <a:p>
                <a:pPr lvl="1"/>
                <a:r>
                  <a:rPr lang="en-US" b="1" dirty="0"/>
                  <a:t>For example:</a:t>
                </a:r>
                <a:r>
                  <a:rPr lang="en-US" dirty="0"/>
                  <a:t> Image is a long vector of pixel colors</a:t>
                </a:r>
              </a:p>
              <a:p>
                <a:r>
                  <a:rPr lang="en-US" b="1" dirty="0">
                    <a:solidFill>
                      <a:srgbClr val="0000FF"/>
                    </a:solidFill>
                  </a:rPr>
                  <a:t>And some distance function </a:t>
                </a:r>
                <a14:m>
                  <m:oMath xmlns:m="http://schemas.openxmlformats.org/officeDocument/2006/math">
                    <m:r>
                      <a:rPr lang="en-US" b="1" i="1" dirty="0" smtClean="0">
                        <a:solidFill>
                          <a:srgbClr val="0000FF"/>
                        </a:solidFill>
                        <a:latin typeface="Cambria Math"/>
                      </a:rPr>
                      <m:t>𝒅</m:t>
                    </m:r>
                    <m:r>
                      <a:rPr lang="en-US" b="1" i="1" dirty="0" smtClean="0">
                        <a:solidFill>
                          <a:srgbClr val="0000FF"/>
                        </a:solidFill>
                        <a:latin typeface="Cambria Math"/>
                      </a:rPr>
                      <m:t>(</m:t>
                    </m:r>
                    <m:sSub>
                      <m:sSubPr>
                        <m:ctrlPr>
                          <a:rPr lang="en-US" b="1" i="1" dirty="0" smtClean="0">
                            <a:solidFill>
                              <a:srgbClr val="0000FF"/>
                            </a:solidFill>
                            <a:latin typeface="Cambria Math" panose="02040503050406030204" pitchFamily="18" charset="0"/>
                          </a:rPr>
                        </m:ctrlPr>
                      </m:sSubPr>
                      <m:e>
                        <m:r>
                          <a:rPr lang="en-US" b="1" i="1" dirty="0" smtClean="0">
                            <a:solidFill>
                              <a:srgbClr val="0000FF"/>
                            </a:solidFill>
                            <a:latin typeface="Cambria Math"/>
                          </a:rPr>
                          <m:t>𝒙</m:t>
                        </m:r>
                      </m:e>
                      <m:sub>
                        <m:r>
                          <a:rPr lang="en-US" b="1" i="1" dirty="0" smtClean="0">
                            <a:solidFill>
                              <a:srgbClr val="0000FF"/>
                            </a:solidFill>
                            <a:latin typeface="Cambria Math"/>
                          </a:rPr>
                          <m:t>𝟏</m:t>
                        </m:r>
                      </m:sub>
                    </m:sSub>
                    <m:r>
                      <a:rPr lang="en-US" b="1" i="1" dirty="0" smtClean="0">
                        <a:solidFill>
                          <a:srgbClr val="0000FF"/>
                        </a:solidFill>
                        <a:latin typeface="Cambria Math"/>
                      </a:rPr>
                      <m:t>,</m:t>
                    </m:r>
                    <m:sSub>
                      <m:sSubPr>
                        <m:ctrlPr>
                          <a:rPr lang="en-US" b="1" i="1" dirty="0" smtClean="0">
                            <a:solidFill>
                              <a:srgbClr val="0000FF"/>
                            </a:solidFill>
                            <a:latin typeface="Cambria Math" panose="02040503050406030204" pitchFamily="18" charset="0"/>
                          </a:rPr>
                        </m:ctrlPr>
                      </m:sSubPr>
                      <m:e>
                        <m:r>
                          <a:rPr lang="en-US" b="1" i="1" dirty="0" smtClean="0">
                            <a:solidFill>
                              <a:srgbClr val="0000FF"/>
                            </a:solidFill>
                            <a:latin typeface="Cambria Math"/>
                          </a:rPr>
                          <m:t>𝒙</m:t>
                        </m:r>
                      </m:e>
                      <m:sub>
                        <m:r>
                          <a:rPr lang="en-US" b="1" i="1" dirty="0" smtClean="0">
                            <a:solidFill>
                              <a:srgbClr val="0000FF"/>
                            </a:solidFill>
                            <a:latin typeface="Cambria Math"/>
                          </a:rPr>
                          <m:t>𝟐</m:t>
                        </m:r>
                      </m:sub>
                    </m:sSub>
                    <m:r>
                      <a:rPr lang="en-US" b="1" i="1" dirty="0" smtClean="0">
                        <a:solidFill>
                          <a:srgbClr val="0000FF"/>
                        </a:solidFill>
                        <a:latin typeface="Cambria Math"/>
                      </a:rPr>
                      <m:t>)</m:t>
                    </m:r>
                  </m:oMath>
                </a14:m>
                <a:endParaRPr lang="en-US" b="1" dirty="0">
                  <a:solidFill>
                    <a:srgbClr val="0000FF"/>
                  </a:solidFill>
                </a:endParaRPr>
              </a:p>
              <a:p>
                <a:pPr lvl="1"/>
                <a:r>
                  <a:rPr lang="en-US" dirty="0"/>
                  <a:t>which quantifies the “distance” between </a:t>
                </a:r>
                <a14:m>
                  <m:oMath xmlns:m="http://schemas.openxmlformats.org/officeDocument/2006/math">
                    <m:sSub>
                      <m:sSubPr>
                        <m:ctrlPr>
                          <a:rPr lang="en-US" b="1" i="1" dirty="0">
                            <a:solidFill>
                              <a:srgbClr val="0000FF"/>
                            </a:solidFill>
                            <a:latin typeface="Cambria Math" panose="02040503050406030204" pitchFamily="18" charset="0"/>
                          </a:rPr>
                        </m:ctrlPr>
                      </m:sSubPr>
                      <m:e>
                        <m:r>
                          <a:rPr lang="en-US" b="1" i="1" dirty="0">
                            <a:solidFill>
                              <a:srgbClr val="0000FF"/>
                            </a:solidFill>
                            <a:latin typeface="Cambria Math"/>
                          </a:rPr>
                          <m:t>𝒙</m:t>
                        </m:r>
                      </m:e>
                      <m:sub>
                        <m:r>
                          <a:rPr lang="en-US" b="1" i="1" dirty="0">
                            <a:solidFill>
                              <a:srgbClr val="0000FF"/>
                            </a:solidFill>
                            <a:latin typeface="Cambria Math"/>
                          </a:rPr>
                          <m:t>𝟏</m:t>
                        </m:r>
                      </m:sub>
                    </m:sSub>
                  </m:oMath>
                </a14:m>
                <a:r>
                  <a:rPr lang="en-US" dirty="0"/>
                  <a:t> and </a:t>
                </a:r>
                <a14:m>
                  <m:oMath xmlns:m="http://schemas.openxmlformats.org/officeDocument/2006/math">
                    <m:sSub>
                      <m:sSubPr>
                        <m:ctrlPr>
                          <a:rPr lang="en-US" b="1" i="1" dirty="0">
                            <a:solidFill>
                              <a:srgbClr val="0000FF"/>
                            </a:solidFill>
                            <a:latin typeface="Cambria Math" panose="02040503050406030204" pitchFamily="18" charset="0"/>
                          </a:rPr>
                        </m:ctrlPr>
                      </m:sSubPr>
                      <m:e>
                        <m:r>
                          <a:rPr lang="en-US" b="1" i="1" dirty="0">
                            <a:solidFill>
                              <a:srgbClr val="0000FF"/>
                            </a:solidFill>
                            <a:latin typeface="Cambria Math"/>
                          </a:rPr>
                          <m:t>𝒙</m:t>
                        </m:r>
                      </m:e>
                      <m:sub>
                        <m:r>
                          <a:rPr lang="en-US" b="1" i="1" dirty="0">
                            <a:solidFill>
                              <a:srgbClr val="0000FF"/>
                            </a:solidFill>
                            <a:latin typeface="Cambria Math"/>
                          </a:rPr>
                          <m:t>𝟐</m:t>
                        </m:r>
                      </m:sub>
                    </m:sSub>
                  </m:oMath>
                </a14:m>
                <a:endParaRPr lang="en-US" dirty="0"/>
              </a:p>
              <a:p>
                <a:pPr lvl="8"/>
                <a:endParaRPr lang="en-US" sz="500" b="1" dirty="0">
                  <a:solidFill>
                    <a:srgbClr val="0000FF"/>
                  </a:solidFill>
                </a:endParaRPr>
              </a:p>
              <a:p>
                <a:r>
                  <a:rPr lang="en-US" b="1" dirty="0">
                    <a:solidFill>
                      <a:srgbClr val="0000FF"/>
                    </a:solidFill>
                  </a:rPr>
                  <a:t>Goal:</a:t>
                </a:r>
                <a:r>
                  <a:rPr lang="en-US" dirty="0"/>
                  <a:t> Find </a:t>
                </a:r>
                <a:r>
                  <a:rPr lang="en-US" b="1" dirty="0">
                    <a:solidFill>
                      <a:srgbClr val="FF0066"/>
                    </a:solidFill>
                  </a:rPr>
                  <a:t>all pairs of data points </a:t>
                </a:r>
                <a14:m>
                  <m:oMath xmlns:m="http://schemas.openxmlformats.org/officeDocument/2006/math">
                    <m:r>
                      <a:rPr lang="en-US" b="1" i="1" dirty="0">
                        <a:solidFill>
                          <a:srgbClr val="FF0066"/>
                        </a:solidFill>
                        <a:latin typeface="Cambria Math"/>
                      </a:rPr>
                      <m:t>(</m:t>
                    </m:r>
                    <m:sSub>
                      <m:sSubPr>
                        <m:ctrlPr>
                          <a:rPr lang="en-US" b="1" i="1" dirty="0">
                            <a:solidFill>
                              <a:srgbClr val="FF0066"/>
                            </a:solidFill>
                            <a:latin typeface="Cambria Math" panose="02040503050406030204" pitchFamily="18" charset="0"/>
                          </a:rPr>
                        </m:ctrlPr>
                      </m:sSubPr>
                      <m:e>
                        <m:r>
                          <a:rPr lang="en-US" b="1" i="1" dirty="0">
                            <a:solidFill>
                              <a:srgbClr val="FF0066"/>
                            </a:solidFill>
                            <a:latin typeface="Cambria Math"/>
                          </a:rPr>
                          <m:t>𝒙</m:t>
                        </m:r>
                      </m:e>
                      <m:sub>
                        <m:r>
                          <a:rPr lang="en-US" b="1" i="1" dirty="0" smtClean="0">
                            <a:solidFill>
                              <a:srgbClr val="FF0066"/>
                            </a:solidFill>
                            <a:latin typeface="Cambria Math"/>
                          </a:rPr>
                          <m:t>𝒊</m:t>
                        </m:r>
                      </m:sub>
                    </m:sSub>
                    <m:r>
                      <a:rPr lang="en-US" b="1" i="1" dirty="0">
                        <a:solidFill>
                          <a:srgbClr val="FF0066"/>
                        </a:solidFill>
                        <a:latin typeface="Cambria Math"/>
                      </a:rPr>
                      <m:t>,</m:t>
                    </m:r>
                    <m:sSub>
                      <m:sSubPr>
                        <m:ctrlPr>
                          <a:rPr lang="en-US" b="1" i="1" dirty="0">
                            <a:solidFill>
                              <a:srgbClr val="FF0066"/>
                            </a:solidFill>
                            <a:latin typeface="Cambria Math" panose="02040503050406030204" pitchFamily="18" charset="0"/>
                          </a:rPr>
                        </m:ctrlPr>
                      </m:sSubPr>
                      <m:e>
                        <m:r>
                          <a:rPr lang="en-US" b="1" i="1" dirty="0">
                            <a:solidFill>
                              <a:srgbClr val="FF0066"/>
                            </a:solidFill>
                            <a:latin typeface="Cambria Math"/>
                          </a:rPr>
                          <m:t>𝒙</m:t>
                        </m:r>
                      </m:e>
                      <m:sub>
                        <m:r>
                          <a:rPr lang="en-US" b="1" i="1" dirty="0" smtClean="0">
                            <a:solidFill>
                              <a:srgbClr val="FF0066"/>
                            </a:solidFill>
                            <a:latin typeface="Cambria Math"/>
                          </a:rPr>
                          <m:t>𝒋</m:t>
                        </m:r>
                      </m:sub>
                    </m:sSub>
                    <m:r>
                      <a:rPr lang="en-US" b="1" i="1" dirty="0">
                        <a:solidFill>
                          <a:srgbClr val="FF0066"/>
                        </a:solidFill>
                        <a:latin typeface="Cambria Math"/>
                      </a:rPr>
                      <m:t>)</m:t>
                    </m:r>
                  </m:oMath>
                </a14:m>
                <a:r>
                  <a:rPr lang="en-US" dirty="0"/>
                  <a:t> that are within distance threshold </a:t>
                </a:r>
                <a14:m>
                  <m:oMath xmlns:m="http://schemas.openxmlformats.org/officeDocument/2006/math">
                    <m:r>
                      <a:rPr lang="en-US" b="1" i="1" dirty="0">
                        <a:solidFill>
                          <a:srgbClr val="0000FF"/>
                        </a:solidFill>
                        <a:latin typeface="Cambria Math"/>
                      </a:rPr>
                      <m:t>𝒅</m:t>
                    </m:r>
                    <m:d>
                      <m:dPr>
                        <m:ctrlPr>
                          <a:rPr lang="en-US" b="1" i="1" dirty="0">
                            <a:solidFill>
                              <a:srgbClr val="0000FF"/>
                            </a:solidFill>
                            <a:latin typeface="Cambria Math" panose="02040503050406030204" pitchFamily="18" charset="0"/>
                          </a:rPr>
                        </m:ctrlPr>
                      </m:dPr>
                      <m:e>
                        <m:sSub>
                          <m:sSubPr>
                            <m:ctrlPr>
                              <a:rPr lang="en-US" b="1" i="1" dirty="0">
                                <a:solidFill>
                                  <a:srgbClr val="0000FF"/>
                                </a:solidFill>
                                <a:latin typeface="Cambria Math" panose="02040503050406030204" pitchFamily="18" charset="0"/>
                              </a:rPr>
                            </m:ctrlPr>
                          </m:sSubPr>
                          <m:e>
                            <m:r>
                              <a:rPr lang="en-US" b="1" i="1" dirty="0">
                                <a:solidFill>
                                  <a:srgbClr val="0000FF"/>
                                </a:solidFill>
                                <a:latin typeface="Cambria Math"/>
                              </a:rPr>
                              <m:t>𝒙</m:t>
                            </m:r>
                          </m:e>
                          <m:sub>
                            <m:r>
                              <a:rPr lang="en-US" b="1" i="1" dirty="0" smtClean="0">
                                <a:solidFill>
                                  <a:srgbClr val="0000FF"/>
                                </a:solidFill>
                                <a:latin typeface="Cambria Math"/>
                              </a:rPr>
                              <m:t>𝒊</m:t>
                            </m:r>
                          </m:sub>
                        </m:sSub>
                        <m:r>
                          <a:rPr lang="en-US" b="1" i="1" dirty="0">
                            <a:solidFill>
                              <a:srgbClr val="0000FF"/>
                            </a:solidFill>
                            <a:latin typeface="Cambria Math"/>
                          </a:rPr>
                          <m:t>,</m:t>
                        </m:r>
                        <m:sSub>
                          <m:sSubPr>
                            <m:ctrlPr>
                              <a:rPr lang="en-US" b="1" i="1" dirty="0">
                                <a:solidFill>
                                  <a:srgbClr val="0000FF"/>
                                </a:solidFill>
                                <a:latin typeface="Cambria Math" panose="02040503050406030204" pitchFamily="18" charset="0"/>
                              </a:rPr>
                            </m:ctrlPr>
                          </m:sSubPr>
                          <m:e>
                            <m:r>
                              <a:rPr lang="en-US" b="1" i="1" dirty="0">
                                <a:solidFill>
                                  <a:srgbClr val="0000FF"/>
                                </a:solidFill>
                                <a:latin typeface="Cambria Math"/>
                              </a:rPr>
                              <m:t>𝒙</m:t>
                            </m:r>
                          </m:e>
                          <m:sub>
                            <m:r>
                              <a:rPr lang="en-US" b="1" i="1" dirty="0" smtClean="0">
                                <a:solidFill>
                                  <a:srgbClr val="0000FF"/>
                                </a:solidFill>
                                <a:latin typeface="Cambria Math"/>
                              </a:rPr>
                              <m:t>𝒋</m:t>
                            </m:r>
                          </m:sub>
                        </m:sSub>
                      </m:e>
                    </m:d>
                    <m:r>
                      <a:rPr lang="en-US" b="1" i="1" dirty="0" smtClean="0">
                        <a:solidFill>
                          <a:srgbClr val="0000FF"/>
                        </a:solidFill>
                        <a:latin typeface="Cambria Math"/>
                      </a:rPr>
                      <m:t>≤</m:t>
                    </m:r>
                    <m:r>
                      <a:rPr lang="en-US" b="1" i="1" dirty="0" smtClean="0">
                        <a:solidFill>
                          <a:srgbClr val="0000FF"/>
                        </a:solidFill>
                        <a:latin typeface="Cambria Math"/>
                      </a:rPr>
                      <m:t>𝒔</m:t>
                    </m:r>
                  </m:oMath>
                </a14:m>
                <a:endParaRPr lang="en-US" b="1" dirty="0">
                  <a:solidFill>
                    <a:srgbClr val="0000FF"/>
                  </a:solidFill>
                </a:endParaRPr>
              </a:p>
              <a:p>
                <a:endParaRPr lang="en-US" sz="500" b="1" dirty="0">
                  <a:solidFill>
                    <a:srgbClr val="0000FF"/>
                  </a:solidFill>
                </a:endParaRPr>
              </a:p>
              <a:p>
                <a:r>
                  <a:rPr lang="en-US" b="1" dirty="0"/>
                  <a:t>Note:</a:t>
                </a:r>
                <a:r>
                  <a:rPr lang="en-US" b="1" dirty="0">
                    <a:solidFill>
                      <a:srgbClr val="008000"/>
                    </a:solidFill>
                  </a:rPr>
                  <a:t> </a:t>
                </a:r>
                <a:r>
                  <a:rPr lang="en-US" dirty="0">
                    <a:solidFill>
                      <a:srgbClr val="008000"/>
                    </a:solidFill>
                  </a:rPr>
                  <a:t>Naïve solution would take </a:t>
                </a:r>
                <a14:m>
                  <m:oMath xmlns:m="http://schemas.openxmlformats.org/officeDocument/2006/math">
                    <m:r>
                      <a:rPr lang="en-US" b="1" i="1" smtClean="0">
                        <a:solidFill>
                          <a:srgbClr val="008000"/>
                        </a:solidFill>
                        <a:latin typeface="Cambria Math"/>
                      </a:rPr>
                      <m:t>𝑶</m:t>
                    </m:r>
                    <m:d>
                      <m:dPr>
                        <m:ctrlPr>
                          <a:rPr lang="en-US" b="1" i="1" smtClean="0">
                            <a:solidFill>
                              <a:srgbClr val="008000"/>
                            </a:solidFill>
                            <a:latin typeface="Cambria Math" panose="02040503050406030204" pitchFamily="18" charset="0"/>
                          </a:rPr>
                        </m:ctrlPr>
                      </m:dPr>
                      <m:e>
                        <m:sSup>
                          <m:sSupPr>
                            <m:ctrlPr>
                              <a:rPr lang="en-US" b="1" i="1" smtClean="0">
                                <a:solidFill>
                                  <a:srgbClr val="008000"/>
                                </a:solidFill>
                                <a:latin typeface="Cambria Math" panose="02040503050406030204" pitchFamily="18" charset="0"/>
                              </a:rPr>
                            </m:ctrlPr>
                          </m:sSupPr>
                          <m:e>
                            <m:r>
                              <a:rPr lang="en-US" b="1" i="1" smtClean="0">
                                <a:solidFill>
                                  <a:srgbClr val="008000"/>
                                </a:solidFill>
                                <a:latin typeface="Cambria Math"/>
                              </a:rPr>
                              <m:t>𝑵</m:t>
                            </m:r>
                          </m:e>
                          <m:sup>
                            <m:r>
                              <a:rPr lang="en-US" b="1" i="1" smtClean="0">
                                <a:solidFill>
                                  <a:srgbClr val="008000"/>
                                </a:solidFill>
                                <a:latin typeface="Cambria Math"/>
                              </a:rPr>
                              <m:t>𝟐</m:t>
                            </m:r>
                          </m:sup>
                        </m:sSup>
                      </m:e>
                    </m:d>
                  </m:oMath>
                </a14:m>
                <a:endParaRPr lang="en-US" b="1" dirty="0">
                  <a:solidFill>
                    <a:srgbClr val="008000"/>
                  </a:solidFill>
                </a:endParaRPr>
              </a:p>
              <a:p>
                <a:pPr marL="457200" lvl="1" indent="0">
                  <a:buNone/>
                </a:pPr>
                <a:r>
                  <a:rPr lang="en-US" dirty="0">
                    <a:solidFill>
                      <a:schemeClr val="tx1"/>
                    </a:solidFill>
                  </a:rPr>
                  <a:t>where </a:t>
                </a:r>
                <a14:m>
                  <m:oMath xmlns:m="http://schemas.openxmlformats.org/officeDocument/2006/math">
                    <m:r>
                      <a:rPr lang="en-US" b="1" i="1">
                        <a:solidFill>
                          <a:schemeClr val="tx1"/>
                        </a:solidFill>
                        <a:latin typeface="Cambria Math"/>
                      </a:rPr>
                      <m:t>𝑵</m:t>
                    </m:r>
                  </m:oMath>
                </a14:m>
                <a:r>
                  <a:rPr lang="en-US" dirty="0">
                    <a:solidFill>
                      <a:schemeClr val="tx1"/>
                    </a:solidFill>
                  </a:rPr>
                  <a:t> is the number of data points</a:t>
                </a:r>
                <a:endParaRPr lang="en-US" dirty="0">
                  <a:solidFill>
                    <a:schemeClr val="tx1"/>
                  </a:solidFill>
                  <a:sym typeface="Wingdings" pitchFamily="2" charset="2"/>
                </a:endParaRPr>
              </a:p>
              <a:p>
                <a:r>
                  <a:rPr lang="en-US" sz="3500" b="1" dirty="0">
                    <a:solidFill>
                      <a:srgbClr val="0000FF"/>
                    </a:solidFill>
                    <a:sym typeface="Wingdings" pitchFamily="2" charset="2"/>
                  </a:rPr>
                  <a:t>MAGIC: </a:t>
                </a:r>
                <a:r>
                  <a:rPr lang="en-US" sz="3500" b="1" dirty="0">
                    <a:solidFill>
                      <a:srgbClr val="FF0066"/>
                    </a:solidFill>
                    <a:sym typeface="Wingdings" pitchFamily="2" charset="2"/>
                  </a:rPr>
                  <a:t>This can be done in </a:t>
                </a:r>
                <a14:m>
                  <m:oMath xmlns:m="http://schemas.openxmlformats.org/officeDocument/2006/math">
                    <m:r>
                      <a:rPr lang="en-US" sz="3500" b="1" i="1">
                        <a:solidFill>
                          <a:srgbClr val="FF0066"/>
                        </a:solidFill>
                        <a:latin typeface="Cambria Math"/>
                      </a:rPr>
                      <m:t>𝑶</m:t>
                    </m:r>
                    <m:d>
                      <m:dPr>
                        <m:ctrlPr>
                          <a:rPr lang="en-US" sz="3500" b="1" i="1">
                            <a:solidFill>
                              <a:srgbClr val="FF0066"/>
                            </a:solidFill>
                            <a:latin typeface="Cambria Math" panose="02040503050406030204" pitchFamily="18" charset="0"/>
                          </a:rPr>
                        </m:ctrlPr>
                      </m:dPr>
                      <m:e>
                        <m:r>
                          <a:rPr lang="en-US" sz="3500" b="1" i="1" smtClean="0">
                            <a:solidFill>
                              <a:srgbClr val="FF0066"/>
                            </a:solidFill>
                            <a:latin typeface="Cambria Math"/>
                          </a:rPr>
                          <m:t>𝑵</m:t>
                        </m:r>
                      </m:e>
                    </m:d>
                  </m:oMath>
                </a14:m>
                <a:r>
                  <a:rPr lang="en-US" sz="3500" b="1" dirty="0">
                    <a:solidFill>
                      <a:srgbClr val="FF0066"/>
                    </a:solidFill>
                  </a:rPr>
                  <a:t>!! How??</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457200" y="1295400"/>
                <a:ext cx="8610600" cy="5562600"/>
              </a:xfrm>
              <a:blipFill rotWithShape="0">
                <a:blip r:embed="rId2"/>
                <a:stretch>
                  <a:fillRect l="-212" t="-548"/>
                </a:stretch>
              </a:blipFill>
            </p:spPr>
            <p:txBody>
              <a:bodyPr/>
              <a:lstStyle/>
              <a:p>
                <a:r>
                  <a:rPr lang="en-US">
                    <a:noFill/>
                  </a:rPr>
                  <a:t> </a:t>
                </a:r>
              </a:p>
            </p:txBody>
          </p:sp>
        </mc:Fallback>
      </mc:AlternateContent>
      <p:sp>
        <p:nvSpPr>
          <p:cNvPr id="4" name="Date Placeholder 3"/>
          <p:cNvSpPr>
            <a:spLocks noGrp="1"/>
          </p:cNvSpPr>
          <p:nvPr>
            <p:ph type="dt" sz="half" idx="10"/>
          </p:nvPr>
        </p:nvSpPr>
        <p:spPr/>
        <p:txBody>
          <a:bodyPr/>
          <a:lstStyle/>
          <a:p>
            <a:fld id="{ED61D5A6-8878-FC4E-9A61-9F39321E7A01}" type="datetime1">
              <a:rPr lang="en-US" smtClean="0"/>
              <a:t>3/30/2018</a:t>
            </a:fld>
            <a:endParaRPr lang="en-US"/>
          </a:p>
        </p:txBody>
      </p:sp>
      <p:sp>
        <p:nvSpPr>
          <p:cNvPr id="5" name="Footer Placeholder 4"/>
          <p:cNvSpPr>
            <a:spLocks noGrp="1"/>
          </p:cNvSpPr>
          <p:nvPr>
            <p:ph type="ftr" sz="quarter" idx="11"/>
          </p:nvPr>
        </p:nvSpPr>
        <p:spPr/>
        <p:txBody>
          <a:bodyPr/>
          <a:lstStyle/>
          <a:p>
            <a:r>
              <a:rPr lang="en-US"/>
              <a:t>Jure Leskovec, Stanford CS246: Mining Massive Datasets</a:t>
            </a:r>
          </a:p>
        </p:txBody>
      </p:sp>
      <p:sp>
        <p:nvSpPr>
          <p:cNvPr id="6" name="Slide Number Placeholder 5"/>
          <p:cNvSpPr>
            <a:spLocks noGrp="1"/>
          </p:cNvSpPr>
          <p:nvPr>
            <p:ph type="sldNum" sz="quarter" idx="12"/>
          </p:nvPr>
        </p:nvSpPr>
        <p:spPr/>
        <p:txBody>
          <a:bodyPr/>
          <a:lstStyle/>
          <a:p>
            <a:fld id="{19B12225-5612-419B-A8D5-4B8EEE4C217E}" type="slidenum">
              <a:rPr lang="en-US" smtClean="0"/>
              <a:pPr/>
              <a:t>7</a:t>
            </a:fld>
            <a:endParaRPr lang="en-US"/>
          </a:p>
        </p:txBody>
      </p:sp>
    </p:spTree>
    <p:extLst>
      <p:ext uri="{BB962C8B-B14F-4D97-AF65-F5344CB8AC3E}">
        <p14:creationId xmlns:p14="http://schemas.microsoft.com/office/powerpoint/2010/main" val="14708443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LSH: The Bigfoot of CS</a:t>
            </a:r>
          </a:p>
        </p:txBody>
      </p:sp>
      <p:sp>
        <p:nvSpPr>
          <p:cNvPr id="3" name="Content Placeholder 2"/>
          <p:cNvSpPr>
            <a:spLocks noGrp="1"/>
          </p:cNvSpPr>
          <p:nvPr>
            <p:ph idx="1"/>
          </p:nvPr>
        </p:nvSpPr>
        <p:spPr>
          <a:xfrm>
            <a:off x="457200" y="1295400"/>
            <a:ext cx="8686800" cy="5257801"/>
          </a:xfrm>
        </p:spPr>
        <p:txBody>
          <a:bodyPr/>
          <a:lstStyle/>
          <a:p>
            <a:r>
              <a:rPr lang="en-US" dirty="0"/>
              <a:t>LSH is really a family of related techniques</a:t>
            </a:r>
          </a:p>
          <a:p>
            <a:r>
              <a:rPr lang="en-US" dirty="0"/>
              <a:t>In general, one throws items into buckets using several different “hash functions”</a:t>
            </a:r>
          </a:p>
          <a:p>
            <a:r>
              <a:rPr lang="en-US" dirty="0"/>
              <a:t>You examine only those pairs of items that share a bucket for at least one of these </a:t>
            </a:r>
            <a:r>
              <a:rPr lang="en-US" dirty="0" err="1"/>
              <a:t>hashings</a:t>
            </a:r>
            <a:endParaRPr lang="en-US" dirty="0"/>
          </a:p>
          <a:p>
            <a:r>
              <a:rPr lang="en-US" b="1" dirty="0">
                <a:solidFill>
                  <a:srgbClr val="0070C0"/>
                </a:solidFill>
              </a:rPr>
              <a:t>Upside:</a:t>
            </a:r>
            <a:r>
              <a:rPr lang="en-US" dirty="0"/>
              <a:t> Designed correctly, only a small fraction of pairs are ever examined</a:t>
            </a:r>
          </a:p>
          <a:p>
            <a:r>
              <a:rPr lang="en-US" b="1" dirty="0">
                <a:solidFill>
                  <a:srgbClr val="0070C0"/>
                </a:solidFill>
              </a:rPr>
              <a:t>Downside:</a:t>
            </a:r>
            <a:r>
              <a:rPr lang="en-US" dirty="0"/>
              <a:t> There are </a:t>
            </a:r>
            <a:r>
              <a:rPr lang="en-US" i="1" dirty="0">
                <a:solidFill>
                  <a:srgbClr val="FF0000"/>
                </a:solidFill>
              </a:rPr>
              <a:t>false negatives </a:t>
            </a:r>
            <a:r>
              <a:rPr lang="en-US" dirty="0"/>
              <a:t>– pairs of similar items that never even get considered</a:t>
            </a:r>
          </a:p>
        </p:txBody>
      </p:sp>
      <p:sp>
        <p:nvSpPr>
          <p:cNvPr id="4" name="Slide Number Placeholder 3"/>
          <p:cNvSpPr>
            <a:spLocks noGrp="1"/>
          </p:cNvSpPr>
          <p:nvPr>
            <p:ph type="sldNum" sz="quarter" idx="12"/>
          </p:nvPr>
        </p:nvSpPr>
        <p:spPr/>
        <p:txBody>
          <a:bodyPr/>
          <a:lstStyle/>
          <a:p>
            <a:fld id="{19B12225-5612-419B-A8D5-4B8EEE4C217E}" type="slidenum">
              <a:rPr lang="en-US" smtClean="0"/>
              <a:pPr/>
              <a:t>8</a:t>
            </a:fld>
            <a:endParaRPr lang="en-US" dirty="0"/>
          </a:p>
        </p:txBody>
      </p:sp>
      <p:sp>
        <p:nvSpPr>
          <p:cNvPr id="6" name="Date Placeholder 5"/>
          <p:cNvSpPr>
            <a:spLocks noGrp="1"/>
          </p:cNvSpPr>
          <p:nvPr>
            <p:ph type="dt" sz="half" idx="10"/>
          </p:nvPr>
        </p:nvSpPr>
        <p:spPr/>
        <p:txBody>
          <a:bodyPr/>
          <a:lstStyle/>
          <a:p>
            <a:fld id="{D1E4D2B2-9270-BE49-BC71-57F688367EB6}" type="datetime1">
              <a:rPr lang="en-US" smtClean="0"/>
              <a:t>3/30/2018</a:t>
            </a:fld>
            <a:endParaRPr lang="en-US"/>
          </a:p>
        </p:txBody>
      </p:sp>
      <p:sp>
        <p:nvSpPr>
          <p:cNvPr id="7" name="Footer Placeholder 6"/>
          <p:cNvSpPr>
            <a:spLocks noGrp="1"/>
          </p:cNvSpPr>
          <p:nvPr>
            <p:ph type="ftr" sz="quarter" idx="11"/>
          </p:nvPr>
        </p:nvSpPr>
        <p:spPr/>
        <p:txBody>
          <a:bodyPr/>
          <a:lstStyle/>
          <a:p>
            <a:r>
              <a:rPr lang="en-US"/>
              <a:t>Jure Leskovec, Stanford CS246: Mining Massive Datasets</a:t>
            </a:r>
          </a:p>
        </p:txBody>
      </p:sp>
    </p:spTree>
    <p:extLst>
      <p:ext uri="{BB962C8B-B14F-4D97-AF65-F5344CB8AC3E}">
        <p14:creationId xmlns:p14="http://schemas.microsoft.com/office/powerpoint/2010/main" val="1665549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Motivating Application: </a:t>
            </a:r>
            <a:br>
              <a:rPr lang="en-US" dirty="0"/>
            </a:br>
            <a:r>
              <a:rPr lang="en-US" dirty="0"/>
              <a:t>Finding Similar Documents</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4977199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a:ln w="38100">
          <a:solidFill>
            <a:srgbClr val="008000"/>
          </a:solidFill>
        </a:ln>
      </a:spPr>
      <a:bodyPr rtlCol="0" anchor="ctr"/>
      <a:lstStyle>
        <a:defPPr algn="ctr">
          <a:defRPr/>
        </a:defPPr>
      </a:lstStyle>
      <a:style>
        <a:lnRef idx="1">
          <a:schemeClr val="dk1"/>
        </a:lnRef>
        <a:fillRef idx="0">
          <a:schemeClr val="dk1"/>
        </a:fillRef>
        <a:effectRef idx="0">
          <a:schemeClr val="dk1"/>
        </a:effectRef>
        <a:fontRef idx="minor">
          <a:schemeClr val="tx1"/>
        </a:fontRef>
      </a:style>
    </a:spDef>
    <a:lnDef>
      <a:spPr>
        <a:ln w="28575"/>
      </a:spPr>
      <a:bodyPr/>
      <a:lstStyle/>
      <a:style>
        <a:lnRef idx="1">
          <a:schemeClr val="dk1"/>
        </a:lnRef>
        <a:fillRef idx="0">
          <a:schemeClr val="dk1"/>
        </a:fillRef>
        <a:effectRef idx="0">
          <a:schemeClr val="dk1"/>
        </a:effectRef>
        <a:fontRef idx="minor">
          <a:schemeClr val="tx1"/>
        </a:fontRef>
      </a:style>
    </a:lnDef>
    <a:txDef>
      <a:spPr>
        <a:noFill/>
      </a:spPr>
      <a:bodyPr wrap="none" rtlCol="0">
        <a:spAutoFit/>
      </a:bodyPr>
      <a:lstStyle>
        <a:defPPr>
          <a:defRPr dirty="0" smtClean="0">
            <a:latin typeface="Arial" pitchFamily="34" charset="0"/>
            <a:cs typeface="Arial"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Module</Template>
  <TotalTime>29182</TotalTime>
  <Words>4754</Words>
  <Application>Microsoft Office PowerPoint</Application>
  <PresentationFormat>如螢幕大小 (4:3)</PresentationFormat>
  <Paragraphs>1067</Paragraphs>
  <Slides>54</Slides>
  <Notes>13</Notes>
  <HiddenSlides>2</HiddenSlides>
  <MMClips>1</MMClips>
  <ScaleCrop>false</ScaleCrop>
  <HeadingPairs>
    <vt:vector size="6" baseType="variant">
      <vt:variant>
        <vt:lpstr>使用字型</vt:lpstr>
      </vt:variant>
      <vt:variant>
        <vt:i4>18</vt:i4>
      </vt:variant>
      <vt:variant>
        <vt:lpstr>佈景主題</vt:lpstr>
      </vt:variant>
      <vt:variant>
        <vt:i4>1</vt:i4>
      </vt:variant>
      <vt:variant>
        <vt:lpstr>投影片標題</vt:lpstr>
      </vt:variant>
      <vt:variant>
        <vt:i4>54</vt:i4>
      </vt:variant>
    </vt:vector>
  </HeadingPairs>
  <TitlesOfParts>
    <vt:vector size="73" baseType="lpstr">
      <vt:lpstr>Gill Sans</vt:lpstr>
      <vt:lpstr>Haas Grot Disp Pinterest</vt:lpstr>
      <vt:lpstr>Haas Grot Disp Pinterest Bold</vt:lpstr>
      <vt:lpstr>Haas Grot Disp R 75</vt:lpstr>
      <vt:lpstr>Helvetica Neue</vt:lpstr>
      <vt:lpstr>Monotype Sorts</vt:lpstr>
      <vt:lpstr>ＭＳ Ｐゴシック</vt:lpstr>
      <vt:lpstr>Zapf Dingbats</vt:lpstr>
      <vt:lpstr>Arial</vt:lpstr>
      <vt:lpstr>Calibri</vt:lpstr>
      <vt:lpstr>Cambria Math</vt:lpstr>
      <vt:lpstr>Corbel</vt:lpstr>
      <vt:lpstr>Lucida Sans Unicode</vt:lpstr>
      <vt:lpstr>Symbol</vt:lpstr>
      <vt:lpstr>Tahoma</vt:lpstr>
      <vt:lpstr>Times New Roman</vt:lpstr>
      <vt:lpstr>Wingdings</vt:lpstr>
      <vt:lpstr>Wingdings 2</vt:lpstr>
      <vt:lpstr>Module</vt:lpstr>
      <vt:lpstr>Finding Similar Items: Locality Sensitive Hashing</vt:lpstr>
      <vt:lpstr>New thread: High dim. data</vt:lpstr>
      <vt:lpstr>Pinterest Visual Search</vt:lpstr>
      <vt:lpstr>How does it work?</vt:lpstr>
      <vt:lpstr>Application: Visual Search</vt:lpstr>
      <vt:lpstr>A Common Metaphor</vt:lpstr>
      <vt:lpstr>Problem for today’s lecture</vt:lpstr>
      <vt:lpstr>LSH: The Bigfoot of CS</vt:lpstr>
      <vt:lpstr>Motivating Application:  Finding Similar Documents</vt:lpstr>
      <vt:lpstr>Motivation for Min-Hash/LSH</vt:lpstr>
      <vt:lpstr>3 Essential Steps for Similar Docs</vt:lpstr>
      <vt:lpstr>The Big Picture</vt:lpstr>
      <vt:lpstr> Shingling</vt:lpstr>
      <vt:lpstr>Documents as High-Dim Data</vt:lpstr>
      <vt:lpstr>Compressing Shingles</vt:lpstr>
      <vt:lpstr>Similarity Metric for Shingles</vt:lpstr>
      <vt:lpstr>From Sets to Boolean Matrices</vt:lpstr>
      <vt:lpstr>Outline: Finding Similar Columns</vt:lpstr>
      <vt:lpstr> Min-Hashing</vt:lpstr>
      <vt:lpstr>Hashing Columns (Signatures)</vt:lpstr>
      <vt:lpstr>Min-Hashing: Goal</vt:lpstr>
      <vt:lpstr>Min-Hashing: Overview</vt:lpstr>
      <vt:lpstr>Min-Hashing</vt:lpstr>
      <vt:lpstr>Min-Hashing Example</vt:lpstr>
      <vt:lpstr>A Subtle Point</vt:lpstr>
      <vt:lpstr>The Min-Hash Property</vt:lpstr>
      <vt:lpstr>Four Types of Rows</vt:lpstr>
      <vt:lpstr>Similarity for Signatures</vt:lpstr>
      <vt:lpstr>Min-Hashing Example</vt:lpstr>
      <vt:lpstr>Implementation Trick</vt:lpstr>
      <vt:lpstr>Implementation</vt:lpstr>
      <vt:lpstr>Example Implementation </vt:lpstr>
      <vt:lpstr> Locality Sensitive Hashing</vt:lpstr>
      <vt:lpstr>LSH: Overview</vt:lpstr>
      <vt:lpstr>LSH: Overview</vt:lpstr>
      <vt:lpstr>LSH for Min-Hash</vt:lpstr>
      <vt:lpstr>Partition M into b Bands</vt:lpstr>
      <vt:lpstr>Partition M into Bands</vt:lpstr>
      <vt:lpstr>Hashing Bands</vt:lpstr>
      <vt:lpstr>Hashing Bands</vt:lpstr>
      <vt:lpstr>Simplifying Assumption</vt:lpstr>
      <vt:lpstr>Example of Bands</vt:lpstr>
      <vt:lpstr>C1, C2 are 80% Similar</vt:lpstr>
      <vt:lpstr>C1, C2 are 30% Similar</vt:lpstr>
      <vt:lpstr>LSH Involves a Tradeoff</vt:lpstr>
      <vt:lpstr>Analysis of LSH – What We Want</vt:lpstr>
      <vt:lpstr>What 1 Band of 1 Row Gives You</vt:lpstr>
      <vt:lpstr>What 1 Band of 1 Row Gives You</vt:lpstr>
      <vt:lpstr>b bands, r rows/band</vt:lpstr>
      <vt:lpstr>What b  Bands of r  Rows Gives You</vt:lpstr>
      <vt:lpstr>Example: b  = 20; r  = 5</vt:lpstr>
      <vt:lpstr>Picking r and b: The S-curve</vt:lpstr>
      <vt:lpstr>LSH Summary</vt:lpstr>
      <vt:lpstr>Summary: 3 Steps</vt:lpstr>
    </vt:vector>
  </TitlesOfParts>
  <Company>Carnegie Mellon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jhwang</cp:lastModifiedBy>
  <cp:revision>1404</cp:revision>
  <cp:lastPrinted>2018-01-16T16:24:00Z</cp:lastPrinted>
  <dcterms:created xsi:type="dcterms:W3CDTF">2009-06-12T17:14:38Z</dcterms:created>
  <dcterms:modified xsi:type="dcterms:W3CDTF">2018-03-30T00:17:31Z</dcterms:modified>
</cp:coreProperties>
</file>

<file path=docProps/thumbnail.jpeg>
</file>